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50" r:id="rId5"/>
    <p:sldMasterId id="2147483651" r:id="rId6"/>
    <p:sldMasterId id="2147483652" r:id="rId7"/>
  </p:sldMasterIdLst>
  <p:notesMasterIdLst>
    <p:notesMasterId r:id="rId24"/>
  </p:notesMasterIdLst>
  <p:sldIdLst>
    <p:sldId id="288" r:id="rId8"/>
    <p:sldId id="289" r:id="rId9"/>
    <p:sldId id="287" r:id="rId10"/>
    <p:sldId id="290" r:id="rId11"/>
    <p:sldId id="256" r:id="rId12"/>
    <p:sldId id="301" r:id="rId13"/>
    <p:sldId id="297" r:id="rId14"/>
    <p:sldId id="302" r:id="rId15"/>
    <p:sldId id="303" r:id="rId16"/>
    <p:sldId id="304" r:id="rId17"/>
    <p:sldId id="292" r:id="rId18"/>
    <p:sldId id="293" r:id="rId19"/>
    <p:sldId id="298" r:id="rId20"/>
    <p:sldId id="300" r:id="rId21"/>
    <p:sldId id="295" r:id="rId22"/>
    <p:sldId id="268" r:id="rId23"/>
  </p:sldIdLst>
  <p:sldSz cx="9144000" cy="6858000" type="screen4x3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94683" autoAdjust="0"/>
  </p:normalViewPr>
  <p:slideViewPr>
    <p:cSldViewPr>
      <p:cViewPr varScale="1">
        <p:scale>
          <a:sx n="69" d="100"/>
          <a:sy n="69" d="100"/>
        </p:scale>
        <p:origin x="115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he-IL" noProof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ABF7AE-1D55-4037-B403-0CEEA8D5F95A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65347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F6D4EFF-3316-4BB9-A378-34991D4B4843}" type="slidenum">
              <a:rPr kumimoji="0" lang="en-US" altLang="he-I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</a:rPr>
              <a:pPr marL="0" marR="0" lvl="0" indent="0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</a:t>
            </a:fld>
            <a:endParaRPr kumimoji="0" lang="en-US" altLang="he-I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9770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9502639-3B30-4A2B-94C8-224AED06D755}" type="slidenum">
              <a:rPr lang="en-US" altLang="he-IL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he-I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1906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F6D4EFF-3316-4BB9-A378-34991D4B4843}" type="slidenum">
              <a:rPr lang="en-US" altLang="he-IL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he-I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63830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F6D4EFF-3316-4BB9-A378-34991D4B4843}" type="slidenum">
              <a:rPr lang="en-US" altLang="he-IL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he-I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969993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6BA76D01-04F6-44EA-9610-2E9525C34CA2}" type="slidenum">
              <a:rPr lang="en-US" altLang="he-IL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he-I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697581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7BAB2C3-810B-4C4D-9B78-2623920ED8EC}" type="slidenum">
              <a:rPr lang="en-US" altLang="he-IL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he-I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3517394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FFC10B74-2A83-486F-8709-651844F1F778}" type="slidenum">
              <a:rPr lang="en-US" altLang="he-IL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he-I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 dirty="0"/>
          </a:p>
        </p:txBody>
      </p:sp>
    </p:spTree>
    <p:extLst>
      <p:ext uri="{BB962C8B-B14F-4D97-AF65-F5344CB8AC3E}">
        <p14:creationId xmlns:p14="http://schemas.microsoft.com/office/powerpoint/2010/main" val="402987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66736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54003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015846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CDA1B-B63B-4EA1-AEE5-8A6CB4432DB6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607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69D66-C2D6-450B-B429-3DF8DFDA077A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51835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0BBF-BE86-4BE3-8E9E-6C798A289859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2180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17B57-E20C-4465-B9C5-3B9FAA6F26EB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77256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414DB-26C7-4CB8-A3DA-9D35F6928005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45428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1E636-BC74-48AA-B9FE-8A89EF275F23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107094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28FB-86AC-4370-9797-B11A230144A9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49057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2699E-F3B6-4151-9CC8-CF96AA2B7D06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2302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07441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BAFF7-30B3-434C-88AB-7FCC88131A0B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1528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C8858-A481-46BA-AB44-6AC28475241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07822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62564-BBBE-4098-9CCA-AA232A3EB18E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2638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EE72-D7BE-4CC5-80C3-3601D260C7AD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49291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FD955-4284-4557-89D1-BDC6CD32C88B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2505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B3FC6-560C-47BC-B997-7CD37A3A4F4E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33892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522663" y="1524000"/>
            <a:ext cx="250507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80138" y="1524000"/>
            <a:ext cx="250507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17F8D-2A3C-41D2-8792-3549C69236FB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43934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B6DCC-821D-45E0-84B2-69A9B8F7061F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51589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082B9-2FE5-495C-A1E5-A7F1752999B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22587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00AC-5DF0-4CB4-BB30-1F2931CD3196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580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762116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5E0B8-C54C-4DE3-8DA5-48CD19FCDC21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89876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3CEC1-4D7F-4A4E-82A7-5AA604F0624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86225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085B-0277-436D-B305-C2C7AFD5E39A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33282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78643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8643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B21EE-3024-45CB-8CD8-2C21251816AA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60762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9706-3DA5-47DF-B235-5E993052417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5473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2472A-15BA-40FB-81A1-ADCA98A89AD3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86322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DA58E-2336-40D0-9F21-0E1D6D6EE9EF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60247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65138" y="1524000"/>
            <a:ext cx="4032250" cy="219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9788" y="1524000"/>
            <a:ext cx="4033837" cy="219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63E7A-5E75-411D-A820-D4E690A7DF38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965631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6C605-949B-4439-9E8A-036624F2F31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5227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6F68C-8E14-4ECA-95B7-101DE6E5017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7856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570319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148DE-1641-464C-B51D-BCB47CB1A626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186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1C6EE-F7A0-42CA-A1D5-0A7A70306F2A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65093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3ECA8-44CC-4490-B5F7-C57CC5EF6B1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3753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31749-B311-419B-AA20-7A3FF241AA57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971234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3440112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3440112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1080-AF48-406E-AE54-1CCE8C2EF44A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4406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75953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24729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41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64626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29054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"/>
          <p:cNvSpPr>
            <a:spLocks noChangeArrowheads="1"/>
          </p:cNvSpPr>
          <p:nvPr/>
        </p:nvSpPr>
        <p:spPr bwMode="auto">
          <a:xfrm>
            <a:off x="652463" y="0"/>
            <a:ext cx="8491537" cy="60452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8800" y="4711700"/>
            <a:ext cx="6161088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e-IL"/>
              <a:t>Click to edit the title text format</a:t>
            </a:r>
            <a:r>
              <a:rPr lang="he-IL" altLang="he-IL"/>
              <a:t>לחץ כדי לערוך סגנון כותרת של תבנית בסיס</a:t>
            </a:r>
            <a:endParaRPr lang="en-GB" altLang="he-IL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40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e-IL"/>
              <a:t>Click to edit the outline text format</a:t>
            </a:r>
          </a:p>
          <a:p>
            <a:pPr lvl="1"/>
            <a:r>
              <a:rPr lang="en-GB" altLang="he-IL"/>
              <a:t>Second Outline Level</a:t>
            </a:r>
          </a:p>
          <a:p>
            <a:pPr lvl="2"/>
            <a:r>
              <a:rPr lang="en-GB" altLang="he-IL"/>
              <a:t>Third Outline Level</a:t>
            </a:r>
          </a:p>
          <a:p>
            <a:pPr lvl="3"/>
            <a:r>
              <a:rPr lang="en-GB" altLang="he-IL"/>
              <a:t>Fourth Outline Level</a:t>
            </a:r>
          </a:p>
          <a:p>
            <a:pPr lvl="4"/>
            <a:r>
              <a:rPr lang="en-GB" altLang="he-IL"/>
              <a:t>Fifth Outline Level</a:t>
            </a:r>
          </a:p>
          <a:p>
            <a:pPr lvl="4"/>
            <a:r>
              <a:rPr lang="en-GB" altLang="he-IL"/>
              <a:t>Sixth Outline Level</a:t>
            </a:r>
          </a:p>
          <a:p>
            <a:pPr lvl="4"/>
            <a:r>
              <a:rPr lang="en-GB" altLang="he-IL"/>
              <a:t>Seventh Outline Level</a:t>
            </a:r>
          </a:p>
          <a:p>
            <a:pPr lvl="4"/>
            <a:r>
              <a:rPr lang="en-GB" altLang="he-IL"/>
              <a:t>Eighth Outline Level</a:t>
            </a:r>
          </a:p>
          <a:p>
            <a:pPr lvl="4"/>
            <a:r>
              <a:rPr lang="en-GB" altLang="he-IL"/>
              <a:t>Ninth Outline Level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Arial" panose="020B0604020202020204" pitchFamily="34" charset="0"/>
        </a:defRPr>
      </a:lvl1pPr>
      <a:lvl2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2pPr>
      <a:lvl3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3pPr>
      <a:lvl4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4pPr>
      <a:lvl5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r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1pPr>
      <a:lvl2pPr marL="742950" indent="-285750" algn="r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2pPr>
      <a:lvl3pPr marL="11430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3pPr>
      <a:lvl4pPr marL="16002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4pPr>
      <a:lvl5pPr marL="20574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e-IL"/>
              <a:t>Click to edit the title text format</a:t>
            </a:r>
            <a:r>
              <a:rPr lang="he-IL" altLang="he-IL"/>
              <a:t>לחץ כדי לערוך סגנון כותרת של תבנית בסיס</a:t>
            </a:r>
            <a:endParaRPr lang="en-GB" altLang="he-IL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e-IL"/>
              <a:t>Click to edit the outline text format</a:t>
            </a:r>
          </a:p>
          <a:p>
            <a:pPr lvl="1"/>
            <a:r>
              <a:rPr lang="en-GB" altLang="he-IL"/>
              <a:t>Second Outline Level</a:t>
            </a:r>
          </a:p>
          <a:p>
            <a:pPr lvl="2"/>
            <a:r>
              <a:rPr lang="en-GB" altLang="he-IL"/>
              <a:t>Third Outline Level</a:t>
            </a:r>
          </a:p>
          <a:p>
            <a:pPr lvl="3"/>
            <a:r>
              <a:rPr lang="en-GB" altLang="he-IL"/>
              <a:t>Fourth Outline Level</a:t>
            </a:r>
          </a:p>
          <a:p>
            <a:pPr lvl="4"/>
            <a:r>
              <a:rPr lang="en-GB" altLang="he-IL"/>
              <a:t>Fifth Outline Level</a:t>
            </a:r>
          </a:p>
          <a:p>
            <a:pPr lvl="4"/>
            <a:r>
              <a:rPr lang="en-GB" altLang="he-IL"/>
              <a:t>Sixth Outline Level</a:t>
            </a:r>
          </a:p>
          <a:p>
            <a:pPr lvl="4"/>
            <a:r>
              <a:rPr lang="en-GB" altLang="he-IL"/>
              <a:t>Seventh Outline Level</a:t>
            </a:r>
          </a:p>
          <a:p>
            <a:pPr lvl="4"/>
            <a:r>
              <a:rPr lang="en-GB" altLang="he-IL"/>
              <a:t>Eighth Outline Level</a:t>
            </a:r>
          </a:p>
          <a:p>
            <a:pPr lvl="0"/>
            <a:r>
              <a:rPr lang="en-GB" altLang="he-IL"/>
              <a:t>Ninth Outline Level</a:t>
            </a:r>
            <a:r>
              <a:rPr lang="he-IL" altLang="he-IL"/>
              <a:t>לחץ כדי לערוך סגנונות טקסט של תבנית בסיס</a:t>
            </a:r>
            <a:endParaRPr lang="en-GB" altLang="he-IL"/>
          </a:p>
          <a:p>
            <a:pPr lvl="1"/>
            <a:r>
              <a:rPr lang="he-IL" altLang="he-IL"/>
              <a:t>רמה שנייה</a:t>
            </a:r>
            <a:endParaRPr lang="en-GB" altLang="he-IL"/>
          </a:p>
          <a:p>
            <a:pPr lvl="2"/>
            <a:r>
              <a:rPr lang="he-IL" altLang="he-IL"/>
              <a:t>רמה שלישית</a:t>
            </a:r>
            <a:endParaRPr lang="en-GB" altLang="he-IL"/>
          </a:p>
          <a:p>
            <a:pPr lvl="3"/>
            <a:r>
              <a:rPr lang="he-IL" altLang="he-IL"/>
              <a:t>רמה רביעית</a:t>
            </a:r>
            <a:endParaRPr lang="en-GB" altLang="he-IL"/>
          </a:p>
          <a:p>
            <a:pPr lvl="4"/>
            <a:r>
              <a:rPr lang="he-IL" altLang="he-IL"/>
              <a:t>רמה חמישית</a:t>
            </a:r>
            <a:endParaRPr lang="en-GB" altLang="he-IL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0B32B8F-5D18-4FB3-8B42-C2701B3EE85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Arial" panose="020B0604020202020204" pitchFamily="34" charset="0"/>
        </a:defRPr>
      </a:lvl1pPr>
      <a:lvl2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2pPr>
      <a:lvl3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3pPr>
      <a:lvl4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4pPr>
      <a:lvl5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r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2pPr>
      <a:lvl3pPr marL="11430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3pPr>
      <a:lvl4pPr marL="16002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4pPr>
      <a:lvl5pPr marL="20574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e-IL"/>
              <a:t>Click to edit the title text format</a:t>
            </a:r>
            <a:r>
              <a:rPr lang="he-IL" altLang="he-IL"/>
              <a:t>לחץ כדי לערוך סגנון כותרת של תבנית בסיס</a:t>
            </a:r>
            <a:endParaRPr lang="en-GB" altLang="he-IL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2663" y="1524000"/>
            <a:ext cx="51625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e-IL"/>
              <a:t>Click to edit the outline text format</a:t>
            </a:r>
          </a:p>
          <a:p>
            <a:pPr lvl="1"/>
            <a:r>
              <a:rPr lang="en-GB" altLang="he-IL"/>
              <a:t>Second Outline Level</a:t>
            </a:r>
          </a:p>
          <a:p>
            <a:pPr lvl="2"/>
            <a:r>
              <a:rPr lang="en-GB" altLang="he-IL"/>
              <a:t>Third Outline Level</a:t>
            </a:r>
          </a:p>
          <a:p>
            <a:pPr lvl="3"/>
            <a:r>
              <a:rPr lang="en-GB" altLang="he-IL"/>
              <a:t>Fourth Outline Level</a:t>
            </a:r>
          </a:p>
          <a:p>
            <a:pPr lvl="4"/>
            <a:r>
              <a:rPr lang="en-GB" altLang="he-IL"/>
              <a:t>Fifth Outline Level</a:t>
            </a:r>
          </a:p>
          <a:p>
            <a:pPr lvl="4"/>
            <a:r>
              <a:rPr lang="en-GB" altLang="he-IL"/>
              <a:t>Sixth Outline Level</a:t>
            </a:r>
          </a:p>
          <a:p>
            <a:pPr lvl="4"/>
            <a:r>
              <a:rPr lang="en-GB" altLang="he-IL"/>
              <a:t>Seventh Outline Level</a:t>
            </a:r>
          </a:p>
          <a:p>
            <a:pPr lvl="4"/>
            <a:r>
              <a:rPr lang="en-GB" altLang="he-IL"/>
              <a:t>Eighth Outline Level</a:t>
            </a:r>
          </a:p>
          <a:p>
            <a:pPr lvl="0"/>
            <a:r>
              <a:rPr lang="en-GB" altLang="he-IL"/>
              <a:t>Ninth Outline Level</a:t>
            </a:r>
            <a:r>
              <a:rPr lang="he-IL" altLang="he-IL"/>
              <a:t>לחץ כדי לערוך סגנונות טקסט של תבנית בסיס</a:t>
            </a:r>
            <a:endParaRPr lang="en-GB" altLang="he-IL"/>
          </a:p>
          <a:p>
            <a:pPr lvl="1"/>
            <a:r>
              <a:rPr lang="he-IL" altLang="he-IL"/>
              <a:t>רמה שנייה</a:t>
            </a:r>
            <a:endParaRPr lang="en-GB" altLang="he-IL"/>
          </a:p>
          <a:p>
            <a:pPr lvl="2"/>
            <a:r>
              <a:rPr lang="he-IL" altLang="he-IL"/>
              <a:t>רמה שלישית</a:t>
            </a:r>
            <a:endParaRPr lang="en-GB" altLang="he-IL"/>
          </a:p>
          <a:p>
            <a:pPr lvl="3"/>
            <a:r>
              <a:rPr lang="he-IL" altLang="he-IL"/>
              <a:t>רמה רביעית</a:t>
            </a:r>
            <a:endParaRPr lang="en-GB" altLang="he-IL"/>
          </a:p>
          <a:p>
            <a:pPr lvl="4"/>
            <a:r>
              <a:rPr lang="he-IL" altLang="he-IL"/>
              <a:t>רמה חמישית</a:t>
            </a:r>
            <a:endParaRPr lang="en-GB" altLang="he-IL"/>
          </a:p>
        </p:txBody>
      </p:sp>
      <p:sp>
        <p:nvSpPr>
          <p:cNvPr id="4100" name="Freeform 3"/>
          <p:cNvSpPr>
            <a:spLocks noChangeArrowheads="1"/>
          </p:cNvSpPr>
          <p:nvPr/>
        </p:nvSpPr>
        <p:spPr bwMode="auto">
          <a:xfrm>
            <a:off x="457200" y="1524000"/>
            <a:ext cx="3005138" cy="4360863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e-IL" altLang="he-I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35DA370-DFBC-4D43-BC04-E9F1CB62A684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/>
  <p:txStyles>
    <p:titleStyle>
      <a:lvl1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Arial" panose="020B0604020202020204" pitchFamily="34" charset="0"/>
        </a:defRPr>
      </a:lvl1pPr>
      <a:lvl2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2pPr>
      <a:lvl3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3pPr>
      <a:lvl4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4pPr>
      <a:lvl5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r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2pPr>
      <a:lvl3pPr marL="11430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3pPr>
      <a:lvl4pPr marL="16002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4pPr>
      <a:lvl5pPr marL="20574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e-IL"/>
              <a:t>Click to edit the title text format</a:t>
            </a:r>
            <a:r>
              <a:rPr lang="he-IL" altLang="he-IL"/>
              <a:t>לחץ כדי לערוך סגנון כותרת של תבנית בסיס</a:t>
            </a:r>
            <a:endParaRPr lang="en-GB" altLang="he-IL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1524000"/>
            <a:ext cx="8218487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e-IL"/>
              <a:t>Click to edit the outline text format</a:t>
            </a:r>
          </a:p>
          <a:p>
            <a:pPr lvl="1"/>
            <a:r>
              <a:rPr lang="en-GB" altLang="he-IL"/>
              <a:t>Second Outline Level</a:t>
            </a:r>
          </a:p>
          <a:p>
            <a:pPr lvl="2"/>
            <a:r>
              <a:rPr lang="en-GB" altLang="he-IL"/>
              <a:t>Third Outline Level</a:t>
            </a:r>
          </a:p>
          <a:p>
            <a:pPr lvl="3"/>
            <a:r>
              <a:rPr lang="en-GB" altLang="he-IL"/>
              <a:t>Fourth Outline Level</a:t>
            </a:r>
          </a:p>
          <a:p>
            <a:pPr lvl="4"/>
            <a:r>
              <a:rPr lang="en-GB" altLang="he-IL"/>
              <a:t>Fifth Outline Level</a:t>
            </a:r>
          </a:p>
          <a:p>
            <a:pPr lvl="4"/>
            <a:r>
              <a:rPr lang="en-GB" altLang="he-IL"/>
              <a:t>Sixth Outline Level</a:t>
            </a:r>
          </a:p>
          <a:p>
            <a:pPr lvl="4"/>
            <a:r>
              <a:rPr lang="en-GB" altLang="he-IL"/>
              <a:t>Seventh Outline Level</a:t>
            </a:r>
          </a:p>
          <a:p>
            <a:pPr lvl="4"/>
            <a:r>
              <a:rPr lang="en-GB" altLang="he-IL"/>
              <a:t>Eighth Outline Level</a:t>
            </a:r>
          </a:p>
          <a:p>
            <a:pPr lvl="0"/>
            <a:r>
              <a:rPr lang="en-GB" altLang="he-IL"/>
              <a:t>Ninth Outline Level</a:t>
            </a:r>
            <a:r>
              <a:rPr lang="he-IL" altLang="he-IL"/>
              <a:t>לחץ כדי לערוך סגנונות טקסט של תבנית בסיס</a:t>
            </a:r>
            <a:endParaRPr lang="en-GB" altLang="he-IL"/>
          </a:p>
          <a:p>
            <a:pPr lvl="1"/>
            <a:r>
              <a:rPr lang="he-IL" altLang="he-IL"/>
              <a:t>רמה שנייה</a:t>
            </a:r>
            <a:endParaRPr lang="en-GB" altLang="he-IL"/>
          </a:p>
          <a:p>
            <a:pPr lvl="2"/>
            <a:r>
              <a:rPr lang="he-IL" altLang="he-IL"/>
              <a:t>רמה שלישית</a:t>
            </a:r>
            <a:endParaRPr lang="en-GB" altLang="he-IL"/>
          </a:p>
          <a:p>
            <a:pPr lvl="3"/>
            <a:r>
              <a:rPr lang="he-IL" altLang="he-IL"/>
              <a:t>רמה רביעית</a:t>
            </a:r>
            <a:endParaRPr lang="en-GB" altLang="he-IL"/>
          </a:p>
          <a:p>
            <a:pPr lvl="4"/>
            <a:r>
              <a:rPr lang="he-IL" altLang="he-IL"/>
              <a:t>רמה חמישית</a:t>
            </a:r>
            <a:endParaRPr lang="en-GB" altLang="he-IL"/>
          </a:p>
        </p:txBody>
      </p:sp>
      <p:sp>
        <p:nvSpPr>
          <p:cNvPr id="5124" name="Freeform 3"/>
          <p:cNvSpPr>
            <a:spLocks noChangeArrowheads="1"/>
          </p:cNvSpPr>
          <p:nvPr/>
        </p:nvSpPr>
        <p:spPr bwMode="auto">
          <a:xfrm>
            <a:off x="457200" y="3852863"/>
            <a:ext cx="8229600" cy="20320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he-IL"/>
              <a:t>11/30/14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e-IL" altLang="he-I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AB3163-E6C4-4F2D-B7B2-5C83FDD756D4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Arial" panose="020B0604020202020204" pitchFamily="34" charset="0"/>
        </a:defRPr>
      </a:lvl1pPr>
      <a:lvl2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2pPr>
      <a:lvl3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3pPr>
      <a:lvl4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4pPr>
      <a:lvl5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" panose="020B0604020202020204" pitchFamily="34" charset="0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r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2pPr>
      <a:lvl3pPr marL="11430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3pPr>
      <a:lvl4pPr marL="16002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7C7677"/>
          </a:solidFill>
          <a:latin typeface="+mn-lt"/>
          <a:ea typeface="+mn-ea"/>
          <a:cs typeface="+mn-cs"/>
        </a:defRPr>
      </a:lvl4pPr>
      <a:lvl5pPr marL="2057400" indent="-228600" algn="r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7C7677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matnasim.org.i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7E55866B-969D-43DD-AF15-3CEB40768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814" y="3059834"/>
            <a:ext cx="1041134" cy="1053311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7AC66890-9F6E-458A-85BD-CD3C184C7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382" y="2069195"/>
            <a:ext cx="5238582" cy="71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3750" rIns="67500" bIns="3375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342900">
              <a:lnSpc>
                <a:spcPct val="100000"/>
              </a:lnSpc>
            </a:pPr>
            <a:r>
              <a:rPr lang="he-IL" altLang="he-IL" sz="21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הנחיות לדיווח </a:t>
            </a:r>
            <a:r>
              <a:rPr lang="he-IL" altLang="he-IL" sz="2100" b="1" dirty="0">
                <a:solidFill>
                  <a:srgbClr val="0070C0"/>
                </a:solidFill>
                <a:cs typeface="Arial" panose="020B0604020202020204" pitchFamily="34" charset="0"/>
              </a:rPr>
              <a:t>נוכחות </a:t>
            </a:r>
            <a:r>
              <a:rPr lang="he-IL" altLang="he-IL" sz="21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מורים ועובדים מלווים</a:t>
            </a:r>
            <a:r>
              <a:rPr lang="he-IL" altLang="he-IL" sz="2100" b="1" dirty="0">
                <a:solidFill>
                  <a:srgbClr val="0070C0"/>
                </a:solidFill>
                <a:cs typeface="Arial" panose="020B0604020202020204" pitchFamily="34" charset="0"/>
              </a:rPr>
              <a:t>, בתוכנית היל"ה</a:t>
            </a:r>
          </a:p>
        </p:txBody>
      </p:sp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763688" y="4455114"/>
            <a:ext cx="4623197" cy="59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342900">
              <a:lnSpc>
                <a:spcPct val="100000"/>
              </a:lnSpc>
            </a:pPr>
            <a:r>
              <a:rPr lang="he-IL" altLang="he-IL" sz="2400" b="1" dirty="0">
                <a:solidFill>
                  <a:srgbClr val="FFFFFF"/>
                </a:solidFill>
                <a:cs typeface="Arial" panose="020B0604020202020204" pitchFamily="34" charset="0"/>
              </a:rPr>
              <a:t>דיווח נוכחות מורים</a:t>
            </a:r>
            <a:endParaRPr lang="en-US" altLang="he-IL" sz="24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171" name="Freeform 2"/>
          <p:cNvSpPr>
            <a:spLocks noChangeArrowheads="1"/>
          </p:cNvSpPr>
          <p:nvPr/>
        </p:nvSpPr>
        <p:spPr bwMode="auto">
          <a:xfrm>
            <a:off x="1632348" y="857250"/>
            <a:ext cx="6368653" cy="45339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he-IL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pic>
        <p:nvPicPr>
          <p:cNvPr id="6" name="תמונה 5" descr="IMG-20181008-WA0006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363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57250"/>
            <a:ext cx="8640960" cy="5143500"/>
          </a:xfrm>
          <a:prstGeom prst="rect">
            <a:avLst/>
          </a:prstGeom>
        </p:spPr>
      </p:pic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id="{808A4966-E4F5-4054-A4A8-C6808ACECABE}"/>
              </a:ext>
            </a:extLst>
          </p:cNvPr>
          <p:cNvCxnSpPr>
            <a:cxnSpLocks/>
          </p:cNvCxnSpPr>
          <p:nvPr/>
        </p:nvCxnSpPr>
        <p:spPr bwMode="auto">
          <a:xfrm>
            <a:off x="2771800" y="857250"/>
            <a:ext cx="5472608" cy="84355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Box 2">
            <a:extLst>
              <a:ext uri="{FF2B5EF4-FFF2-40B4-BE49-F238E27FC236}">
                <a16:creationId xmlns:a16="http://schemas.microsoft.com/office/drawing/2014/main" id="{DF49DD5A-26B8-402A-A4A5-194211CD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76672"/>
            <a:ext cx="7992889" cy="59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74625" indent="0" algn="r" rtl="1"/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לאישור הדוח החודשי לתשלום יש ללחוץ על כפתור "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וי</a:t>
            </a: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"  </a:t>
            </a:r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V</a:t>
            </a:r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בכתום)</a:t>
            </a:r>
            <a:endParaRPr lang="en-US" altLang="he-IL" sz="20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AD429B4D-03B9-496D-AFCC-9A66BAF6C587}"/>
              </a:ext>
            </a:extLst>
          </p:cNvPr>
          <p:cNvSpPr/>
          <p:nvPr/>
        </p:nvSpPr>
        <p:spPr bwMode="auto">
          <a:xfrm>
            <a:off x="6502962" y="2592209"/>
            <a:ext cx="2173494" cy="548759"/>
          </a:xfrm>
          <a:prstGeom prst="rect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2B5180BA-D2B3-4BCA-9612-399D5D52EA29}"/>
              </a:ext>
            </a:extLst>
          </p:cNvPr>
          <p:cNvSpPr/>
          <p:nvPr/>
        </p:nvSpPr>
        <p:spPr bwMode="auto">
          <a:xfrm>
            <a:off x="4139952" y="1628800"/>
            <a:ext cx="1224136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AA4E5-68CB-412A-9FF8-8131DA465AA4}"/>
              </a:ext>
            </a:extLst>
          </p:cNvPr>
          <p:cNvSpPr txBox="1"/>
          <p:nvPr/>
        </p:nvSpPr>
        <p:spPr>
          <a:xfrm>
            <a:off x="282402" y="2303339"/>
            <a:ext cx="511256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sz="1600" dirty="0"/>
              <a:t>לאחר שסיימנו לדווח את כל השעות שעבדנו באותו החודש יש ללחוץ על הכפתור הזה</a:t>
            </a:r>
          </a:p>
          <a:p>
            <a:pPr algn="r"/>
            <a:r>
              <a:rPr lang="he-IL" sz="1600" dirty="0"/>
              <a:t>הדוח ישלח למנהל השכלה לאישור הדיווח</a:t>
            </a:r>
          </a:p>
          <a:p>
            <a:pPr algn="r"/>
            <a:r>
              <a:rPr lang="he-IL" sz="1600" dirty="0"/>
              <a:t>ניתן לדפדף בחודשים ובשנים לצפייה בדיווחים 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311EBBB-5836-4754-81FB-17694BC4B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962" y="2805651"/>
            <a:ext cx="2296422" cy="1609725"/>
          </a:xfrm>
          <a:prstGeom prst="rect">
            <a:avLst/>
          </a:prstGeom>
        </p:spPr>
      </p:pic>
      <p:pic>
        <p:nvPicPr>
          <p:cNvPr id="10" name="תמונה 9" descr="IMG-20181008-WA0006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3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5" y="1163905"/>
            <a:ext cx="9144000" cy="4494280"/>
          </a:xfrm>
          <a:prstGeom prst="rect">
            <a:avLst/>
          </a:prstGeom>
          <a:ln>
            <a:noFill/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3171"/>
            <a:ext cx="1235869" cy="1471613"/>
          </a:xfrm>
          <a:prstGeom prst="rect">
            <a:avLst/>
          </a:prstGeom>
        </p:spPr>
      </p:pic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32D625EA-B84C-4A8C-9401-54696E32AECD}"/>
              </a:ext>
            </a:extLst>
          </p:cNvPr>
          <p:cNvCxnSpPr>
            <a:cxnSpLocks/>
          </p:cNvCxnSpPr>
          <p:nvPr/>
        </p:nvCxnSpPr>
        <p:spPr bwMode="auto">
          <a:xfrm flipH="1">
            <a:off x="8460432" y="836712"/>
            <a:ext cx="570636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808A4966-E4F5-4054-A4A8-C6808ACECAB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501262" y="620687"/>
            <a:ext cx="535234" cy="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 Box 2">
            <a:extLst>
              <a:ext uri="{FF2B5EF4-FFF2-40B4-BE49-F238E27FC236}">
                <a16:creationId xmlns:a16="http://schemas.microsoft.com/office/drawing/2014/main" id="{DF49DD5A-26B8-402A-A4A5-194211CD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260648"/>
            <a:ext cx="6116458" cy="59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74625" indent="0" algn="r" rtl="1"/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יש ללחוץ "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היל"ה</a:t>
            </a: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" בתפריט הימני – 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ומשתתפים.</a:t>
            </a:r>
          </a:p>
          <a:p>
            <a:pPr marL="174625" indent="0" algn="r" rtl="1"/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תוצג רשימה של כל התלמידים במרכז הלמידה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BE3DFD5-797D-4165-9031-6208C8565B6D}"/>
              </a:ext>
            </a:extLst>
          </p:cNvPr>
          <p:cNvSpPr/>
          <p:nvPr/>
        </p:nvSpPr>
        <p:spPr bwMode="auto">
          <a:xfrm>
            <a:off x="5868144" y="2564904"/>
            <a:ext cx="1944216" cy="31112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תמונה 7" descr="IMG-20181008-WA0006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5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376" y="862707"/>
            <a:ext cx="1721644" cy="550069"/>
          </a:xfrm>
          <a:prstGeom prst="rect">
            <a:avLst/>
          </a:prstGeom>
        </p:spPr>
      </p:pic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32D625EA-B84C-4A8C-9401-54696E32AECD}"/>
              </a:ext>
            </a:extLst>
          </p:cNvPr>
          <p:cNvCxnSpPr>
            <a:cxnSpLocks/>
          </p:cNvCxnSpPr>
          <p:nvPr/>
        </p:nvCxnSpPr>
        <p:spPr bwMode="auto">
          <a:xfrm flipH="1">
            <a:off x="8388424" y="1268760"/>
            <a:ext cx="570636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 Box 2">
            <a:extLst>
              <a:ext uri="{FF2B5EF4-FFF2-40B4-BE49-F238E27FC236}">
                <a16:creationId xmlns:a16="http://schemas.microsoft.com/office/drawing/2014/main" id="{DF49DD5A-26B8-402A-A4A5-194211CD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375547"/>
            <a:ext cx="5245323" cy="59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74625" indent="0" algn="r" rtl="1"/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בתפריט יש לבחור כפתור "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עריכה (עפרון)</a:t>
            </a: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"</a:t>
            </a:r>
            <a:endParaRPr lang="en-US" altLang="he-IL" sz="20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E263109-3A29-4F27-A7B3-7C63631D1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6381"/>
            <a:ext cx="9144000" cy="2396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6892EB-9D60-4A6D-A9A3-6CA472FA6442}"/>
              </a:ext>
            </a:extLst>
          </p:cNvPr>
          <p:cNvSpPr txBox="1"/>
          <p:nvPr/>
        </p:nvSpPr>
        <p:spPr>
          <a:xfrm>
            <a:off x="627491" y="812611"/>
            <a:ext cx="607183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במסך התלמיד תוכלו לראות את כל הציונים במסלולים השונים, בגרויות, את הזמנת הבחינות, אבחונים, ההתאמות, וכן את המיומנויות שיתווספו בהמשך</a:t>
            </a:r>
          </a:p>
          <a:p>
            <a:pPr algn="r"/>
            <a:r>
              <a:rPr lang="he-IL" dirty="0"/>
              <a:t>במידה ויש מספרי טלפון וכתובות מייל לילדים ניתן לעדכן.</a:t>
            </a:r>
          </a:p>
        </p:txBody>
      </p:sp>
      <p:pic>
        <p:nvPicPr>
          <p:cNvPr id="9" name="תמונה 8" descr="IMG-20181008-WA0006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8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835696" y="438037"/>
            <a:ext cx="6280693" cy="66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he-IL" altLang="he-IL" sz="3200" b="1" u="sng" dirty="0">
                <a:solidFill>
                  <a:srgbClr val="009AD9"/>
                </a:solidFill>
                <a:cs typeface="Arial" panose="020B0604020202020204" pitchFamily="34" charset="0"/>
              </a:rPr>
              <a:t>דיווח ימי מחלה</a:t>
            </a:r>
            <a:endParaRPr lang="en-US" altLang="he-IL" sz="3200" b="1" u="sng" dirty="0">
              <a:solidFill>
                <a:srgbClr val="009AD9"/>
              </a:solidFill>
              <a:cs typeface="Arial" panose="020B0604020202020204" pitchFamily="34" charset="0"/>
            </a:endParaRPr>
          </a:p>
        </p:txBody>
      </p:sp>
      <p:sp>
        <p:nvSpPr>
          <p:cNvPr id="17412" name="Freeform 3"/>
          <p:cNvSpPr>
            <a:spLocks noChangeArrowheads="1"/>
          </p:cNvSpPr>
          <p:nvPr/>
        </p:nvSpPr>
        <p:spPr bwMode="auto">
          <a:xfrm>
            <a:off x="457200" y="3852863"/>
            <a:ext cx="8229600" cy="20320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156D331-47E7-41BC-82FD-7561EAD30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196751"/>
            <a:ext cx="8103815" cy="180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517525" indent="-342900" algn="r" rtl="1">
              <a:buFont typeface="Wingdings" panose="05000000000000000000" pitchFamily="2" charset="2"/>
              <a:buChar char="v"/>
            </a:pPr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יש </a:t>
            </a: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לסרוק ולשמור את אישור המחלה בתיקייה במחשב.</a:t>
            </a:r>
          </a:p>
          <a:p>
            <a:pPr marL="517525" indent="-342900" algn="r" rtl="1">
              <a:buFont typeface="Wingdings" panose="05000000000000000000" pitchFamily="2" charset="2"/>
              <a:buChar char="v"/>
            </a:pPr>
            <a:endParaRPr lang="he-IL" altLang="he-IL" sz="20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7525" indent="-342900" algn="r" rtl="1">
              <a:buFont typeface="Wingdings" panose="05000000000000000000" pitchFamily="2" charset="2"/>
              <a:buChar char="v"/>
            </a:pPr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יש ללחוץ על כפתור "דיווח מחלה"</a:t>
            </a:r>
            <a:endParaRPr lang="he-IL" altLang="he-IL" sz="105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7525" indent="-342900" algn="r" rtl="1">
              <a:buFont typeface="Wingdings" panose="05000000000000000000" pitchFamily="2" charset="2"/>
              <a:buChar char="v"/>
            </a:pPr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בחלון שנפתח יש להזין את ימי המחלה ולצרף את הקובץ שסרקת. </a:t>
            </a:r>
          </a:p>
          <a:p>
            <a:pPr marL="174625" indent="0" algn="r" rtl="1"/>
            <a:r>
              <a:rPr lang="he-IL" altLang="he-IL" sz="20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he-IL" altLang="he-IL" sz="11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7525" indent="-342900" algn="r" rtl="1">
              <a:buFont typeface="Wingdings" panose="05000000000000000000" pitchFamily="2" charset="2"/>
              <a:buChar char="v"/>
            </a:pP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בסיום יש ללחוץ על </a:t>
            </a:r>
            <a:r>
              <a:rPr lang="he-IL" altLang="he-IL" sz="20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אישור</a:t>
            </a: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altLang="he-IL" sz="20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7525" indent="-342900" algn="r" rtl="1">
              <a:buFont typeface="Wingdings" panose="05000000000000000000" pitchFamily="2" charset="2"/>
              <a:buChar char="v"/>
            </a:pPr>
            <a:endParaRPr lang="en-US" altLang="he-IL" sz="20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85184" y="3140968"/>
            <a:ext cx="11593288" cy="6519043"/>
          </a:xfrm>
          <a:prstGeom prst="rect">
            <a:avLst/>
          </a:prstGeom>
        </p:spPr>
      </p:pic>
      <p:cxnSp>
        <p:nvCxnSpPr>
          <p:cNvPr id="7" name="מחבר חץ ישר 6"/>
          <p:cNvCxnSpPr/>
          <p:nvPr/>
        </p:nvCxnSpPr>
        <p:spPr bwMode="auto">
          <a:xfrm flipV="1">
            <a:off x="2195736" y="4077072"/>
            <a:ext cx="1944216" cy="28803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מלבן 11"/>
          <p:cNvSpPr/>
          <p:nvPr/>
        </p:nvSpPr>
        <p:spPr bwMode="auto">
          <a:xfrm>
            <a:off x="3923928" y="4509120"/>
            <a:ext cx="1584176" cy="360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מלבן 16"/>
          <p:cNvSpPr/>
          <p:nvPr/>
        </p:nvSpPr>
        <p:spPr bwMode="auto">
          <a:xfrm>
            <a:off x="-3420888" y="3356992"/>
            <a:ext cx="4004465" cy="48245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מלבן 14"/>
          <p:cNvSpPr/>
          <p:nvPr/>
        </p:nvSpPr>
        <p:spPr bwMode="auto">
          <a:xfrm>
            <a:off x="0" y="3356992"/>
            <a:ext cx="1403648" cy="1152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818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24CEB07F-F4E1-4494-AD08-113E1EDB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164" y="352137"/>
            <a:ext cx="4267539" cy="45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</a:pPr>
            <a:endParaRPr lang="en-US" altLang="he-IL" sz="2800" b="1" u="sng" dirty="0">
              <a:solidFill>
                <a:srgbClr val="009AD9"/>
              </a:solidFill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BC44E0F-0B5A-4057-86EB-26DB71F91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2" y="930853"/>
            <a:ext cx="864260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74625" indent="0" algn="r" rtl="1"/>
            <a:endParaRPr lang="en-US" altLang="he-IL" sz="16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D9C47DCB-F35C-42A3-B8E1-65454574B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230" y="548680"/>
            <a:ext cx="4267539" cy="45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he-IL" altLang="he-IL" sz="2800" b="1" u="sng" dirty="0">
                <a:solidFill>
                  <a:srgbClr val="009AD9"/>
                </a:solidFill>
                <a:cs typeface="Arial" panose="020B0604020202020204" pitchFamily="34" charset="0"/>
              </a:rPr>
              <a:t>מילואים</a:t>
            </a:r>
            <a:endParaRPr lang="en-US" altLang="he-IL" sz="2800" b="1" u="sng" dirty="0">
              <a:solidFill>
                <a:srgbClr val="009AD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3C25E0F4-CC2D-42FA-97E8-51BA8B281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49" y="1079939"/>
            <a:ext cx="864260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517525" indent="-342900" algn="r" rtl="1">
              <a:buFont typeface="Wingdings" panose="05000000000000000000" pitchFamily="2" charset="2"/>
              <a:buChar char="v"/>
            </a:pPr>
            <a:r>
              <a:rPr lang="he-IL" altLang="he-IL" sz="16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יש לסרוק ולשמור את אישור </a:t>
            </a:r>
            <a:r>
              <a:rPr lang="he-IL" altLang="he-IL" sz="16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המילואים </a:t>
            </a:r>
            <a:r>
              <a:rPr lang="he-IL" altLang="he-IL" sz="16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בתיקייה במחשב.</a:t>
            </a:r>
          </a:p>
          <a:p>
            <a:pPr marL="517525" indent="-342900" algn="r" rtl="1">
              <a:buFont typeface="Wingdings" panose="05000000000000000000" pitchFamily="2" charset="2"/>
              <a:buChar char="v"/>
            </a:pPr>
            <a:r>
              <a:rPr lang="he-IL" altLang="he-IL" sz="16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יש לדווח ב </a:t>
            </a:r>
            <a:r>
              <a:rPr lang="he-IL" altLang="he-IL" sz="1600" b="1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"סוג דיווח" </a:t>
            </a:r>
            <a:r>
              <a:rPr lang="he-IL" altLang="he-IL" sz="1600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he-IL" altLang="he-IL" sz="1600" b="1" dirty="0" smtClean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מילואים ולצרף את הקובץ הסרוק.</a:t>
            </a:r>
            <a:endParaRPr lang="he-IL" altLang="he-IL" sz="16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7525" indent="-342900" algn="r" rtl="1">
              <a:buFont typeface="Wingdings" panose="05000000000000000000" pitchFamily="2" charset="2"/>
              <a:buChar char="v"/>
            </a:pPr>
            <a:r>
              <a:rPr lang="he-IL" altLang="he-IL" sz="16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לסיום יש ללחוץ על "</a:t>
            </a:r>
            <a:r>
              <a:rPr lang="he-IL" altLang="he-IL" sz="1600" b="1" dirty="0">
                <a:solidFill>
                  <a:srgbClr val="00B050"/>
                </a:solidFill>
                <a:ea typeface="Tahoma" panose="020B0604030504040204" pitchFamily="34" charset="0"/>
                <a:cs typeface="Arial" panose="020B0604020202020204" pitchFamily="34" charset="0"/>
              </a:rPr>
              <a:t>אישור</a:t>
            </a:r>
            <a:r>
              <a:rPr lang="he-IL" altLang="he-IL" sz="16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".</a:t>
            </a:r>
          </a:p>
          <a:p>
            <a:pPr marL="174625" indent="0" algn="r" rtl="1"/>
            <a:endParaRPr lang="en-US" altLang="he-IL" sz="1600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564904"/>
            <a:ext cx="4467225" cy="2352675"/>
          </a:xfrm>
          <a:prstGeom prst="rect">
            <a:avLst/>
          </a:prstGeom>
        </p:spPr>
      </p:pic>
      <p:pic>
        <p:nvPicPr>
          <p:cNvPr id="8" name="תמונה 7" descr="IMG-20181008-WA0006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9" y="5949280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1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233487"/>
            <a:ext cx="8305800" cy="4391025"/>
          </a:xfrm>
          <a:prstGeom prst="rect">
            <a:avLst/>
          </a:prstGeom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id="{D9C47DCB-F35C-42A3-B8E1-65454574B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48680"/>
            <a:ext cx="7704856" cy="45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he-IL" altLang="he-IL" sz="2800" b="1" u="sng" dirty="0" err="1" smtClean="0">
                <a:solidFill>
                  <a:srgbClr val="009AD9"/>
                </a:solidFill>
                <a:cs typeface="Arial" panose="020B0604020202020204" pitchFamily="34" charset="0"/>
              </a:rPr>
              <a:t>צפיה</a:t>
            </a:r>
            <a:r>
              <a:rPr lang="he-IL" altLang="he-IL" sz="2800" b="1" u="sng" dirty="0" smtClean="0">
                <a:solidFill>
                  <a:srgbClr val="009AD9"/>
                </a:solidFill>
                <a:cs typeface="Arial" panose="020B0604020202020204" pitchFamily="34" charset="0"/>
              </a:rPr>
              <a:t> במערכת </a:t>
            </a:r>
            <a:r>
              <a:rPr lang="he-IL" altLang="he-IL" sz="2800" b="1" u="sng" dirty="0">
                <a:solidFill>
                  <a:srgbClr val="009AD9"/>
                </a:solidFill>
                <a:cs typeface="Arial" panose="020B0604020202020204" pitchFamily="34" charset="0"/>
              </a:rPr>
              <a:t>שעות (יומי, שבועי, חודשי)</a:t>
            </a:r>
            <a:endParaRPr lang="en-US" altLang="he-IL" sz="2800" b="1" u="sng" dirty="0">
              <a:solidFill>
                <a:srgbClr val="009AD9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32D625EA-B84C-4A8C-9401-54696E32AECD}"/>
              </a:ext>
            </a:extLst>
          </p:cNvPr>
          <p:cNvCxnSpPr>
            <a:cxnSpLocks/>
          </p:cNvCxnSpPr>
          <p:nvPr/>
        </p:nvCxnSpPr>
        <p:spPr bwMode="auto">
          <a:xfrm flipH="1">
            <a:off x="8385096" y="1700808"/>
            <a:ext cx="435376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808A4966-E4F5-4054-A4A8-C6808ACECABE}"/>
              </a:ext>
            </a:extLst>
          </p:cNvPr>
          <p:cNvCxnSpPr>
            <a:cxnSpLocks/>
          </p:cNvCxnSpPr>
          <p:nvPr/>
        </p:nvCxnSpPr>
        <p:spPr bwMode="auto">
          <a:xfrm flipH="1">
            <a:off x="8420497" y="2708919"/>
            <a:ext cx="399975" cy="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תמונה 6" descr="IMG-20181008-WA0006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6119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2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558800" y="4711700"/>
            <a:ext cx="61642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e-IL" altLang="he-IL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198128" y="4659994"/>
            <a:ext cx="4885606" cy="9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he-IL" altLang="he-IL" sz="4400" b="1" dirty="0">
                <a:solidFill>
                  <a:srgbClr val="FFFFFF"/>
                </a:solidFill>
              </a:rPr>
              <a:t>בהצלחה </a:t>
            </a:r>
          </a:p>
          <a:p>
            <a:pPr algn="ctr" eaLnBrk="1" hangingPunct="1">
              <a:lnSpc>
                <a:spcPct val="100000"/>
              </a:lnSpc>
            </a:pPr>
            <a:r>
              <a:rPr lang="he-IL" altLang="he-IL" sz="2000" b="1" dirty="0" smtClean="0">
                <a:solidFill>
                  <a:srgbClr val="FFFFFF"/>
                </a:solidFill>
              </a:rPr>
              <a:t>משאבי </a:t>
            </a:r>
            <a:r>
              <a:rPr lang="he-IL" altLang="he-IL" sz="2000" b="1" dirty="0">
                <a:solidFill>
                  <a:srgbClr val="FFFFFF"/>
                </a:solidFill>
              </a:rPr>
              <a:t>אנוש </a:t>
            </a:r>
            <a:r>
              <a:rPr lang="he-IL" altLang="he-IL" sz="2000" b="1" dirty="0" err="1" smtClean="0">
                <a:solidFill>
                  <a:srgbClr val="FFFFFF"/>
                </a:solidFill>
              </a:rPr>
              <a:t>ומיחשוב</a:t>
            </a:r>
            <a:endParaRPr lang="he-IL" altLang="he-IL" sz="2000" b="1" dirty="0">
              <a:solidFill>
                <a:srgbClr val="FFFFFF"/>
              </a:solidFill>
            </a:endParaRPr>
          </a:p>
        </p:txBody>
      </p:sp>
      <p:sp>
        <p:nvSpPr>
          <p:cNvPr id="31748" name="Freeform 3"/>
          <p:cNvSpPr>
            <a:spLocks noChangeArrowheads="1"/>
          </p:cNvSpPr>
          <p:nvPr/>
        </p:nvSpPr>
        <p:spPr bwMode="auto">
          <a:xfrm>
            <a:off x="652463" y="0"/>
            <a:ext cx="8491537" cy="60452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A433606-A1EB-4DE8-8B37-E7D464953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312" y="1412776"/>
            <a:ext cx="4455960" cy="2691462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 bwMode="auto">
          <a:xfrm>
            <a:off x="3563888" y="260648"/>
            <a:ext cx="3456384" cy="8640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he-IL" dirty="0" smtClean="0"/>
              <a:t>במידה והמורה נתקל בקשיים בדיווח יש לפנות למנהל השכלה</a:t>
            </a:r>
            <a:endParaRPr kumimoji="0" lang="he-IL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תמונה 6" descr="IMG-20181008-WA0006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1952625" y="2009775"/>
            <a:ext cx="990600" cy="4000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2409825"/>
            <a:ext cx="1771650" cy="3590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8712" y="18692"/>
            <a:ext cx="4346263" cy="738664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r>
              <a:rPr lang="en-US" sz="2100" dirty="0">
                <a:hlinkClick r:id="rId4"/>
              </a:rPr>
              <a:t>http://www.matnasim.org.il/</a:t>
            </a:r>
            <a:endParaRPr lang="en-US" sz="2100" dirty="0"/>
          </a:p>
          <a:p>
            <a:endParaRPr lang="he-IL" sz="21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3E406C8-6D23-4FF4-A0B1-62E1B1C36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44624"/>
            <a:ext cx="4773216" cy="792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anose="020B0604020202020204" pitchFamily="34" charset="0"/>
              </a:defRPr>
            </a:lvl2pPr>
            <a:lvl3pPr algn="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anose="020B0604020202020204" pitchFamily="34" charset="0"/>
              </a:defRPr>
            </a:lvl3pPr>
            <a:lvl4pPr algn="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anose="020B0604020202020204" pitchFamily="34" charset="0"/>
              </a:defRPr>
            </a:lvl4pPr>
            <a:lvl5pPr algn="r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anose="020B0604020202020204" pitchFamily="34" charset="0"/>
              </a:defRPr>
            </a:lvl5pPr>
            <a:lvl6pPr marL="2514600" indent="-228600" algn="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e-IL" sz="2800" b="1" u="sng" kern="0" dirty="0">
                <a:solidFill>
                  <a:srgbClr val="009AD9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כניסה  לדיווח נוכחות</a:t>
            </a:r>
            <a:endParaRPr lang="en-US" altLang="he-IL" sz="2800" b="1" u="sng" kern="0" dirty="0">
              <a:solidFill>
                <a:srgbClr val="009AD9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pic>
        <p:nvPicPr>
          <p:cNvPr id="7" name="תמונה 6" descr="IMG-20181008-WA0006 (003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8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61583669-E272-4E8D-A8F7-7FD44CACD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42" y="296652"/>
            <a:ext cx="8964488" cy="6264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9988C7-55CF-4AE4-A126-95E24FB991D2}"/>
              </a:ext>
            </a:extLst>
          </p:cNvPr>
          <p:cNvSpPr txBox="1"/>
          <p:nvPr/>
        </p:nvSpPr>
        <p:spPr>
          <a:xfrm>
            <a:off x="188542" y="2636912"/>
            <a:ext cx="654369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b="1" u="sng" dirty="0"/>
              <a:t>יש להזין את הנתונים לכניסה למערכת שקיבלתם ממנהל השכלה</a:t>
            </a:r>
            <a:r>
              <a:rPr lang="he-IL" dirty="0"/>
              <a:t>. 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במידה ושכחתם את הסיסמה יש ללחוץ על שכחת סיסמה?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המערכת תשלח לכם את הסיסמה לדוא"ל הרשום במערכת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9476FC7-B7E9-4972-B413-D90C7819ACC9}"/>
              </a:ext>
            </a:extLst>
          </p:cNvPr>
          <p:cNvSpPr/>
          <p:nvPr/>
        </p:nvSpPr>
        <p:spPr bwMode="auto">
          <a:xfrm>
            <a:off x="647564" y="1052736"/>
            <a:ext cx="5688632" cy="86409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he-IL" sz="2800" dirty="0"/>
              <a:t>לעובדי היל"ה יש להתעלם מהקישור של </a:t>
            </a:r>
            <a:r>
              <a:rPr lang="he-IL" sz="2800" b="1" u="sng" dirty="0"/>
              <a:t>רישום לאתר</a:t>
            </a:r>
            <a:endParaRPr kumimoji="0" lang="he-IL" sz="2800" b="1" i="0" u="sng" strike="noStrike" cap="none" normalizeH="0" baseline="0" dirty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F0FDF9F3-395F-4C8A-8322-FBEB16486207}"/>
              </a:ext>
            </a:extLst>
          </p:cNvPr>
          <p:cNvCxnSpPr/>
          <p:nvPr/>
        </p:nvCxnSpPr>
        <p:spPr bwMode="auto">
          <a:xfrm flipH="1" flipV="1">
            <a:off x="5796136" y="1844824"/>
            <a:ext cx="936104" cy="1008112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4833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9036496" cy="55446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E4AACE-6D4C-42C3-A7DF-936D5627EDF9}"/>
              </a:ext>
            </a:extLst>
          </p:cNvPr>
          <p:cNvSpPr txBox="1"/>
          <p:nvPr/>
        </p:nvSpPr>
        <p:spPr>
          <a:xfrm>
            <a:off x="4049443" y="2627620"/>
            <a:ext cx="23227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מקום להודעות מערכת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868DD-70AB-4EF7-B05C-EE309665FF1E}"/>
              </a:ext>
            </a:extLst>
          </p:cNvPr>
          <p:cNvSpPr txBox="1"/>
          <p:nvPr/>
        </p:nvSpPr>
        <p:spPr>
          <a:xfrm>
            <a:off x="2393259" y="1196752"/>
            <a:ext cx="397894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sz="2800" dirty="0"/>
              <a:t>דף הבית של כלל התוכניות  המשויכות למשתמש</a:t>
            </a:r>
          </a:p>
        </p:txBody>
      </p:sp>
      <p:pic>
        <p:nvPicPr>
          <p:cNvPr id="5" name="תמונה 4" descr="IMG-20181008-WA0006 (003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77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8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7E55866B-969D-43DD-AF15-3CEB40768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936777"/>
            <a:ext cx="1388178" cy="1404415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7AC66890-9F6E-458A-85BD-CD3C184C7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3" y="96188"/>
            <a:ext cx="6984776" cy="281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eaLnBrk="1" hangingPunct="1">
              <a:lnSpc>
                <a:spcPct val="100000"/>
              </a:lnSpc>
            </a:pPr>
            <a:r>
              <a:rPr lang="he-IL" altLang="he-IL" sz="3200" b="1" u="sng" dirty="0" smtClean="0">
                <a:solidFill>
                  <a:srgbClr val="009AD9"/>
                </a:solidFill>
                <a:cs typeface="Arial" panose="020B0604020202020204" pitchFamily="34" charset="0"/>
              </a:rPr>
              <a:t>מסך כניסה </a:t>
            </a:r>
            <a:endParaRPr lang="en-US" altLang="he-IL" sz="3200" b="1" u="sng" dirty="0">
              <a:solidFill>
                <a:srgbClr val="009AD9"/>
              </a:solidFill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100000"/>
              </a:lnSpc>
            </a:pPr>
            <a:endParaRPr lang="he-IL" altLang="he-IL" sz="500" b="1" u="sng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100000"/>
              </a:lnSpc>
            </a:pPr>
            <a:endParaRPr lang="he-IL" altLang="he-IL" sz="20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20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פרופיל 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שלי:  יש להיכנס ולעדכן את הפרטים </a:t>
            </a:r>
            <a:r>
              <a:rPr lang="he-IL" altLang="he-IL" sz="20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האישיים במידת הצורך.</a:t>
            </a:r>
            <a:endParaRPr lang="he-IL" altLang="he-IL" sz="20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20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משתתפים: 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רשימת כל התלמידים של מרכז ההשכלה עם אפשרות להזין נתונים נכונים לתלמיד.</a:t>
            </a: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נוכחות</a:t>
            </a: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20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מערכת 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שעות </a:t>
            </a:r>
            <a:endParaRPr lang="he-IL" altLang="he-IL" sz="16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827584" y="4797152"/>
            <a:ext cx="616426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he-IL" altLang="he-IL" sz="3200" b="1" dirty="0">
                <a:solidFill>
                  <a:schemeClr val="bg1"/>
                </a:solidFill>
                <a:cs typeface="Arial" panose="020B0604020202020204" pitchFamily="34" charset="0"/>
              </a:rPr>
              <a:t>דיווח נוכחות מורים</a:t>
            </a:r>
            <a:endParaRPr lang="en-US" altLang="he-IL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171" name="Freeform 2"/>
          <p:cNvSpPr>
            <a:spLocks noChangeArrowheads="1"/>
          </p:cNvSpPr>
          <p:nvPr/>
        </p:nvSpPr>
        <p:spPr bwMode="auto">
          <a:xfrm>
            <a:off x="652463" y="0"/>
            <a:ext cx="8491537" cy="60452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37655" y="2936777"/>
            <a:ext cx="9764662" cy="5470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340768" y="3284984"/>
            <a:ext cx="1097467" cy="27193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9" name="תמונה 8" descr="IMG-20181008-WA0006 (003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650"/>
            <a:ext cx="9144000" cy="447070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760935"/>
            <a:ext cx="1100138" cy="1507331"/>
          </a:xfrm>
          <a:prstGeom prst="rect">
            <a:avLst/>
          </a:prstGeom>
        </p:spPr>
      </p:pic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32D625EA-B84C-4A8C-9401-54696E32AECD}"/>
              </a:ext>
            </a:extLst>
          </p:cNvPr>
          <p:cNvCxnSpPr>
            <a:cxnSpLocks/>
          </p:cNvCxnSpPr>
          <p:nvPr/>
        </p:nvCxnSpPr>
        <p:spPr bwMode="auto">
          <a:xfrm flipH="1">
            <a:off x="8460432" y="1916832"/>
            <a:ext cx="570636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808A4966-E4F5-4054-A4A8-C6808ACECAB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501262" y="2132856"/>
            <a:ext cx="535234" cy="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Box 2">
            <a:extLst>
              <a:ext uri="{FF2B5EF4-FFF2-40B4-BE49-F238E27FC236}">
                <a16:creationId xmlns:a16="http://schemas.microsoft.com/office/drawing/2014/main" id="{DF49DD5A-26B8-402A-A4A5-194211CD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689" y="488439"/>
            <a:ext cx="8103815" cy="59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74625" indent="0" algn="r" rtl="1"/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בחלון שייפתח יש לבחור באפשרות "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ניהול/כללי</a:t>
            </a: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" בתפריט הימני – 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ופרופיל שלי</a:t>
            </a:r>
          </a:p>
          <a:p>
            <a:pPr marL="174625" indent="0" algn="r" rtl="1"/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יש להשלים נתונים חסרים ונכונים</a:t>
            </a:r>
            <a:endParaRPr lang="en-US" altLang="he-IL" sz="20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5DACFF06-0ED0-40DE-9764-5F65DA962471}"/>
              </a:ext>
            </a:extLst>
          </p:cNvPr>
          <p:cNvSpPr/>
          <p:nvPr/>
        </p:nvSpPr>
        <p:spPr bwMode="auto">
          <a:xfrm>
            <a:off x="5655254" y="2096400"/>
            <a:ext cx="1512168" cy="1576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E0FBF711-F027-483C-959D-2509D802887C}"/>
              </a:ext>
            </a:extLst>
          </p:cNvPr>
          <p:cNvSpPr/>
          <p:nvPr/>
        </p:nvSpPr>
        <p:spPr bwMode="auto">
          <a:xfrm>
            <a:off x="1968232" y="2127599"/>
            <a:ext cx="1512168" cy="1576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8989AD86-5630-4971-8E56-41C32EE4B082}"/>
              </a:ext>
            </a:extLst>
          </p:cNvPr>
          <p:cNvSpPr/>
          <p:nvPr/>
        </p:nvSpPr>
        <p:spPr bwMode="auto">
          <a:xfrm>
            <a:off x="1968232" y="2767312"/>
            <a:ext cx="1512168" cy="1576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8F86591D-EAB8-458C-9645-1D33DF53438D}"/>
              </a:ext>
            </a:extLst>
          </p:cNvPr>
          <p:cNvSpPr/>
          <p:nvPr/>
        </p:nvSpPr>
        <p:spPr bwMode="auto">
          <a:xfrm>
            <a:off x="5636642" y="2767312"/>
            <a:ext cx="1512168" cy="1576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תמונה 10" descr="IMG-20181008-WA0006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7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7E55866B-969D-43DD-AF15-3CEB40768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95" y="3392737"/>
            <a:ext cx="1388178" cy="1404415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7AC66890-9F6E-458A-85BD-CD3C184C7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224" y="72246"/>
            <a:ext cx="6984776" cy="449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rtl="1" eaLnBrk="1" hangingPunct="1">
              <a:lnSpc>
                <a:spcPct val="100000"/>
              </a:lnSpc>
            </a:pPr>
            <a:r>
              <a:rPr lang="he-IL" altLang="he-IL" sz="2000" b="1" u="sng" dirty="0" smtClean="0">
                <a:solidFill>
                  <a:srgbClr val="009AD9"/>
                </a:solidFill>
                <a:cs typeface="Arial" panose="020B0604020202020204" pitchFamily="34" charset="0"/>
              </a:rPr>
              <a:t>כללים </a:t>
            </a:r>
            <a:r>
              <a:rPr lang="he-IL" altLang="he-IL" sz="2000" b="1" u="sng" dirty="0">
                <a:solidFill>
                  <a:srgbClr val="009AD9"/>
                </a:solidFill>
                <a:cs typeface="Arial" panose="020B0604020202020204" pitchFamily="34" charset="0"/>
              </a:rPr>
              <a:t>לדיווחי נוכחות</a:t>
            </a:r>
            <a:endParaRPr lang="en-US" altLang="he-IL" sz="2000" b="1" u="sng" dirty="0">
              <a:solidFill>
                <a:srgbClr val="009AD9"/>
              </a:solidFill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100000"/>
              </a:lnSpc>
            </a:pPr>
            <a:endParaRPr lang="he-IL" altLang="he-IL" sz="300" b="1" u="sng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100000"/>
              </a:lnSpc>
            </a:pPr>
            <a:endParaRPr lang="he-IL" altLang="he-IL" sz="14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100000"/>
              </a:lnSpc>
            </a:pPr>
            <a:endParaRPr lang="en-US" altLang="he-IL" sz="14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יש לדווח מידי יום על שעות העבודה.</a:t>
            </a: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לא </a:t>
            </a: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ניתן לדווח בדקות (רק בקפיצות של 15 דקות)</a:t>
            </a: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לא ניתן לדווח ביום שהוא איננו רשום במערכת </a:t>
            </a: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השעות שנקבעה </a:t>
            </a: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ע"י מנהל ההשכלה.</a:t>
            </a: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המערכת ננעלת לדיווח ב- 15 לחודש. במקרה חריג בו לא דווחו השעות - יש לפנות למנחה לפתיחת הדיווח.</a:t>
            </a: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ניתן </a:t>
            </a: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לדווח מחלה, מילואים, חובה לצרף אישור </a:t>
            </a: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למערכת, אחרת לא ישולם.</a:t>
            </a:r>
            <a:endParaRPr lang="he-IL" altLang="he-IL" sz="14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לא ניתן לדווח בשעות חופפות באותו </a:t>
            </a: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יום.</a:t>
            </a:r>
            <a:endParaRPr lang="he-IL" altLang="he-IL" sz="14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לא ניתן לדווח על תלמיד פעמיים באותו היום ובאותה שעה (ע"י מורים שונים).</a:t>
            </a:r>
            <a:endParaRPr lang="he-IL" altLang="he-IL" sz="14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תצוגת המערכת: </a:t>
            </a:r>
            <a:endParaRPr lang="he-IL" altLang="he-IL" sz="1400" b="1" dirty="0" smtClean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200150" lvl="1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דיווח המורה יוצג בצבע שחור</a:t>
            </a:r>
          </a:p>
          <a:p>
            <a:pPr marL="1200150" lvl="1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לאחר </a:t>
            </a: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אישור הדוח ע"י המורה </a:t>
            </a: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צבע </a:t>
            </a: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השורות יתחלף </a:t>
            </a:r>
            <a:r>
              <a:rPr lang="he-IL" altLang="he-IL" sz="1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לירוק</a:t>
            </a: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he-IL" altLang="he-IL" sz="14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200150" lvl="1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לאחר אישור מנהל השכלה הדוח </a:t>
            </a: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יהיה </a:t>
            </a:r>
            <a:r>
              <a:rPr lang="he-IL" altLang="he-IL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כחול</a:t>
            </a:r>
            <a:endParaRPr lang="he-IL" altLang="he-IL" sz="1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1200150" lvl="1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לאחר אישור מנחה לתשלום הדוח יהיה </a:t>
            </a:r>
            <a:r>
              <a:rPr lang="he-IL" altLang="he-IL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אדום</a:t>
            </a: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מורה משרתי לא יכול לדווח שעות מעבר לשעות שהוקצו לו במערכת</a:t>
            </a: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e-IL" altLang="he-IL" sz="1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מורה משרתי שלא עבד את כל שעות התקן שלו, השעות יקוזזו מהשכר</a:t>
            </a:r>
            <a:endParaRPr lang="he-IL" altLang="he-IL" sz="14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he-IL" altLang="he-IL" sz="14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r" rtl="1" eaLnBrk="1" hangingPunct="1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he-IL" altLang="he-IL" sz="11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827584" y="4797152"/>
            <a:ext cx="616426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he-IL" altLang="he-IL" sz="3200" b="1" dirty="0">
                <a:solidFill>
                  <a:schemeClr val="bg1"/>
                </a:solidFill>
                <a:cs typeface="Arial" panose="020B0604020202020204" pitchFamily="34" charset="0"/>
              </a:rPr>
              <a:t>דיווח נוכחות מורים</a:t>
            </a:r>
            <a:endParaRPr lang="en-US" altLang="he-IL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171" name="Freeform 2"/>
          <p:cNvSpPr>
            <a:spLocks noChangeArrowheads="1"/>
          </p:cNvSpPr>
          <p:nvPr/>
        </p:nvSpPr>
        <p:spPr bwMode="auto">
          <a:xfrm>
            <a:off x="652463" y="0"/>
            <a:ext cx="8491537" cy="60452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6" name="תמונה 5" descr="IMG-20181008-WA0006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92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מציין מיקום תוכן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73" y="3574915"/>
            <a:ext cx="8636607" cy="3166453"/>
          </a:xfrm>
          <a:prstGeom prst="rect">
            <a:avLst/>
          </a:prstGeom>
        </p:spPr>
      </p:pic>
      <p:sp>
        <p:nvSpPr>
          <p:cNvPr id="13316" name="Freeform 3"/>
          <p:cNvSpPr>
            <a:spLocks noChangeArrowheads="1"/>
          </p:cNvSpPr>
          <p:nvPr/>
        </p:nvSpPr>
        <p:spPr bwMode="auto">
          <a:xfrm>
            <a:off x="457200" y="1524000"/>
            <a:ext cx="3005138" cy="4360863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>
              <a:cs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B82FCF7-0019-4A84-BC1A-581EF7D11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1669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BB894AA-D285-4F75-866D-C3DDDA16D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cs typeface="Arial" panose="020B060402020202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DF49DD5A-26B8-402A-A4A5-194211CD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92" y="488439"/>
            <a:ext cx="8103815" cy="59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74625" indent="0" algn="r" rtl="1"/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בחלון שייפתח יש לבחור באפשרות "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היל"ה</a:t>
            </a: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" בתפריט הימני – 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ונוכחות.</a:t>
            </a:r>
            <a:endParaRPr lang="en-US" altLang="he-IL" sz="20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55E34238-F97D-42BB-AC9E-44D303784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77" y="2343859"/>
            <a:ext cx="5021672" cy="59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74625" indent="0" algn="r" rtl="1"/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בתצוגה יתקבל הדיווח של חודש ושנת העבודה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32D625EA-B84C-4A8C-9401-54696E32AECD}"/>
              </a:ext>
            </a:extLst>
          </p:cNvPr>
          <p:cNvCxnSpPr>
            <a:cxnSpLocks/>
          </p:cNvCxnSpPr>
          <p:nvPr/>
        </p:nvCxnSpPr>
        <p:spPr bwMode="auto">
          <a:xfrm flipH="1">
            <a:off x="7711749" y="1628800"/>
            <a:ext cx="570636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808A4966-E4F5-4054-A4A8-C6808ACECAB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47151" y="2348880"/>
            <a:ext cx="535234" cy="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0345F19-8BD8-44F2-8D55-C16E6315561A}"/>
              </a:ext>
            </a:extLst>
          </p:cNvPr>
          <p:cNvGrpSpPr/>
          <p:nvPr/>
        </p:nvGrpSpPr>
        <p:grpSpPr>
          <a:xfrm>
            <a:off x="6139062" y="3553635"/>
            <a:ext cx="953218" cy="632474"/>
            <a:chOff x="6863824" y="3717032"/>
            <a:chExt cx="953218" cy="596920"/>
          </a:xfrm>
        </p:grpSpPr>
        <p:cxnSp>
          <p:nvCxnSpPr>
            <p:cNvPr id="14" name="מחבר חץ ישר 13">
              <a:extLst>
                <a:ext uri="{FF2B5EF4-FFF2-40B4-BE49-F238E27FC236}">
                  <a16:creationId xmlns:a16="http://schemas.microsoft.com/office/drawing/2014/main" id="{CD2C25EA-BF6D-4B67-827A-5DC1DFDDE8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64288" y="4077072"/>
              <a:ext cx="148301" cy="23688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מחבר חץ ישר 14">
              <a:extLst>
                <a:ext uri="{FF2B5EF4-FFF2-40B4-BE49-F238E27FC236}">
                  <a16:creationId xmlns:a16="http://schemas.microsoft.com/office/drawing/2014/main" id="{598D1F67-E0B5-467F-BEF2-5C99324A4C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96336" y="4077072"/>
              <a:ext cx="150815" cy="236337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85DC901F-AAE7-49FF-BED7-3184976C643D}"/>
                </a:ext>
              </a:extLst>
            </p:cNvPr>
            <p:cNvSpPr/>
            <p:nvPr/>
          </p:nvSpPr>
          <p:spPr>
            <a:xfrm>
              <a:off x="6863824" y="3717032"/>
              <a:ext cx="5164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altLang="he-IL" sz="1200" b="1" dirty="0">
                  <a:solidFill>
                    <a:schemeClr val="bg2">
                      <a:lumMod val="50000"/>
                    </a:schemeClr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חודש</a:t>
              </a:r>
              <a:endParaRPr lang="he-IL" sz="1200" b="1" dirty="0">
                <a:cs typeface="Arial" panose="020B0604020202020204" pitchFamily="34" charset="0"/>
              </a:endParaRP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5F6104B1-B459-41BB-82DE-8148FC002AD8}"/>
                </a:ext>
              </a:extLst>
            </p:cNvPr>
            <p:cNvSpPr/>
            <p:nvPr/>
          </p:nvSpPr>
          <p:spPr>
            <a:xfrm>
              <a:off x="7367880" y="3717032"/>
              <a:ext cx="4491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altLang="he-IL" sz="1200" b="1" dirty="0">
                  <a:solidFill>
                    <a:schemeClr val="bg2">
                      <a:lumMod val="50000"/>
                    </a:schemeClr>
                  </a:solidFill>
                  <a:ea typeface="Tahoma" panose="020B0604030504040204" pitchFamily="34" charset="0"/>
                  <a:cs typeface="Arial" panose="020B0604020202020204" pitchFamily="34" charset="0"/>
                </a:rPr>
                <a:t>שנה</a:t>
              </a:r>
              <a:endParaRPr lang="he-IL" sz="1200" b="1" dirty="0">
                <a:cs typeface="Arial" panose="020B0604020202020204" pitchFamily="34" charset="0"/>
              </a:endParaRPr>
            </a:p>
          </p:txBody>
        </p:sp>
      </p:grpSp>
      <p:pic>
        <p:nvPicPr>
          <p:cNvPr id="18" name="תמונה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538486"/>
            <a:ext cx="1428750" cy="1314450"/>
          </a:xfrm>
          <a:prstGeom prst="rect">
            <a:avLst/>
          </a:prstGeom>
        </p:spPr>
      </p:pic>
      <p:pic>
        <p:nvPicPr>
          <p:cNvPr id="22" name="תמונה 21" descr="IMG-20181008-WA0006 (003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9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57250"/>
            <a:ext cx="8640960" cy="5143500"/>
          </a:xfrm>
          <a:prstGeom prst="rect">
            <a:avLst/>
          </a:prstGeom>
        </p:spPr>
      </p:pic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id="{808A4966-E4F5-4054-A4A8-C6808ACECABE}"/>
              </a:ext>
            </a:extLst>
          </p:cNvPr>
          <p:cNvCxnSpPr>
            <a:cxnSpLocks/>
          </p:cNvCxnSpPr>
          <p:nvPr/>
        </p:nvCxnSpPr>
        <p:spPr bwMode="auto">
          <a:xfrm>
            <a:off x="4572000" y="764704"/>
            <a:ext cx="4104456" cy="936104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Box 2">
            <a:extLst>
              <a:ext uri="{FF2B5EF4-FFF2-40B4-BE49-F238E27FC236}">
                <a16:creationId xmlns:a16="http://schemas.microsoft.com/office/drawing/2014/main" id="{DF49DD5A-26B8-402A-A4A5-194211CD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7" y="476672"/>
            <a:ext cx="6336704" cy="59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174625" indent="0" algn="r" rtl="1"/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בתפריט יש לבחור כפתור "</a:t>
            </a:r>
            <a:r>
              <a:rPr lang="he-IL" altLang="he-IL" sz="20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הוספה</a:t>
            </a:r>
            <a:r>
              <a:rPr lang="he-IL" altLang="he-IL" sz="2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"  (+ בכחול)</a:t>
            </a:r>
            <a:endParaRPr lang="en-US" altLang="he-IL" sz="2000" b="1" dirty="0">
              <a:solidFill>
                <a:schemeClr val="bg2">
                  <a:lumMod val="50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AD429B4D-03B9-496D-AFCC-9A66BAF6C587}"/>
              </a:ext>
            </a:extLst>
          </p:cNvPr>
          <p:cNvSpPr/>
          <p:nvPr/>
        </p:nvSpPr>
        <p:spPr bwMode="auto">
          <a:xfrm>
            <a:off x="6502962" y="2592209"/>
            <a:ext cx="2173494" cy="548759"/>
          </a:xfrm>
          <a:prstGeom prst="rect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2B5180BA-D2B3-4BCA-9612-399D5D52EA29}"/>
              </a:ext>
            </a:extLst>
          </p:cNvPr>
          <p:cNvSpPr/>
          <p:nvPr/>
        </p:nvSpPr>
        <p:spPr bwMode="auto">
          <a:xfrm>
            <a:off x="4139952" y="1628800"/>
            <a:ext cx="1224136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AA4E5-68CB-412A-9FF8-8131DA465AA4}"/>
              </a:ext>
            </a:extLst>
          </p:cNvPr>
          <p:cNvSpPr txBox="1"/>
          <p:nvPr/>
        </p:nvSpPr>
        <p:spPr>
          <a:xfrm>
            <a:off x="251520" y="1356045"/>
            <a:ext cx="5112568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sz="1600" dirty="0"/>
              <a:t>יש לבחור סוג דיווח מרשימה שתוצג.</a:t>
            </a:r>
          </a:p>
          <a:p>
            <a:pPr algn="r"/>
            <a:r>
              <a:rPr lang="he-IL" sz="1600" dirty="0"/>
              <a:t>יש לבחור את יום העבודה</a:t>
            </a:r>
          </a:p>
          <a:p>
            <a:pPr algn="r"/>
            <a:r>
              <a:rPr lang="he-IL" sz="1600" dirty="0"/>
              <a:t>יש לבחור את המרכז הנכון במידה ויש יותר מאחד. </a:t>
            </a:r>
          </a:p>
          <a:p>
            <a:pPr algn="r"/>
            <a:r>
              <a:rPr lang="he-IL" sz="1600" dirty="0"/>
              <a:t>יש לציין את שעת ההתחלה ושעת הסיום של השיעור.</a:t>
            </a:r>
          </a:p>
          <a:p>
            <a:pPr algn="r"/>
            <a:r>
              <a:rPr lang="he-IL" sz="1600" dirty="0"/>
              <a:t>יש לבחור את המסלול.</a:t>
            </a:r>
          </a:p>
          <a:p>
            <a:pPr algn="r"/>
            <a:r>
              <a:rPr lang="he-IL" sz="1600" dirty="0"/>
              <a:t> יש לסמן </a:t>
            </a:r>
            <a:r>
              <a:rPr lang="he-IL" sz="1600" dirty="0" smtClean="0"/>
              <a:t>את </a:t>
            </a:r>
            <a:r>
              <a:rPr lang="he-IL" sz="2400" b="1" u="sng" dirty="0" smtClean="0">
                <a:solidFill>
                  <a:srgbClr val="FF0000"/>
                </a:solidFill>
              </a:rPr>
              <a:t>כל</a:t>
            </a:r>
            <a:r>
              <a:rPr lang="he-IL" sz="2400" b="1" dirty="0" smtClean="0"/>
              <a:t> </a:t>
            </a:r>
            <a:r>
              <a:rPr lang="he-IL" sz="1600" dirty="0" smtClean="0"/>
              <a:t>שמות </a:t>
            </a:r>
            <a:r>
              <a:rPr lang="he-IL" sz="1600" dirty="0" smtClean="0"/>
              <a:t>התלמידים שנכחו בשיעור.</a:t>
            </a:r>
            <a:endParaRPr lang="he-IL" sz="1600" dirty="0"/>
          </a:p>
          <a:p>
            <a:pPr algn="r"/>
            <a:r>
              <a:rPr lang="he-IL" sz="1600" dirty="0"/>
              <a:t>יש ללחוץ על אישור במידה והדיווח </a:t>
            </a:r>
            <a:r>
              <a:rPr lang="he-IL" sz="1600" dirty="0" smtClean="0"/>
              <a:t>על נתון בודד</a:t>
            </a:r>
          </a:p>
          <a:p>
            <a:pPr algn="r"/>
            <a:r>
              <a:rPr lang="he-IL" sz="1600" dirty="0" smtClean="0"/>
              <a:t>יש ללחוץ על </a:t>
            </a:r>
            <a:r>
              <a:rPr lang="he-IL" sz="1600" dirty="0" err="1" smtClean="0"/>
              <a:t>אישור+חדש</a:t>
            </a:r>
            <a:r>
              <a:rPr lang="he-IL" sz="1600" dirty="0" smtClean="0"/>
              <a:t> במידה ומדובר במספר דיווחים באותו התאריך</a:t>
            </a:r>
            <a:endParaRPr lang="he-IL" sz="1600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DAB10665-E309-46BD-8FAF-DE778B367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851652"/>
            <a:ext cx="1290220" cy="1907282"/>
          </a:xfrm>
          <a:prstGeom prst="rect">
            <a:avLst/>
          </a:prstGeom>
        </p:spPr>
      </p:pic>
      <p:pic>
        <p:nvPicPr>
          <p:cNvPr id="10" name="תמונה 9" descr="IMG-20181008-WA0006 (003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004048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6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רכת נושא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ערכת נושא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רכת נושא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ערכת נושא Office">
  <a:themeElements>
    <a:clrScheme name="ערכת נושא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רכת נושא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ערכת נושא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רכת נושא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ערכת נושא Office">
  <a:themeElements>
    <a:clrScheme name="ערכת נושא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רכת נושא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ערכת נושא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רכת נושא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ערכת נושא Office">
  <a:themeElements>
    <a:clrScheme name="ערכת נושא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רכת נושא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ערכת נושא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רכת נושא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רכת נושא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96CDA37A783A4794AD54B8FC885248" ma:contentTypeVersion="6" ma:contentTypeDescription="Create a new document." ma:contentTypeScope="" ma:versionID="4df492148c81244fe4442c25c814bd6c">
  <xsd:schema xmlns:xsd="http://www.w3.org/2001/XMLSchema" xmlns:xs="http://www.w3.org/2001/XMLSchema" xmlns:p="http://schemas.microsoft.com/office/2006/metadata/properties" xmlns:ns3="7ba10359-e528-4bbf-af4d-79a60b98e7c4" targetNamespace="http://schemas.microsoft.com/office/2006/metadata/properties" ma:root="true" ma:fieldsID="51fc40ebee2366b818d837a9e4d003b2" ns3:_="">
    <xsd:import namespace="7ba10359-e528-4bbf-af4d-79a60b98e7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10359-e528-4bbf-af4d-79a60b98e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4D7834-30DE-44CE-A0DF-D4FE37E46D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99E177-D77E-4A86-83F4-D06FD3800E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a10359-e528-4bbf-af4d-79a60b98e7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788A92-6132-48A1-90BD-DE76DF781B6B}">
  <ds:schemaRefs>
    <ds:schemaRef ds:uri="7ba10359-e528-4bbf-af4d-79a60b98e7c4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571</Words>
  <Application>Microsoft Office PowerPoint</Application>
  <PresentationFormat>‫הצגה על המסך (4:3)</PresentationFormat>
  <Paragraphs>85</Paragraphs>
  <Slides>16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16</vt:i4>
      </vt:variant>
    </vt:vector>
  </HeadingPairs>
  <TitlesOfParts>
    <vt:vector size="25" baseType="lpstr">
      <vt:lpstr>Arial</vt:lpstr>
      <vt:lpstr>Arial Unicode MS</vt:lpstr>
      <vt:lpstr>Tahoma</vt:lpstr>
      <vt:lpstr>Times New Roman</vt:lpstr>
      <vt:lpstr>Wingdings</vt:lpstr>
      <vt:lpstr>ערכת נושא Office</vt:lpstr>
      <vt:lpstr>2_ערכת נושא Office</vt:lpstr>
      <vt:lpstr>3_ערכת נושא Office</vt:lpstr>
      <vt:lpstr>4_ערכת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malki muchtar</dc:creator>
  <cp:lastModifiedBy>Orly Frenkel</cp:lastModifiedBy>
  <cp:revision>70</cp:revision>
  <cp:lastPrinted>1601-01-01T00:00:00Z</cp:lastPrinted>
  <dcterms:created xsi:type="dcterms:W3CDTF">1601-01-01T00:00:00Z</dcterms:created>
  <dcterms:modified xsi:type="dcterms:W3CDTF">2020-10-11T19:11:13Z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0x010100E696CDA37A783A4794AD54B8FC885248</vt:lpwstr>
  </property>
</Properties>
</file>