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sldIdLst>
    <p:sldId id="256" r:id="rId2"/>
    <p:sldId id="265" r:id="rId3"/>
    <p:sldId id="269" r:id="rId4"/>
    <p:sldId id="270" r:id="rId5"/>
    <p:sldId id="258" r:id="rId6"/>
    <p:sldId id="271" r:id="rId7"/>
    <p:sldId id="275" r:id="rId8"/>
    <p:sldId id="273" r:id="rId9"/>
    <p:sldId id="276" r:id="rId10"/>
    <p:sldId id="274" r:id="rId11"/>
    <p:sldId id="267" r:id="rId1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2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B5900A5-0719-4FF4-98B2-DE1B699BD85B}" type="datetimeFigureOut">
              <a:rPr lang="he-IL" smtClean="0"/>
              <a:t>ג'/חשון/תשפ"א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6635D36-5D65-41E7-8EC1-94999389DE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8149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C6473D9-FAA9-47B2-A1E7-330920A0C3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6E85F73A-B8B7-44F5-8602-A266236356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BFB20E3-C5F0-4646-88A3-BE913F253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34AF8-4AA6-4382-BB80-A512EE404FCF}" type="datetime8">
              <a:rPr lang="he-IL" smtClean="0"/>
              <a:t>21 אוקטובר 20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55B453B-0E68-4391-BE33-701B34E40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1D0FD20-80DE-4A09-8BCC-434884427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E706-901C-4F58-8CE4-23A8881DF90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47616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3D5DC3C-0209-4CF0-9806-F410B1D13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E50E0FDF-4B5B-4E07-A597-4BA78FAF62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91A7511-64AE-48C8-B250-C3D30F9F8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3566-D1B3-4916-9B55-4FCECBB2F0AA}" type="datetime8">
              <a:rPr lang="he-IL" smtClean="0"/>
              <a:t>21 אוקטובר 20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2725FA7-2FD9-4A60-A6B0-2670DFBE4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ECB9DAF-6D65-48A3-8DE0-ECC20DDAA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E706-901C-4F58-8CE4-23A8881DF90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6089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09BBBF5F-5E5B-4DC6-945D-96560D9915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F22C8A20-4C28-4F8D-9ABD-29CD28FD69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D95B473-C43D-426D-952C-D9E5DA867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2493-EBD9-4D7A-84DB-5261661541FC}" type="datetime8">
              <a:rPr lang="he-IL" smtClean="0"/>
              <a:t>21 אוקטובר 20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61FB0DA-3964-47BB-A6DE-CFD3F933B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B369D1F-CACD-4DBA-A33B-B25BDB4B5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E706-901C-4F58-8CE4-23A8881DF90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94291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2B91B1B-16F4-4012-AB65-BACB66096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8625A58-5348-42E6-BDF3-CC3734FE8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CA29054-52EC-4509-BD6A-9A533563F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E9B1E-A08E-4F7D-A4A9-CDF6D4F8420A}" type="datetime8">
              <a:rPr lang="he-IL" smtClean="0"/>
              <a:t>21 אוקטובר 20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AAB68C9-7ADA-4BB5-9CCB-F55AC0564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86CA6D2-685E-4B4B-95EF-550C82ABF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E706-901C-4F58-8CE4-23A8881DF90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2356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013D5FC-E9B3-43BA-A32B-0E49E342C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0761BFC-79BF-49A3-BEC4-0BBC7EC959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38FB05F-BDD8-449E-8614-7F8ABA9CC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D899B-008A-4BCA-B78C-C84A20C69A9D}" type="datetime8">
              <a:rPr lang="he-IL" smtClean="0"/>
              <a:t>21 אוקטובר 20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7CABE6A-CAD1-4BC9-A8D0-486C2F4C5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FE14F28-4CE3-4FFF-AA78-439BAB3C2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E706-901C-4F58-8CE4-23A8881DF90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23806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615A097-F68B-4F8E-BB26-F8DE57EFF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F541C79-3F70-423B-8C88-16591F214F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CE3FE7F-662C-4DA9-A140-0D77B99D39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B65826EE-1355-4D8B-B39F-3266A5632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6354-88F0-4BCC-A57B-278247D35C3A}" type="datetime8">
              <a:rPr lang="he-IL" smtClean="0"/>
              <a:t>21 אוקטובר 20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560F4A6-60F0-4EEC-BEFD-40FB79DB0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5D1F656D-7FBD-4BD2-A929-E1931FA03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E706-901C-4F58-8CE4-23A8881DF90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11051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CC35C20-A7F2-44AA-B201-EC614BC86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FFA16AA-BA21-40E0-A07A-4E3262D1FC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DCB5C4B6-E154-458F-B6E8-8CC1FC7528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762C3CDA-17B5-4E38-850C-2EDA082C98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99C101F9-8D98-44B0-BE21-3B0209260B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B8B7B2A8-CA34-4DC4-9AB7-103C05285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61F5E-B800-45AE-AE3D-A9380BA16831}" type="datetime8">
              <a:rPr lang="he-IL" smtClean="0"/>
              <a:t>21 אוקטובר 20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7F650A23-8AB0-4C03-B70F-40F5DFC33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5E22B05A-68A7-44B5-B5A5-B67DDF6CE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E706-901C-4F58-8CE4-23A8881DF90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8995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6D594FB-00FF-4414-8141-1DB502EDF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0A2C53B1-F445-40FD-A810-1BEAFDEFF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C2C8A-FCB7-4540-A546-242FC5329C74}" type="datetime8">
              <a:rPr lang="he-IL" smtClean="0"/>
              <a:t>21 אוקטובר 20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BB2710A7-2B8F-481D-AED1-868972790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4414D5D3-4BF2-461C-B74C-E855912E8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E706-901C-4F58-8CE4-23A8881DF90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97837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71354E70-A120-4C1E-9D87-3F42E75F6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667D2-38C4-40C9-973B-DE018C0DE57A}" type="datetime8">
              <a:rPr lang="he-IL" smtClean="0"/>
              <a:t>21 אוקטובר 20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5D507281-282C-4FD3-BCB6-A26888B17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B79BE6D8-DC0D-4C13-A70C-B5231EEEE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E706-901C-4F58-8CE4-23A8881DF90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364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B60664B-A7B2-444C-9B82-469EF5EBE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EB68BB1-FC28-42CA-9D62-13F205F91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66748447-29BF-48F3-BC7D-130D2B0F9B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383EADD4-5B11-4CA1-8C53-93F5D3479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CF2C-747F-42CB-9C8A-6FF77E97E809}" type="datetime8">
              <a:rPr lang="he-IL" smtClean="0"/>
              <a:t>21 אוקטובר 20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C13C0BC1-F760-489C-8421-3DB6E8CB0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8B83C051-9A48-4C93-9085-F06C4C919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E706-901C-4F58-8CE4-23A8881DF90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0436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9503F3E-1760-4AF4-BB2A-0A664B644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1A9D4FC3-DDB5-4D12-9DDB-E9BF3DA521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06F64EF2-0D7E-4B2F-A7E4-CC9B8AFA55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72899FE9-1F01-4C09-9473-D9E5DC2E8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A9524-892D-47FE-8FDE-BA81FB2A5E51}" type="datetime8">
              <a:rPr lang="he-IL" smtClean="0"/>
              <a:t>21 אוקטובר 20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72C23D6B-1B75-4959-AE43-F9FEB20EF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AF0F73A-60C3-40D9-BC86-61F78844E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CE706-901C-4F58-8CE4-23A8881DF90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3504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946EE7F3-002A-4364-9927-8E1DBBBA7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AC86963F-12A5-4E98-A400-41F3A90006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DDEC225-F6FB-44FA-96FA-4AA0F69F7D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515D9-6430-4EE7-8819-45310D8ABED6}" type="datetime8">
              <a:rPr lang="he-IL" smtClean="0"/>
              <a:t>21 אוקטובר 20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20A058C-8489-4E7F-8310-266D75D0A0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BF6B8D3-C4EE-4B67-9CFC-CE298E12E8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CE706-901C-4F58-8CE4-23A8881DF90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13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תמונה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00944" cy="91440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B4F0A6E4-8AF9-4CDD-A531-8CCC752B92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3403" y="562772"/>
            <a:ext cx="6105194" cy="2867710"/>
          </a:xfrm>
        </p:spPr>
        <p:txBody>
          <a:bodyPr>
            <a:normAutofit/>
          </a:bodyPr>
          <a:lstStyle/>
          <a:p>
            <a:r>
              <a:rPr lang="he-IL" sz="4400" dirty="0">
                <a:solidFill>
                  <a:srgbClr val="FFFFFF"/>
                </a:solidFill>
                <a:cs typeface="+mn-cs"/>
              </a:rPr>
              <a:t>פיתוח </a:t>
            </a:r>
            <a:r>
              <a:rPr lang="he-IL" sz="4400" dirty="0" smtClean="0">
                <a:solidFill>
                  <a:schemeClr val="bg1"/>
                </a:solidFill>
                <a:cs typeface="+mn-cs"/>
              </a:rPr>
              <a:t>וחיזוק</a:t>
            </a:r>
            <a:r>
              <a:rPr lang="he-IL" sz="4400" dirty="0" smtClean="0">
                <a:solidFill>
                  <a:srgbClr val="FF0000"/>
                </a:solidFill>
                <a:cs typeface="+mn-cs"/>
              </a:rPr>
              <a:t> </a:t>
            </a:r>
            <a:r>
              <a:rPr lang="he-IL" sz="4400" dirty="0" smtClean="0">
                <a:solidFill>
                  <a:srgbClr val="FFFFFF"/>
                </a:solidFill>
                <a:cs typeface="+mn-cs"/>
              </a:rPr>
              <a:t>מנגנוני </a:t>
            </a:r>
            <a:r>
              <a:rPr lang="he-IL" sz="4400" dirty="0">
                <a:solidFill>
                  <a:srgbClr val="FFFFFF"/>
                </a:solidFill>
                <a:cs typeface="+mn-cs"/>
              </a:rPr>
              <a:t>חוסן ביחידות לקידום </a:t>
            </a:r>
            <a:r>
              <a:rPr lang="he-IL" sz="4400" dirty="0" smtClean="0">
                <a:solidFill>
                  <a:srgbClr val="FFFFFF"/>
                </a:solidFill>
                <a:cs typeface="+mn-cs"/>
              </a:rPr>
              <a:t>נוער-היל"ה </a:t>
            </a:r>
            <a:endParaRPr lang="he-IL" sz="4400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E1F2847B-8532-410B-AC71-A432371515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he-IL" sz="1600" dirty="0">
                <a:solidFill>
                  <a:srgbClr val="FFFFFF"/>
                </a:solidFill>
              </a:rPr>
              <a:t>כתיבה: אביב </a:t>
            </a:r>
            <a:r>
              <a:rPr lang="he-IL" sz="1600" dirty="0" smtClean="0">
                <a:solidFill>
                  <a:srgbClr val="FFFFFF"/>
                </a:solidFill>
              </a:rPr>
              <a:t>שפיגלמן</a:t>
            </a:r>
            <a:r>
              <a:rPr lang="en-US" sz="1600" dirty="0" smtClean="0">
                <a:solidFill>
                  <a:srgbClr val="FFFFFF"/>
                </a:solidFill>
              </a:rPr>
              <a:t/>
            </a:r>
            <a:br>
              <a:rPr lang="en-US" sz="1600" dirty="0" smtClean="0">
                <a:solidFill>
                  <a:srgbClr val="FFFFFF"/>
                </a:solidFill>
              </a:rPr>
            </a:br>
            <a:r>
              <a:rPr lang="he-IL" sz="1600" dirty="0" smtClean="0">
                <a:solidFill>
                  <a:srgbClr val="FFFFFF"/>
                </a:solidFill>
              </a:rPr>
              <a:t>מנהל </a:t>
            </a:r>
            <a:r>
              <a:rPr lang="he-IL" sz="1600" dirty="0">
                <a:solidFill>
                  <a:srgbClr val="FFFFFF"/>
                </a:solidFill>
              </a:rPr>
              <a:t>תחום פיתוח מקצועי</a:t>
            </a:r>
          </a:p>
        </p:txBody>
      </p:sp>
    </p:spTree>
    <p:extLst>
      <p:ext uri="{BB962C8B-B14F-4D97-AF65-F5344CB8AC3E}">
        <p14:creationId xmlns:p14="http://schemas.microsoft.com/office/powerpoint/2010/main" val="881805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0BC9EFE1-D8CB-4668-9980-DB108327A7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7CBAE1BD-B8E4-4029-8AA2-C77E4FED98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5" name="Freeform 49">
            <a:extLst>
              <a:ext uri="{FF2B5EF4-FFF2-40B4-BE49-F238E27FC236}">
                <a16:creationId xmlns:a16="http://schemas.microsoft.com/office/drawing/2014/main" id="{77DA6D33-2D62-458C-BF5D-DBF612FD55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INVITATION – Social Worker Integrated Degree Apprenticeship HE ...">
            <a:extLst>
              <a:ext uri="{FF2B5EF4-FFF2-40B4-BE49-F238E27FC236}">
                <a16:creationId xmlns:a16="http://schemas.microsoft.com/office/drawing/2014/main" id="{A8D9507C-5D73-4BB2-9F06-053E3A32BBC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34" r="6950" b="1"/>
          <a:stretch/>
        </p:blipFill>
        <p:spPr bwMode="auto">
          <a:xfrm>
            <a:off x="208068" y="914400"/>
            <a:ext cx="4947893" cy="569376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תמונה 2">
            <a:extLst>
              <a:ext uri="{FF2B5EF4-FFF2-40B4-BE49-F238E27FC236}">
                <a16:creationId xmlns:a16="http://schemas.microsoft.com/office/drawing/2014/main" id="{4D394635-B796-4DEB-8202-488D4137FF2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00944" cy="914400"/>
          </a:xfrm>
          <a:prstGeom prst="rect">
            <a:avLst/>
          </a:prstGeom>
        </p:spPr>
      </p:pic>
      <p:sp>
        <p:nvSpPr>
          <p:cNvPr id="8" name="מציין מיקום תוכן 2">
            <a:extLst>
              <a:ext uri="{FF2B5EF4-FFF2-40B4-BE49-F238E27FC236}">
                <a16:creationId xmlns:a16="http://schemas.microsoft.com/office/drawing/2014/main" id="{50064BA1-BF64-4241-B0C5-2E3D8BB411CB}"/>
              </a:ext>
            </a:extLst>
          </p:cNvPr>
          <p:cNvSpPr txBox="1">
            <a:spLocks/>
          </p:cNvSpPr>
          <p:nvPr/>
        </p:nvSpPr>
        <p:spPr>
          <a:xfrm>
            <a:off x="5923128" y="635946"/>
            <a:ext cx="6101007" cy="6250675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1400" b="1" dirty="0">
              <a:solidFill>
                <a:srgbClr val="333333"/>
              </a:solidFill>
              <a:latin typeface="Assistan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he-IL" sz="1400" dirty="0" smtClean="0">
                <a:solidFill>
                  <a:srgbClr val="FF0000"/>
                </a:solidFill>
                <a:latin typeface="Assistant"/>
              </a:rPr>
              <a:t>. </a:t>
            </a:r>
            <a:endParaRPr lang="he-IL" sz="1600" dirty="0"/>
          </a:p>
        </p:txBody>
      </p:sp>
      <p:sp>
        <p:nvSpPr>
          <p:cNvPr id="11" name="כותרת 1">
            <a:extLst>
              <a:ext uri="{FF2B5EF4-FFF2-40B4-BE49-F238E27FC236}">
                <a16:creationId xmlns:a16="http://schemas.microsoft.com/office/drawing/2014/main" id="{6576286C-026F-4536-9BDD-F8A56CF09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he-IL" sz="4100" dirty="0">
                <a:solidFill>
                  <a:schemeClr val="accent5">
                    <a:lumMod val="50000"/>
                  </a:schemeClr>
                </a:solidFill>
                <a:cs typeface="+mn-cs"/>
              </a:rPr>
              <a:t>פעילות פתיחה </a:t>
            </a:r>
          </a:p>
        </p:txBody>
      </p:sp>
      <p:sp>
        <p:nvSpPr>
          <p:cNvPr id="4" name="מלבן 3"/>
          <p:cNvSpPr/>
          <p:nvPr/>
        </p:nvSpPr>
        <p:spPr>
          <a:xfrm>
            <a:off x="6271263" y="1316621"/>
            <a:ext cx="5736755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e-IL" b="1" dirty="0">
                <a:solidFill>
                  <a:srgbClr val="0070C0"/>
                </a:solidFill>
                <a:latin typeface="Assistant"/>
              </a:rPr>
              <a:t>3</a:t>
            </a:r>
            <a:r>
              <a:rPr lang="he-IL" b="1" dirty="0">
                <a:solidFill>
                  <a:srgbClr val="0070C0"/>
                </a:solidFill>
              </a:rPr>
              <a:t>. סיכום וחשיבה לעתיד: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 smtClean="0"/>
              <a:t>המנחה יזמין את המשתתפים לבחור </a:t>
            </a:r>
            <a:r>
              <a:rPr lang="he-IL" dirty="0"/>
              <a:t>יעד אישי ו/או קבוצתי לחיזוק החוסן </a:t>
            </a:r>
            <a:r>
              <a:rPr lang="he-IL" dirty="0" smtClean="0"/>
              <a:t>בעזרת סגנונות ההתמודדות השונים.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 smtClean="0"/>
              <a:t>הזמנה לחשיבה </a:t>
            </a:r>
            <a:r>
              <a:rPr lang="he-IL" dirty="0"/>
              <a:t>על חיזוק החוסן הקבוצתי </a:t>
            </a:r>
            <a:r>
              <a:rPr lang="he-IL" dirty="0" smtClean="0"/>
              <a:t>והיחידתי.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כיצד ניתן להגביר את החוסן ומהן הפעולות שניתן לבצע כדי לעשות זאת?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 smtClean="0"/>
              <a:t>הזמנה </a:t>
            </a:r>
            <a:r>
              <a:rPr lang="he-IL" dirty="0"/>
              <a:t>לתרגל במשך שבוע את אחד מסגנונות ההתמודדות </a:t>
            </a:r>
            <a:r>
              <a:rPr lang="he-IL" dirty="0" smtClean="0"/>
              <a:t>שכל אחד מהמשתתפים היה רוצה להתנסות בו ולשתף את חברי הקבוצה והמנחה בתחושות שעלו.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11581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8AD99741-D955-4508-838D-7E3905BA7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he-IL" sz="4000" dirty="0">
                <a:solidFill>
                  <a:srgbClr val="00B0F0"/>
                </a:solidFill>
                <a:cs typeface="+mn-cs"/>
              </a:rPr>
              <a:t>הצעות לפעילויות המשך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F7D6986-5048-4CF7-8D6C-AF94D887C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119698"/>
            <a:ext cx="9833548" cy="319576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he-IL" sz="2000" dirty="0" smtClean="0">
                <a:solidFill>
                  <a:srgbClr val="000000"/>
                </a:solidFill>
              </a:rPr>
              <a:t>שימוש במגוון תחומי היצירה כדי להתנסות ולהגביר את החוסן במפגש פרטני ו/או קבוצתי. </a:t>
            </a:r>
            <a:r>
              <a:rPr lang="en-US" sz="2000" dirty="0" smtClean="0">
                <a:solidFill>
                  <a:srgbClr val="000000"/>
                </a:solidFill>
              </a:rPr>
              <a:t/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he-IL" sz="2000" dirty="0" smtClean="0">
                <a:solidFill>
                  <a:srgbClr val="000000"/>
                </a:solidFill>
              </a:rPr>
              <a:t>כגון: כתיבה </a:t>
            </a:r>
            <a:r>
              <a:rPr lang="he-IL" sz="2000" dirty="0">
                <a:solidFill>
                  <a:srgbClr val="000000"/>
                </a:solidFill>
              </a:rPr>
              <a:t>אישית, ציור אישי/קבוצתי של כל המשתתפים ומעגלי התמיכה סביבם וכדומה. </a:t>
            </a:r>
            <a:endParaRPr lang="he-IL" sz="2000" dirty="0" smtClean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he-IL" sz="2000" dirty="0" smtClean="0">
                <a:solidFill>
                  <a:srgbClr val="000000"/>
                </a:solidFill>
              </a:rPr>
              <a:t>כתיבת ראשי </a:t>
            </a:r>
            <a:r>
              <a:rPr lang="he-IL" sz="2000" dirty="0">
                <a:solidFill>
                  <a:srgbClr val="000000"/>
                </a:solidFill>
              </a:rPr>
              <a:t>התיבות של </a:t>
            </a:r>
            <a:r>
              <a:rPr lang="he-IL" sz="2000" dirty="0" smtClean="0">
                <a:solidFill>
                  <a:srgbClr val="000000"/>
                </a:solidFill>
              </a:rPr>
              <a:t>מודל </a:t>
            </a:r>
            <a:r>
              <a:rPr lang="he-IL" sz="2000" dirty="0" err="1" smtClean="0">
                <a:solidFill>
                  <a:srgbClr val="000000"/>
                </a:solidFill>
              </a:rPr>
              <a:t>גש"ר</a:t>
            </a:r>
            <a:r>
              <a:rPr lang="he-IL" sz="2000" dirty="0" smtClean="0">
                <a:solidFill>
                  <a:srgbClr val="000000"/>
                </a:solidFill>
              </a:rPr>
              <a:t> </a:t>
            </a:r>
            <a:r>
              <a:rPr lang="he-IL" sz="2000" dirty="0" err="1" smtClean="0">
                <a:solidFill>
                  <a:srgbClr val="000000"/>
                </a:solidFill>
              </a:rPr>
              <a:t>מאח"ד</a:t>
            </a:r>
            <a:r>
              <a:rPr lang="he-IL" sz="2000" dirty="0" smtClean="0">
                <a:solidFill>
                  <a:srgbClr val="000000"/>
                </a:solidFill>
              </a:rPr>
              <a:t> ומיקומו ביחידה במקום מרכזי. כך שיהווה מעין מצפן ויזכיר את החשיבות </a:t>
            </a:r>
            <a:r>
              <a:rPr lang="he-IL" sz="2000" dirty="0">
                <a:solidFill>
                  <a:srgbClr val="000000"/>
                </a:solidFill>
              </a:rPr>
              <a:t>שבחיזוק העוגנים בשגרת החיים בתקופה זו. </a:t>
            </a:r>
            <a:endParaRPr lang="he-IL" sz="2000" dirty="0" smtClean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he-IL" sz="2000" smtClean="0">
                <a:solidFill>
                  <a:srgbClr val="000000"/>
                </a:solidFill>
              </a:rPr>
              <a:t>עבודה </a:t>
            </a:r>
            <a:r>
              <a:rPr lang="he-IL" sz="2000" smtClean="0">
                <a:solidFill>
                  <a:srgbClr val="000000"/>
                </a:solidFill>
              </a:rPr>
              <a:t>פרטנית - </a:t>
            </a:r>
            <a:r>
              <a:rPr lang="he-IL" sz="2000" dirty="0">
                <a:solidFill>
                  <a:srgbClr val="000000"/>
                </a:solidFill>
              </a:rPr>
              <a:t>שיח </a:t>
            </a:r>
            <a:r>
              <a:rPr lang="he-IL" sz="2000" smtClean="0">
                <a:solidFill>
                  <a:srgbClr val="000000"/>
                </a:solidFill>
              </a:rPr>
              <a:t>במפגש </a:t>
            </a:r>
            <a:r>
              <a:rPr lang="he-IL" sz="2000" smtClean="0">
                <a:solidFill>
                  <a:srgbClr val="000000"/>
                </a:solidFill>
              </a:rPr>
              <a:t>פרטני </a:t>
            </a:r>
            <a:r>
              <a:rPr lang="he-IL" sz="2000" dirty="0" smtClean="0">
                <a:solidFill>
                  <a:srgbClr val="000000"/>
                </a:solidFill>
              </a:rPr>
              <a:t>באיתור </a:t>
            </a:r>
            <a:r>
              <a:rPr lang="he-IL" sz="2000" dirty="0">
                <a:solidFill>
                  <a:srgbClr val="000000"/>
                </a:solidFill>
              </a:rPr>
              <a:t>נקודות </a:t>
            </a:r>
            <a:r>
              <a:rPr lang="he-IL" sz="2000" dirty="0" smtClean="0">
                <a:solidFill>
                  <a:srgbClr val="000000"/>
                </a:solidFill>
              </a:rPr>
              <a:t>החוסן ובתרגול רכישת מיומנויות נוספות. </a:t>
            </a:r>
            <a:endParaRPr lang="he-IL" sz="2000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endParaRPr lang="he-IL" sz="3200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endParaRPr lang="he-IL" sz="3200" dirty="0">
              <a:solidFill>
                <a:srgbClr val="000000"/>
              </a:solidFill>
            </a:endParaRPr>
          </a:p>
        </p:txBody>
      </p:sp>
      <p:pic>
        <p:nvPicPr>
          <p:cNvPr id="7" name="תמונה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3893" y="5634990"/>
            <a:ext cx="5274310" cy="1223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045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A1A45E8C-78F1-4E24-854E-769DCD7DD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he-IL" sz="4100" dirty="0">
                <a:solidFill>
                  <a:srgbClr val="FFFFFF"/>
                </a:solidFill>
                <a:cs typeface="+mn-cs"/>
              </a:rPr>
              <a:t>המודל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2EE3F03E-35CC-4A27-A10B-40A13F70600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00944" cy="914400"/>
          </a:xfrm>
          <a:prstGeom prst="rect">
            <a:avLst/>
          </a:prstGeom>
        </p:spPr>
      </p:pic>
      <p:sp>
        <p:nvSpPr>
          <p:cNvPr id="13" name="כותרת 11">
            <a:extLst>
              <a:ext uri="{FF2B5EF4-FFF2-40B4-BE49-F238E27FC236}">
                <a16:creationId xmlns:a16="http://schemas.microsoft.com/office/drawing/2014/main" id="{F44502AA-2E9E-4B1A-A616-5C54326540E8}"/>
              </a:ext>
            </a:extLst>
          </p:cNvPr>
          <p:cNvSpPr txBox="1">
            <a:spLocks/>
          </p:cNvSpPr>
          <p:nvPr/>
        </p:nvSpPr>
        <p:spPr>
          <a:xfrm>
            <a:off x="5786847" y="193965"/>
            <a:ext cx="6190054" cy="6664036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63525" algn="ctr">
              <a:lnSpc>
                <a:spcPct val="100000"/>
              </a:lnSpc>
              <a:tabLst>
                <a:tab pos="900113" algn="l"/>
              </a:tabLst>
            </a:pPr>
            <a:r>
              <a:rPr lang="he-IL" sz="2400" b="1" u="sng" dirty="0">
                <a:solidFill>
                  <a:srgbClr val="0070C0"/>
                </a:solidFill>
                <a:latin typeface="Assistant"/>
                <a:cs typeface="+mn-cs"/>
              </a:rPr>
              <a:t>מודל </a:t>
            </a:r>
            <a:r>
              <a:rPr lang="he-IL" sz="2400" b="1" u="sng" dirty="0" err="1" smtClean="0">
                <a:solidFill>
                  <a:srgbClr val="0070C0"/>
                </a:solidFill>
                <a:latin typeface="Assistant"/>
                <a:cs typeface="+mn-cs"/>
              </a:rPr>
              <a:t>גש"ר</a:t>
            </a:r>
            <a:r>
              <a:rPr lang="he-IL" sz="2400" b="1" u="sng" dirty="0" smtClean="0">
                <a:solidFill>
                  <a:srgbClr val="0070C0"/>
                </a:solidFill>
                <a:latin typeface="Assistant"/>
                <a:cs typeface="+mn-cs"/>
              </a:rPr>
              <a:t> </a:t>
            </a:r>
            <a:r>
              <a:rPr lang="he-IL" sz="2400" b="1" u="sng" dirty="0" err="1" smtClean="0">
                <a:solidFill>
                  <a:srgbClr val="0070C0"/>
                </a:solidFill>
                <a:latin typeface="Assistant"/>
                <a:cs typeface="+mn-cs"/>
              </a:rPr>
              <a:t>מאח"ד</a:t>
            </a:r>
            <a:endParaRPr lang="he-IL" sz="2400" b="1" u="sng" dirty="0" smtClean="0">
              <a:solidFill>
                <a:srgbClr val="0070C0"/>
              </a:solidFill>
              <a:latin typeface="Assistant"/>
              <a:cs typeface="+mn-cs"/>
            </a:endParaRPr>
          </a:p>
          <a:p>
            <a:pPr marL="263525">
              <a:lnSpc>
                <a:spcPct val="100000"/>
              </a:lnSpc>
              <a:tabLst>
                <a:tab pos="900113" algn="l"/>
              </a:tabLst>
            </a:pPr>
            <a:r>
              <a:rPr lang="en-US" sz="2400" u="sng" dirty="0" smtClean="0">
                <a:latin typeface="Assistant"/>
                <a:cs typeface="+mn-cs"/>
              </a:rPr>
              <a:t/>
            </a:r>
            <a:br>
              <a:rPr lang="en-US" sz="2400" u="sng" dirty="0" smtClean="0">
                <a:latin typeface="Assistant"/>
                <a:cs typeface="+mn-cs"/>
              </a:rPr>
            </a:br>
            <a:r>
              <a:rPr lang="he-IL" sz="1800" dirty="0" smtClean="0">
                <a:latin typeface="Assistant"/>
                <a:cs typeface="+mn-cs"/>
              </a:rPr>
              <a:t>מודל שפיתח פרופ' </a:t>
            </a:r>
            <a:r>
              <a:rPr lang="he-IL" sz="1800" b="1" dirty="0" smtClean="0">
                <a:latin typeface="Assistant"/>
                <a:cs typeface="+mn-cs"/>
              </a:rPr>
              <a:t>מולי להד </a:t>
            </a:r>
            <a:r>
              <a:rPr lang="he-IL" sz="1800" dirty="0" smtClean="0">
                <a:latin typeface="Assistant"/>
                <a:cs typeface="+mn-cs"/>
              </a:rPr>
              <a:t>בכדי </a:t>
            </a:r>
            <a:r>
              <a:rPr lang="he-IL" sz="1800" dirty="0">
                <a:latin typeface="Assistant"/>
                <a:cs typeface="+mn-cs"/>
              </a:rPr>
              <a:t>לסייע לאנשים במצבי משבר, לחץ וחוסר וודאות. </a:t>
            </a:r>
            <a:br>
              <a:rPr lang="he-IL" sz="1800" dirty="0">
                <a:latin typeface="Assistant"/>
                <a:cs typeface="+mn-cs"/>
              </a:rPr>
            </a:br>
            <a:r>
              <a:rPr lang="he-IL" sz="1800" dirty="0">
                <a:latin typeface="Assistant"/>
                <a:cs typeface="+mn-cs"/>
              </a:rPr>
              <a:t>המודל מתבסס על </a:t>
            </a:r>
            <a:r>
              <a:rPr lang="he-IL" sz="1800" dirty="0" smtClean="0">
                <a:latin typeface="Assistant"/>
                <a:cs typeface="+mn-cs"/>
              </a:rPr>
              <a:t>שבעה עוגנים </a:t>
            </a:r>
            <a:r>
              <a:rPr lang="he-IL" sz="1800" dirty="0">
                <a:latin typeface="Assistant"/>
                <a:cs typeface="+mn-cs"/>
              </a:rPr>
              <a:t>בכדי לעזור </a:t>
            </a:r>
            <a:r>
              <a:rPr lang="he-IL" sz="1800" dirty="0" smtClean="0">
                <a:latin typeface="Assistant"/>
                <a:cs typeface="+mn-cs"/>
              </a:rPr>
              <a:t>בהתמודדות </a:t>
            </a:r>
            <a:r>
              <a:rPr lang="he-IL" sz="1800" dirty="0">
                <a:latin typeface="Assistant"/>
                <a:cs typeface="+mn-cs"/>
              </a:rPr>
              <a:t>עם </a:t>
            </a:r>
            <a:r>
              <a:rPr lang="he-IL" sz="1800" dirty="0" smtClean="0">
                <a:latin typeface="Assistant"/>
                <a:cs typeface="+mn-cs"/>
              </a:rPr>
              <a:t>קושי ותחושות קשות </a:t>
            </a:r>
            <a:r>
              <a:rPr lang="he-IL" sz="1800" dirty="0">
                <a:latin typeface="Assistant"/>
                <a:cs typeface="+mn-cs"/>
              </a:rPr>
              <a:t>במצבים אלו. </a:t>
            </a:r>
            <a:br>
              <a:rPr lang="he-IL" sz="1800" dirty="0">
                <a:latin typeface="Assistant"/>
                <a:cs typeface="+mn-cs"/>
              </a:rPr>
            </a:br>
            <a:r>
              <a:rPr lang="he-IL" sz="1600" dirty="0">
                <a:latin typeface="Assistant"/>
                <a:cs typeface="+mn-cs"/>
              </a:rPr>
              <a:t/>
            </a:r>
            <a:br>
              <a:rPr lang="he-IL" sz="1600" dirty="0">
                <a:latin typeface="Assistant"/>
                <a:cs typeface="+mn-cs"/>
              </a:rPr>
            </a:br>
            <a:r>
              <a:rPr lang="he-IL" sz="1800" dirty="0">
                <a:latin typeface="Assistant"/>
                <a:cs typeface="+mn-cs"/>
              </a:rPr>
              <a:t>1. </a:t>
            </a:r>
            <a:r>
              <a:rPr lang="he-IL" sz="2400" b="1" dirty="0">
                <a:solidFill>
                  <a:srgbClr val="0070C0"/>
                </a:solidFill>
                <a:latin typeface="Assistant"/>
                <a:cs typeface="+mn-cs"/>
              </a:rPr>
              <a:t>ג</a:t>
            </a:r>
            <a:r>
              <a:rPr lang="he-IL" sz="1800" dirty="0">
                <a:latin typeface="Assistant"/>
                <a:cs typeface="+mn-cs"/>
              </a:rPr>
              <a:t>וף</a:t>
            </a:r>
            <a:br>
              <a:rPr lang="he-IL" sz="1800" dirty="0">
                <a:latin typeface="Assistant"/>
                <a:cs typeface="+mn-cs"/>
              </a:rPr>
            </a:br>
            <a:r>
              <a:rPr lang="he-IL" sz="1800" dirty="0">
                <a:latin typeface="Assistant"/>
                <a:cs typeface="+mn-cs"/>
              </a:rPr>
              <a:t>2. </a:t>
            </a:r>
            <a:r>
              <a:rPr lang="he-IL" sz="2400" b="1" dirty="0">
                <a:solidFill>
                  <a:srgbClr val="0070C0"/>
                </a:solidFill>
                <a:latin typeface="Assistant"/>
                <a:cs typeface="+mn-cs"/>
              </a:rPr>
              <a:t>ש</a:t>
            </a:r>
            <a:r>
              <a:rPr lang="he-IL" sz="1800" dirty="0">
                <a:latin typeface="Assistant"/>
                <a:cs typeface="+mn-cs"/>
              </a:rPr>
              <a:t>כל</a:t>
            </a:r>
            <a:br>
              <a:rPr lang="he-IL" sz="1800" dirty="0">
                <a:latin typeface="Assistant"/>
                <a:cs typeface="+mn-cs"/>
              </a:rPr>
            </a:br>
            <a:r>
              <a:rPr lang="he-IL" sz="1800" dirty="0">
                <a:latin typeface="Assistant"/>
                <a:cs typeface="+mn-cs"/>
              </a:rPr>
              <a:t>3. </a:t>
            </a:r>
            <a:r>
              <a:rPr lang="he-IL" sz="2400" b="1" dirty="0">
                <a:solidFill>
                  <a:srgbClr val="0070C0"/>
                </a:solidFill>
                <a:latin typeface="Assistant"/>
                <a:cs typeface="+mn-cs"/>
              </a:rPr>
              <a:t>ר</a:t>
            </a:r>
            <a:r>
              <a:rPr lang="he-IL" sz="1800" dirty="0">
                <a:latin typeface="Assistant"/>
                <a:cs typeface="+mn-cs"/>
              </a:rPr>
              <a:t>גש</a:t>
            </a:r>
            <a:br>
              <a:rPr lang="he-IL" sz="1800" dirty="0">
                <a:latin typeface="Assistant"/>
                <a:cs typeface="+mn-cs"/>
              </a:rPr>
            </a:br>
            <a:r>
              <a:rPr lang="he-IL" sz="1800" dirty="0">
                <a:latin typeface="Assistant"/>
                <a:cs typeface="+mn-cs"/>
              </a:rPr>
              <a:t>4. </a:t>
            </a:r>
            <a:r>
              <a:rPr lang="he-IL" sz="2400" b="1" dirty="0">
                <a:solidFill>
                  <a:srgbClr val="0070C0"/>
                </a:solidFill>
                <a:latin typeface="Assistant"/>
                <a:cs typeface="+mn-cs"/>
              </a:rPr>
              <a:t>מ</a:t>
            </a:r>
            <a:r>
              <a:rPr lang="he-IL" sz="1800" dirty="0">
                <a:latin typeface="Assistant"/>
                <a:cs typeface="+mn-cs"/>
              </a:rPr>
              <a:t>שפחה</a:t>
            </a:r>
            <a:br>
              <a:rPr lang="he-IL" sz="1800" dirty="0">
                <a:latin typeface="Assistant"/>
                <a:cs typeface="+mn-cs"/>
              </a:rPr>
            </a:br>
            <a:r>
              <a:rPr lang="he-IL" sz="1800" dirty="0">
                <a:latin typeface="Assistant"/>
                <a:cs typeface="+mn-cs"/>
              </a:rPr>
              <a:t>5. </a:t>
            </a:r>
            <a:r>
              <a:rPr lang="he-IL" sz="2400" b="1" dirty="0">
                <a:solidFill>
                  <a:srgbClr val="0070C0"/>
                </a:solidFill>
                <a:latin typeface="Assistant"/>
                <a:cs typeface="+mn-cs"/>
              </a:rPr>
              <a:t>א</a:t>
            </a:r>
            <a:r>
              <a:rPr lang="he-IL" sz="1800" dirty="0">
                <a:latin typeface="Assistant"/>
                <a:cs typeface="+mn-cs"/>
              </a:rPr>
              <a:t>מונה</a:t>
            </a:r>
            <a:br>
              <a:rPr lang="he-IL" sz="1800" dirty="0">
                <a:latin typeface="Assistant"/>
                <a:cs typeface="+mn-cs"/>
              </a:rPr>
            </a:br>
            <a:r>
              <a:rPr lang="he-IL" sz="1800" dirty="0">
                <a:latin typeface="Assistant"/>
                <a:cs typeface="+mn-cs"/>
              </a:rPr>
              <a:t>6. </a:t>
            </a:r>
            <a:r>
              <a:rPr lang="he-IL" sz="2400" b="1" dirty="0">
                <a:solidFill>
                  <a:srgbClr val="0070C0"/>
                </a:solidFill>
                <a:latin typeface="Assistant"/>
                <a:cs typeface="+mn-cs"/>
              </a:rPr>
              <a:t>ח</a:t>
            </a:r>
            <a:r>
              <a:rPr lang="he-IL" sz="1800" dirty="0">
                <a:latin typeface="Assistant"/>
                <a:cs typeface="+mn-cs"/>
              </a:rPr>
              <a:t>ברה </a:t>
            </a:r>
            <a:br>
              <a:rPr lang="he-IL" sz="1800" dirty="0">
                <a:latin typeface="Assistant"/>
                <a:cs typeface="+mn-cs"/>
              </a:rPr>
            </a:br>
            <a:r>
              <a:rPr lang="he-IL" sz="1800" dirty="0">
                <a:latin typeface="Assistant"/>
                <a:cs typeface="+mn-cs"/>
              </a:rPr>
              <a:t>7. </a:t>
            </a:r>
            <a:r>
              <a:rPr lang="he-IL" sz="2400" b="1" dirty="0">
                <a:solidFill>
                  <a:srgbClr val="0070C0"/>
                </a:solidFill>
                <a:latin typeface="Assistant"/>
                <a:cs typeface="+mn-cs"/>
              </a:rPr>
              <a:t>ד</a:t>
            </a:r>
            <a:r>
              <a:rPr lang="he-IL" sz="1800" dirty="0">
                <a:latin typeface="Assistant"/>
                <a:cs typeface="+mn-cs"/>
              </a:rPr>
              <a:t>מיון </a:t>
            </a:r>
          </a:p>
          <a:p>
            <a:pPr marL="263525">
              <a:lnSpc>
                <a:spcPct val="100000"/>
              </a:lnSpc>
              <a:tabLst>
                <a:tab pos="900113" algn="l"/>
              </a:tabLst>
            </a:pPr>
            <a:endParaRPr lang="he-IL" sz="800" dirty="0">
              <a:latin typeface="Assistant"/>
              <a:cs typeface="+mn-cs"/>
            </a:endParaRPr>
          </a:p>
          <a:p>
            <a:pPr marL="263525">
              <a:lnSpc>
                <a:spcPct val="100000"/>
              </a:lnSpc>
              <a:tabLst>
                <a:tab pos="900113" algn="l"/>
              </a:tabLst>
            </a:pPr>
            <a:r>
              <a:rPr lang="he-I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המודל פותח מתוך הבנה שלכל אחד </a:t>
            </a:r>
            <a:r>
              <a:rPr lang="he-IL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דרכי </a:t>
            </a:r>
            <a:r>
              <a:rPr lang="he-I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התמודדות </a:t>
            </a:r>
            <a:r>
              <a:rPr lang="he-IL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שונים ומגוונים </a:t>
            </a:r>
            <a:r>
              <a:rPr lang="he-I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עם מצבי מצוקה </a:t>
            </a:r>
            <a:r>
              <a:rPr lang="he-IL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ולחץ, בהתאם </a:t>
            </a:r>
            <a:r>
              <a:rPr lang="he-I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למבנה האישיות </a:t>
            </a:r>
            <a:r>
              <a:rPr lang="he-IL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וחוויות העבר. המודל מזמין להרחיב את סגנון ההתמודדות האוטומטי לסגנונות נוספים.</a:t>
            </a:r>
            <a:endParaRPr lang="he-IL" sz="20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541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A1A45E8C-78F1-4E24-854E-769DCD7DD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he-IL" sz="5400" dirty="0">
                <a:solidFill>
                  <a:srgbClr val="00B0F0"/>
                </a:solidFill>
                <a:cs typeface="+mn-cs"/>
              </a:rPr>
              <a:t>ג</a:t>
            </a:r>
            <a:r>
              <a:rPr lang="he-IL" sz="4100" dirty="0">
                <a:solidFill>
                  <a:srgbClr val="FFFFFF"/>
                </a:solidFill>
                <a:cs typeface="+mn-cs"/>
              </a:rPr>
              <a:t>וף</a:t>
            </a:r>
            <a:br>
              <a:rPr lang="he-IL" sz="4100" dirty="0">
                <a:solidFill>
                  <a:srgbClr val="FFFFFF"/>
                </a:solidFill>
                <a:cs typeface="+mn-cs"/>
              </a:rPr>
            </a:br>
            <a:r>
              <a:rPr lang="he-IL" sz="5400" dirty="0">
                <a:solidFill>
                  <a:srgbClr val="00B0F0"/>
                </a:solidFill>
                <a:cs typeface="+mn-cs"/>
              </a:rPr>
              <a:t>ש</a:t>
            </a:r>
            <a:r>
              <a:rPr lang="he-IL" sz="4100" dirty="0">
                <a:solidFill>
                  <a:srgbClr val="FFFFFF"/>
                </a:solidFill>
                <a:cs typeface="+mn-cs"/>
              </a:rPr>
              <a:t>כל</a:t>
            </a:r>
            <a:br>
              <a:rPr lang="he-IL" sz="4100" dirty="0">
                <a:solidFill>
                  <a:srgbClr val="FFFFFF"/>
                </a:solidFill>
                <a:cs typeface="+mn-cs"/>
              </a:rPr>
            </a:br>
            <a:r>
              <a:rPr lang="he-IL" sz="5400" dirty="0">
                <a:solidFill>
                  <a:srgbClr val="00B0F0"/>
                </a:solidFill>
                <a:cs typeface="+mn-cs"/>
              </a:rPr>
              <a:t>ר</a:t>
            </a:r>
            <a:r>
              <a:rPr lang="he-IL" sz="4100" dirty="0">
                <a:solidFill>
                  <a:srgbClr val="FFFFFF"/>
                </a:solidFill>
                <a:cs typeface="+mn-cs"/>
              </a:rPr>
              <a:t>גש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2EE3F03E-35CC-4A27-A10B-40A13F70600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00944" cy="914400"/>
          </a:xfrm>
          <a:prstGeom prst="rect">
            <a:avLst/>
          </a:prstGeom>
        </p:spPr>
      </p:pic>
      <p:sp>
        <p:nvSpPr>
          <p:cNvPr id="13" name="כותרת 11">
            <a:extLst>
              <a:ext uri="{FF2B5EF4-FFF2-40B4-BE49-F238E27FC236}">
                <a16:creationId xmlns:a16="http://schemas.microsoft.com/office/drawing/2014/main" id="{F44502AA-2E9E-4B1A-A616-5C54326540E8}"/>
              </a:ext>
            </a:extLst>
          </p:cNvPr>
          <p:cNvSpPr txBox="1">
            <a:spLocks/>
          </p:cNvSpPr>
          <p:nvPr/>
        </p:nvSpPr>
        <p:spPr>
          <a:xfrm>
            <a:off x="5894791" y="78377"/>
            <a:ext cx="6082110" cy="6060374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  <a:spcAft>
                <a:spcPts val="800"/>
              </a:spcAft>
            </a:pPr>
            <a:r>
              <a:rPr lang="he-IL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ג</a:t>
            </a:r>
            <a:r>
              <a:rPr lang="he-IL" sz="16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וף</a:t>
            </a:r>
            <a:r>
              <a:rPr lang="en-US" sz="1600" b="1" dirty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 </a:t>
            </a:r>
            <a:r>
              <a:rPr lang="en-US" sz="1600" b="1" dirty="0" smtClean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–</a:t>
            </a:r>
            <a:r>
              <a:rPr lang="he-IL" sz="1600" dirty="0" smtClean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מתייחסים </a:t>
            </a:r>
            <a:r>
              <a:rPr lang="he-IL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לסימפטומים הגופניים אשר מתלווים למצבי לחץ </a:t>
            </a:r>
            <a:r>
              <a:rPr lang="he-IL" sz="1600" dirty="0" smtClean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ומשבר. </a:t>
            </a:r>
            <a:r>
              <a:rPr lang="he-IL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יש לעשות הבחנה בין תסמינים הדורשים בדיקה רפואית ובין תגובות פיזיולוגיות למתח וחרדה. חוסן בהיבט זה </a:t>
            </a:r>
            <a:r>
              <a:rPr lang="he-IL" sz="1600" dirty="0" smtClean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יכול לכלול </a:t>
            </a:r>
            <a:r>
              <a:rPr lang="he-IL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תרגילי הרפית השרירים </a:t>
            </a:r>
            <a:r>
              <a:rPr lang="he-IL" sz="1600" dirty="0" smtClean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ונשימה ועידוד לפעילות ספורטיבית.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algn="r" rtl="1">
              <a:lnSpc>
                <a:spcPct val="100000"/>
              </a:lnSpc>
              <a:spcAft>
                <a:spcPts val="800"/>
              </a:spcAft>
            </a:pPr>
            <a:r>
              <a:rPr lang="en-US" sz="1600" dirty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/>
            </a:r>
            <a:br>
              <a:rPr lang="en-US" sz="1600" dirty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</a:br>
            <a:r>
              <a:rPr lang="he-IL" sz="3600" b="1" dirty="0">
                <a:solidFill>
                  <a:srgbClr val="0070C0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ש</a:t>
            </a:r>
            <a:r>
              <a:rPr lang="he-IL" sz="1600" b="1" dirty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כל</a:t>
            </a:r>
            <a:r>
              <a:rPr lang="en-US" sz="1600" b="1" dirty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 –</a:t>
            </a:r>
            <a:r>
              <a:rPr lang="en-US" sz="1600" dirty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 </a:t>
            </a:r>
            <a:r>
              <a:rPr lang="he-IL" sz="1600" dirty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שימוש בהיגיון ובחשיבה רציונאלית בכדי להתמודד עם סיטואציות שונות ומצבי לחץ וחוסר וודאות. לעיתים </a:t>
            </a:r>
            <a:r>
              <a:rPr lang="he-IL" sz="1600" dirty="0" smtClean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במצבי </a:t>
            </a:r>
            <a:r>
              <a:rPr lang="he-IL" sz="1600" dirty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משבר </a:t>
            </a:r>
            <a:r>
              <a:rPr lang="he-IL" sz="1600" dirty="0">
                <a:solidFill>
                  <a:srgbClr val="333333"/>
                </a:solidFill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אנו מתקשים </a:t>
            </a:r>
            <a:r>
              <a:rPr lang="he-IL" sz="1600" dirty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לחשוב באופן קוהרנטי ורציונאלי, מה שעלול להביא לתחושת חוסר אונים. בתחום זה נסייע לבני הנוער דרך מיקוד בחשיבה חיובית, חיזוק תחושת שליטה, ארגון סדר עדיפויות והתכווננות לפתרון בעיות</a:t>
            </a:r>
            <a:r>
              <a:rPr lang="he-IL" sz="1600" dirty="0">
                <a:solidFill>
                  <a:srgbClr val="333333"/>
                </a:solidFill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.</a:t>
            </a:r>
            <a:r>
              <a:rPr lang="en-US" sz="1600" dirty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/>
            </a:r>
            <a:br>
              <a:rPr lang="en-US" sz="1600" dirty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</a:br>
            <a:r>
              <a:rPr lang="en-US" sz="1600" dirty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/>
            </a:r>
            <a:br>
              <a:rPr lang="en-US" sz="1600" dirty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</a:br>
            <a:r>
              <a:rPr lang="he-IL" sz="3600" b="1" dirty="0">
                <a:solidFill>
                  <a:srgbClr val="0070C0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ר</a:t>
            </a:r>
            <a:r>
              <a:rPr lang="he-IL" sz="1600" b="1" dirty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גש</a:t>
            </a:r>
            <a:r>
              <a:rPr lang="en-US" sz="1600" b="1" dirty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 –</a:t>
            </a:r>
            <a:r>
              <a:rPr lang="en-US" sz="1600" dirty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 </a:t>
            </a:r>
            <a:r>
              <a:rPr lang="he-IL" sz="1600" dirty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לחץ וחרדה מביאים לתחושות </a:t>
            </a:r>
            <a:r>
              <a:rPr lang="he-IL" sz="1600" dirty="0" smtClean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מצוקה וסבל. </a:t>
            </a:r>
            <a:r>
              <a:rPr lang="he-IL" sz="1600" dirty="0" smtClean="0">
                <a:solidFill>
                  <a:srgbClr val="333333"/>
                </a:solidFill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אלו </a:t>
            </a:r>
            <a:r>
              <a:rPr lang="he-IL" sz="1600" dirty="0" smtClean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פוגעים </a:t>
            </a:r>
            <a:r>
              <a:rPr lang="he-IL" sz="1600" dirty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באופן משמעותי באיכות החיים וביכולת לתפקד באופן מיטיבי. </a:t>
            </a:r>
            <a:r>
              <a:rPr lang="he-IL" sz="1600" dirty="0" smtClean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חיבור </a:t>
            </a:r>
            <a:r>
              <a:rPr lang="he-IL" sz="1600" dirty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והכרה ברגשות </a:t>
            </a:r>
            <a:r>
              <a:rPr lang="he-IL" sz="1600" dirty="0">
                <a:solidFill>
                  <a:srgbClr val="333333"/>
                </a:solidFill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שעולים כתוצ</a:t>
            </a:r>
            <a:r>
              <a:rPr lang="he-IL" sz="1600" dirty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אה ממצבים אלו, יסייעו ויחזקו את החוסן הנפשי</a:t>
            </a:r>
            <a:r>
              <a:rPr lang="he-IL" sz="1600" dirty="0" smtClean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. בתקופה </a:t>
            </a:r>
            <a:r>
              <a:rPr lang="he-IL" sz="1600" dirty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זו רצוי להיעזר </a:t>
            </a:r>
            <a:r>
              <a:rPr lang="he-IL" sz="1600" dirty="0" smtClean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בכלי הבעה נוספים מעולם היצירה כגון: </a:t>
            </a:r>
            <a:r>
              <a:rPr lang="he-IL" sz="1600" dirty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שירה, </a:t>
            </a:r>
            <a:r>
              <a:rPr lang="he-IL" sz="1600" dirty="0" smtClean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כתיבה, דרמה </a:t>
            </a:r>
            <a:r>
              <a:rPr lang="he-IL" sz="1600" dirty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וציור. </a:t>
            </a:r>
            <a:endParaRPr lang="he-IL" sz="1600" dirty="0">
              <a:solidFill>
                <a:srgbClr val="FF000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0377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A1A45E8C-78F1-4E24-854E-769DCD7DD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 fontScale="90000"/>
          </a:bodyPr>
          <a:lstStyle/>
          <a:p>
            <a:pPr algn="ctr"/>
            <a:r>
              <a:rPr lang="he-IL" sz="5400" dirty="0">
                <a:solidFill>
                  <a:srgbClr val="00B0F0"/>
                </a:solidFill>
                <a:cs typeface="+mn-cs"/>
              </a:rPr>
              <a:t>מ</a:t>
            </a:r>
            <a:r>
              <a:rPr lang="he-IL" sz="4100" dirty="0">
                <a:solidFill>
                  <a:srgbClr val="FFFFFF"/>
                </a:solidFill>
                <a:cs typeface="+mn-cs"/>
              </a:rPr>
              <a:t>שפחה</a:t>
            </a:r>
            <a:br>
              <a:rPr lang="he-IL" sz="4100" dirty="0">
                <a:solidFill>
                  <a:srgbClr val="FFFFFF"/>
                </a:solidFill>
                <a:cs typeface="+mn-cs"/>
              </a:rPr>
            </a:br>
            <a:r>
              <a:rPr lang="he-IL" sz="5400" dirty="0">
                <a:solidFill>
                  <a:srgbClr val="00B0F0"/>
                </a:solidFill>
                <a:cs typeface="+mn-cs"/>
              </a:rPr>
              <a:t>א</a:t>
            </a:r>
            <a:r>
              <a:rPr lang="he-IL" sz="4100" dirty="0">
                <a:solidFill>
                  <a:srgbClr val="FFFFFF"/>
                </a:solidFill>
                <a:cs typeface="+mn-cs"/>
              </a:rPr>
              <a:t>מונה</a:t>
            </a:r>
            <a:br>
              <a:rPr lang="he-IL" sz="4100" dirty="0">
                <a:solidFill>
                  <a:srgbClr val="FFFFFF"/>
                </a:solidFill>
                <a:cs typeface="+mn-cs"/>
              </a:rPr>
            </a:br>
            <a:r>
              <a:rPr lang="he-IL" sz="5400" dirty="0">
                <a:solidFill>
                  <a:srgbClr val="00B0F0"/>
                </a:solidFill>
                <a:cs typeface="+mn-cs"/>
              </a:rPr>
              <a:t>ח</a:t>
            </a:r>
            <a:r>
              <a:rPr lang="he-IL" sz="4100" dirty="0">
                <a:solidFill>
                  <a:srgbClr val="FFFFFF"/>
                </a:solidFill>
                <a:cs typeface="+mn-cs"/>
              </a:rPr>
              <a:t>ברה</a:t>
            </a:r>
            <a:br>
              <a:rPr lang="he-IL" sz="4100" dirty="0">
                <a:solidFill>
                  <a:srgbClr val="FFFFFF"/>
                </a:solidFill>
                <a:cs typeface="+mn-cs"/>
              </a:rPr>
            </a:br>
            <a:r>
              <a:rPr lang="he-IL" sz="5400" dirty="0">
                <a:solidFill>
                  <a:srgbClr val="00B0F0"/>
                </a:solidFill>
                <a:cs typeface="+mn-cs"/>
              </a:rPr>
              <a:t>ד</a:t>
            </a:r>
            <a:r>
              <a:rPr lang="he-IL" sz="4100" dirty="0">
                <a:solidFill>
                  <a:srgbClr val="FFFFFF"/>
                </a:solidFill>
                <a:cs typeface="+mn-cs"/>
              </a:rPr>
              <a:t>מיון 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2EE3F03E-35CC-4A27-A10B-40A13F70600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00944" cy="914400"/>
          </a:xfrm>
          <a:prstGeom prst="rect">
            <a:avLst/>
          </a:prstGeom>
        </p:spPr>
      </p:pic>
      <p:sp>
        <p:nvSpPr>
          <p:cNvPr id="13" name="כותרת 11">
            <a:extLst>
              <a:ext uri="{FF2B5EF4-FFF2-40B4-BE49-F238E27FC236}">
                <a16:creationId xmlns:a16="http://schemas.microsoft.com/office/drawing/2014/main" id="{F44502AA-2E9E-4B1A-A616-5C54326540E8}"/>
              </a:ext>
            </a:extLst>
          </p:cNvPr>
          <p:cNvSpPr txBox="1">
            <a:spLocks/>
          </p:cNvSpPr>
          <p:nvPr/>
        </p:nvSpPr>
        <p:spPr>
          <a:xfrm>
            <a:off x="5894791" y="84781"/>
            <a:ext cx="6082110" cy="6655654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  <a:spcAft>
                <a:spcPts val="800"/>
              </a:spcAft>
            </a:pPr>
            <a:r>
              <a:rPr lang="he-IL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מ</a:t>
            </a:r>
            <a:r>
              <a:rPr lang="he-IL" sz="16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שפחה </a:t>
            </a:r>
            <a:r>
              <a:rPr lang="en-US" sz="1600" dirty="0" smtClean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–</a:t>
            </a:r>
            <a:r>
              <a:rPr lang="he-IL" sz="1600" dirty="0" smtClean="0">
                <a:solidFill>
                  <a:srgbClr val="333333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 </a:t>
            </a:r>
            <a:r>
              <a:rPr lang="he-IL" sz="1600" dirty="0" smtClean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מערכת </a:t>
            </a:r>
            <a:r>
              <a:rPr lang="he-IL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תמיכה משפחתית </a:t>
            </a:r>
            <a:r>
              <a:rPr lang="he-IL" sz="1600" dirty="0" smtClean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היא </a:t>
            </a:r>
            <a:r>
              <a:rPr lang="he-IL" sz="16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משאב יקר ערך בהתמודדות עם מצבי דחק שונים. </a:t>
            </a:r>
            <a:r>
              <a:rPr lang="he-I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בני משפחה יכולים </a:t>
            </a: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לספק חום, אהבה ותמיכה </a:t>
            </a:r>
            <a:r>
              <a:rPr lang="he-I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המהווים </a:t>
            </a: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את הבסיס להתמודדות מוצלחת עם מצבי לחץ ומצוקה.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algn="r" rtl="1">
              <a:lnSpc>
                <a:spcPct val="100000"/>
              </a:lnSpc>
              <a:spcAft>
                <a:spcPts val="800"/>
              </a:spcAft>
            </a:pP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algn="r" rtl="1">
              <a:lnSpc>
                <a:spcPct val="100000"/>
              </a:lnSpc>
              <a:spcAft>
                <a:spcPts val="800"/>
              </a:spcAft>
            </a:pPr>
            <a:r>
              <a:rPr lang="he-IL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א</a:t>
            </a:r>
            <a:r>
              <a:rPr lang="he-I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מונה</a:t>
            </a:r>
            <a:r>
              <a:rPr lang="en-US" sz="1600" b="1" dirty="0"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 – </a:t>
            </a:r>
            <a:r>
              <a:rPr lang="he-IL" sz="1600" dirty="0" smtClean="0"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היא</a:t>
            </a:r>
            <a:r>
              <a:rPr lang="he-IL" sz="1600" b="1" dirty="0" smtClean="0"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 </a:t>
            </a:r>
            <a:r>
              <a:rPr lang="he-I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משאב </a:t>
            </a: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חוסן </a:t>
            </a:r>
            <a:r>
              <a:rPr lang="he-I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שטומן </a:t>
            </a: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בחובו אפשרויות מגוונות ויכול להעניק משמעות רוחנית לתחושת </a:t>
            </a:r>
            <a:r>
              <a:rPr lang="he-I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המצוקה. אמונה יכולה להיות באל שומר, בעזרה </a:t>
            </a: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והגנה </a:t>
            </a:r>
            <a:r>
              <a:rPr lang="he-I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שלו או של אדם קרוב, אמונה בכוח הפנימי של </a:t>
            </a:r>
            <a:r>
              <a:rPr lang="he-IL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הנער.ה</a:t>
            </a:r>
            <a:r>
              <a:rPr lang="he-IL" sz="1600" dirty="0"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 </a:t>
            </a:r>
            <a:r>
              <a:rPr lang="he-IL" sz="1600" dirty="0" smtClean="0"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ועוד.</a:t>
            </a:r>
            <a:r>
              <a:rPr lang="he-I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 </a:t>
            </a: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נוכל לסייע לבני הנוער להשתמש במשאב זה דרך כתיבה, תפילה מסודרת או ניסוח </a:t>
            </a:r>
            <a:r>
              <a:rPr lang="he-I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תפילה אישית, </a:t>
            </a: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וכן טיפוח התקווה והאמונה הקיימת</a:t>
            </a:r>
            <a:r>
              <a:rPr lang="en-US" sz="1600" dirty="0">
                <a:effectLst/>
                <a:latin typeface="David" panose="020E0502060401010101" pitchFamily="34" charset="-79"/>
                <a:ea typeface="Calibri" panose="020F0502020204030204" pitchFamily="34" charset="0"/>
                <a:cs typeface="+mn-cs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algn="r" rtl="1">
              <a:lnSpc>
                <a:spcPct val="100000"/>
              </a:lnSpc>
              <a:spcAft>
                <a:spcPts val="800"/>
              </a:spcAft>
            </a:pP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algn="r" rtl="1">
              <a:lnSpc>
                <a:spcPct val="100000"/>
              </a:lnSpc>
              <a:spcAft>
                <a:spcPts val="800"/>
              </a:spcAft>
            </a:pPr>
            <a:r>
              <a:rPr lang="he-IL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ח</a:t>
            </a:r>
            <a:r>
              <a:rPr lang="he-I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ברה- </a:t>
            </a:r>
            <a:r>
              <a:rPr lang="he-I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ישנה </a:t>
            </a: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חשיבות גדולה </a:t>
            </a:r>
            <a:r>
              <a:rPr lang="he-I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לקשרים חברתיים ולחיזוק </a:t>
            </a: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תחושת השייכות של </a:t>
            </a:r>
            <a:r>
              <a:rPr lang="he-IL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נער.ה</a:t>
            </a: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 לקבוצה. </a:t>
            </a:r>
            <a:r>
              <a:rPr lang="he-I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מפגשים קבוצתיים והיכולת </a:t>
            </a: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להיעזר </a:t>
            </a:r>
            <a:r>
              <a:rPr lang="he-I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ולעזור חשובים לחיזוק החוסן. חשוב </a:t>
            </a: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לטפח את יכולת בני הנוער לקיים קשרים חברתיים </a:t>
            </a:r>
            <a:r>
              <a:rPr lang="he-I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מיטיבים, ליצור עבורם מסגרת למפגשים בהם יוכלו לתמוך ולהיתמך בחבריהם ובכלל בקהילה. </a:t>
            </a:r>
          </a:p>
          <a:p>
            <a:pPr algn="r" rtl="1">
              <a:lnSpc>
                <a:spcPct val="100000"/>
              </a:lnSpc>
              <a:spcAft>
                <a:spcPts val="800"/>
              </a:spcAft>
            </a:pPr>
            <a:endParaRPr lang="he-IL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algn="r" rtl="1">
              <a:lnSpc>
                <a:spcPct val="100000"/>
              </a:lnSpc>
              <a:spcAft>
                <a:spcPts val="800"/>
              </a:spcAft>
            </a:pPr>
            <a:r>
              <a:rPr lang="he-IL" sz="36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ד</a:t>
            </a:r>
            <a:r>
              <a:rPr lang="he-IL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מיון-</a:t>
            </a:r>
            <a:r>
              <a:rPr lang="he-I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 עידוד </a:t>
            </a: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בני הנוער למתן חופש </a:t>
            </a:r>
            <a:r>
              <a:rPr lang="he-I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לדמיון, ליצירתיות ולהומור, מזמינה להסחת </a:t>
            </a: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דעת </a:t>
            </a:r>
            <a:r>
              <a:rPr lang="he-I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שמאפשרת רגיעה </a:t>
            </a:r>
            <a:r>
              <a:rPr lang="he-I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במצבי לחץ ומצוקה.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8902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A1A45E8C-78F1-4E24-854E-769DCD7DD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he-IL" sz="4100" dirty="0">
                <a:solidFill>
                  <a:srgbClr val="FFFFFF"/>
                </a:solidFill>
                <a:cs typeface="+mn-cs"/>
              </a:rPr>
              <a:t>פיתוח מנגנוני חוסן ביחידות 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D8E3E1D-0A22-4D0B-BBE4-3CFB000C1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5712" y="801866"/>
            <a:ext cx="6742176" cy="52306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he-IL" sz="2400" b="1" dirty="0" smtClean="0">
                <a:latin typeface="Assistant"/>
              </a:rPr>
              <a:t>בהתאם לשבעת המדדים של פרופ' מולי להד, </a:t>
            </a:r>
          </a:p>
          <a:p>
            <a:pPr marL="0" indent="0">
              <a:buNone/>
            </a:pPr>
            <a:r>
              <a:rPr lang="he-IL" sz="3600" b="1" dirty="0" smtClean="0">
                <a:solidFill>
                  <a:srgbClr val="0070C0"/>
                </a:solidFill>
                <a:latin typeface="Assistant"/>
              </a:rPr>
              <a:t>נכיר</a:t>
            </a:r>
            <a:r>
              <a:rPr lang="he-IL" sz="2400" b="1" dirty="0" smtClean="0">
                <a:latin typeface="Assistant"/>
              </a:rPr>
              <a:t> לבני הנוער את שבעת הסגנונות להתמודדות עם מצבי קושי ולחץ. </a:t>
            </a:r>
          </a:p>
          <a:p>
            <a:pPr marL="0" indent="0">
              <a:buNone/>
            </a:pPr>
            <a:r>
              <a:rPr lang="he-IL" sz="3600" b="1" dirty="0" smtClean="0">
                <a:solidFill>
                  <a:srgbClr val="0070C0"/>
                </a:solidFill>
                <a:latin typeface="Assistant"/>
              </a:rPr>
              <a:t>נבחן</a:t>
            </a:r>
            <a:r>
              <a:rPr lang="he-IL" sz="3200" b="1" dirty="0" smtClean="0">
                <a:latin typeface="Assistant"/>
              </a:rPr>
              <a:t> </a:t>
            </a:r>
            <a:r>
              <a:rPr lang="he-IL" sz="2400" b="1" dirty="0" smtClean="0">
                <a:latin typeface="Assistant"/>
              </a:rPr>
              <a:t>מהם המדדים שכל אחד נעזר בו באופן אוטומטי.</a:t>
            </a:r>
          </a:p>
          <a:p>
            <a:pPr marL="0" indent="0">
              <a:buNone/>
            </a:pPr>
            <a:r>
              <a:rPr lang="he-IL" sz="3600" b="1" dirty="0" smtClean="0">
                <a:solidFill>
                  <a:srgbClr val="0070C0"/>
                </a:solidFill>
                <a:latin typeface="Assistant"/>
              </a:rPr>
              <a:t>נציע</a:t>
            </a:r>
            <a:r>
              <a:rPr lang="he-IL" sz="2400" b="1" dirty="0" smtClean="0">
                <a:latin typeface="Assistant"/>
              </a:rPr>
              <a:t> להתנסות במדדים האחרים ובהתאם</a:t>
            </a:r>
          </a:p>
          <a:p>
            <a:pPr marL="0" indent="0">
              <a:buNone/>
            </a:pPr>
            <a:r>
              <a:rPr lang="he-IL" sz="3600" b="1" dirty="0" smtClean="0">
                <a:solidFill>
                  <a:srgbClr val="0070C0"/>
                </a:solidFill>
                <a:latin typeface="Assistant"/>
              </a:rPr>
              <a:t>נאמץ </a:t>
            </a:r>
            <a:r>
              <a:rPr lang="he-IL" sz="2400" b="1" dirty="0" smtClean="0">
                <a:latin typeface="Assistant"/>
              </a:rPr>
              <a:t>דרכי התמודדות נוספות.</a:t>
            </a:r>
            <a:endParaRPr lang="he-IL" sz="2400" dirty="0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4F8FDE7A-A6CB-4B52-B0F6-4191CEC0683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00944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646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0BC9EFE1-D8CB-4668-9980-DB108327A7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7CBAE1BD-B8E4-4029-8AA2-C77E4FED98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5" name="Freeform 49">
            <a:extLst>
              <a:ext uri="{FF2B5EF4-FFF2-40B4-BE49-F238E27FC236}">
                <a16:creationId xmlns:a16="http://schemas.microsoft.com/office/drawing/2014/main" id="{77DA6D33-2D62-458C-BF5D-DBF612FD55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INVITATION – Social Worker Integrated Degree Apprenticeship HE ...">
            <a:extLst>
              <a:ext uri="{FF2B5EF4-FFF2-40B4-BE49-F238E27FC236}">
                <a16:creationId xmlns:a16="http://schemas.microsoft.com/office/drawing/2014/main" id="{A8D9507C-5D73-4BB2-9F06-053E3A32BBC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34" r="6950" b="1"/>
          <a:stretch/>
        </p:blipFill>
        <p:spPr bwMode="auto">
          <a:xfrm>
            <a:off x="208068" y="914400"/>
            <a:ext cx="4947893" cy="569376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תמונה 2">
            <a:extLst>
              <a:ext uri="{FF2B5EF4-FFF2-40B4-BE49-F238E27FC236}">
                <a16:creationId xmlns:a16="http://schemas.microsoft.com/office/drawing/2014/main" id="{4D394635-B796-4DEB-8202-488D4137FF2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00944" cy="914400"/>
          </a:xfrm>
          <a:prstGeom prst="rect">
            <a:avLst/>
          </a:prstGeom>
        </p:spPr>
      </p:pic>
      <p:sp>
        <p:nvSpPr>
          <p:cNvPr id="8" name="מציין מיקום תוכן 2">
            <a:extLst>
              <a:ext uri="{FF2B5EF4-FFF2-40B4-BE49-F238E27FC236}">
                <a16:creationId xmlns:a16="http://schemas.microsoft.com/office/drawing/2014/main" id="{50064BA1-BF64-4241-B0C5-2E3D8BB411CB}"/>
              </a:ext>
            </a:extLst>
          </p:cNvPr>
          <p:cNvSpPr txBox="1">
            <a:spLocks/>
          </p:cNvSpPr>
          <p:nvPr/>
        </p:nvSpPr>
        <p:spPr>
          <a:xfrm>
            <a:off x="5910097" y="1440560"/>
            <a:ext cx="6101007" cy="4641448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sz="1800" dirty="0" smtClean="0">
                <a:solidFill>
                  <a:srgbClr val="0070C0"/>
                </a:solidFill>
                <a:latin typeface="Assistant"/>
              </a:rPr>
              <a:t> </a:t>
            </a:r>
            <a:r>
              <a:rPr lang="he-IL" sz="1800" b="1" dirty="0" smtClean="0">
                <a:solidFill>
                  <a:srgbClr val="0070C0"/>
                </a:solidFill>
                <a:latin typeface="Assistant"/>
              </a:rPr>
              <a:t>1 . </a:t>
            </a:r>
            <a:r>
              <a:rPr lang="he-IL" sz="1800" b="1" dirty="0">
                <a:solidFill>
                  <a:srgbClr val="0070C0"/>
                </a:solidFill>
                <a:latin typeface="Assistant"/>
              </a:rPr>
              <a:t>הצגת המודל ופירוט מרכיביו</a:t>
            </a:r>
            <a:r>
              <a:rPr lang="he-IL" sz="1800" b="1" dirty="0" smtClean="0">
                <a:solidFill>
                  <a:srgbClr val="0070C0"/>
                </a:solidFill>
                <a:latin typeface="Assistant"/>
              </a:rPr>
              <a:t>: 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sz="1800" b="1" dirty="0" smtClean="0">
                <a:solidFill>
                  <a:srgbClr val="333333"/>
                </a:solidFill>
                <a:latin typeface="Assistant"/>
              </a:rPr>
              <a:t>גוף </a:t>
            </a:r>
            <a:r>
              <a:rPr lang="he-IL" sz="1800" b="1" dirty="0">
                <a:solidFill>
                  <a:srgbClr val="333333"/>
                </a:solidFill>
                <a:latin typeface="Assistant"/>
              </a:rPr>
              <a:t>–</a:t>
            </a:r>
            <a:r>
              <a:rPr lang="he-IL" sz="1800" dirty="0">
                <a:solidFill>
                  <a:srgbClr val="333333"/>
                </a:solidFill>
                <a:latin typeface="Assistant"/>
              </a:rPr>
              <a:t> ביטויים גופניים למצבי הדחק והשימוש בגוף </a:t>
            </a:r>
            <a:r>
              <a:rPr lang="he-IL" sz="1800" dirty="0" smtClean="0">
                <a:solidFill>
                  <a:srgbClr val="333333"/>
                </a:solidFill>
                <a:latin typeface="Assistant"/>
              </a:rPr>
              <a:t>לשחרור.</a:t>
            </a:r>
            <a:r>
              <a:rPr lang="he-IL" sz="1800" dirty="0"/>
              <a:t/>
            </a:r>
            <a:br>
              <a:rPr lang="he-IL" sz="1800" dirty="0"/>
            </a:br>
            <a:r>
              <a:rPr lang="he-IL" sz="1800" b="1" dirty="0">
                <a:solidFill>
                  <a:srgbClr val="333333"/>
                </a:solidFill>
                <a:latin typeface="Assistant"/>
              </a:rPr>
              <a:t>שכל –</a:t>
            </a:r>
            <a:r>
              <a:rPr lang="he-IL" sz="1800" dirty="0">
                <a:solidFill>
                  <a:srgbClr val="333333"/>
                </a:solidFill>
                <a:latin typeface="Assistant"/>
              </a:rPr>
              <a:t> שימוש בכלים קוגניטיביים להתמודדות עם בעיות </a:t>
            </a:r>
            <a:r>
              <a:rPr lang="he-IL" sz="1800" dirty="0" smtClean="0">
                <a:solidFill>
                  <a:srgbClr val="333333"/>
                </a:solidFill>
                <a:latin typeface="Assistant"/>
              </a:rPr>
              <a:t>וקושי.</a:t>
            </a:r>
            <a:r>
              <a:rPr lang="he-IL" sz="1800" dirty="0"/>
              <a:t/>
            </a:r>
            <a:br>
              <a:rPr lang="he-IL" sz="1800" dirty="0"/>
            </a:br>
            <a:r>
              <a:rPr lang="he-IL" sz="1800" b="1" dirty="0">
                <a:solidFill>
                  <a:srgbClr val="333333"/>
                </a:solidFill>
                <a:latin typeface="Assistant"/>
              </a:rPr>
              <a:t>רגש –</a:t>
            </a:r>
            <a:r>
              <a:rPr lang="he-IL" sz="1800" dirty="0">
                <a:solidFill>
                  <a:srgbClr val="333333"/>
                </a:solidFill>
                <a:latin typeface="Assistant"/>
              </a:rPr>
              <a:t> ארגון ועיבוד הרגשות שעולים בעקבות מצבי החרדה </a:t>
            </a:r>
            <a:r>
              <a:rPr lang="he-IL" sz="1800" dirty="0" smtClean="0">
                <a:solidFill>
                  <a:srgbClr val="333333"/>
                </a:solidFill>
                <a:latin typeface="Assistant"/>
              </a:rPr>
              <a:t>והלחץ.</a:t>
            </a:r>
            <a:r>
              <a:rPr lang="he-IL" sz="1800" dirty="0"/>
              <a:t/>
            </a:r>
            <a:br>
              <a:rPr lang="he-IL" sz="1800" dirty="0"/>
            </a:br>
            <a:r>
              <a:rPr lang="he-IL" sz="1800" b="1" dirty="0">
                <a:solidFill>
                  <a:srgbClr val="333333"/>
                </a:solidFill>
                <a:latin typeface="Assistant"/>
              </a:rPr>
              <a:t>משפחה </a:t>
            </a:r>
            <a:r>
              <a:rPr lang="he-IL" sz="1800" dirty="0">
                <a:solidFill>
                  <a:srgbClr val="333333"/>
                </a:solidFill>
                <a:latin typeface="Assistant"/>
              </a:rPr>
              <a:t>– </a:t>
            </a:r>
            <a:r>
              <a:rPr lang="he-IL" sz="1800" dirty="0" smtClean="0">
                <a:solidFill>
                  <a:srgbClr val="333333"/>
                </a:solidFill>
                <a:latin typeface="Assistant"/>
              </a:rPr>
              <a:t>הישענות על מערכת </a:t>
            </a:r>
            <a:r>
              <a:rPr lang="he-IL" sz="1800" dirty="0">
                <a:solidFill>
                  <a:srgbClr val="333333"/>
                </a:solidFill>
                <a:latin typeface="Assistant"/>
              </a:rPr>
              <a:t>תמיכה </a:t>
            </a:r>
            <a:r>
              <a:rPr lang="he-IL" sz="1800" dirty="0" smtClean="0">
                <a:solidFill>
                  <a:srgbClr val="333333"/>
                </a:solidFill>
                <a:latin typeface="Assistant"/>
              </a:rPr>
              <a:t>משפחתית.</a:t>
            </a:r>
            <a:r>
              <a:rPr lang="he-IL" sz="1800" dirty="0"/>
              <a:t/>
            </a:r>
            <a:br>
              <a:rPr lang="he-IL" sz="1800" dirty="0"/>
            </a:br>
            <a:r>
              <a:rPr lang="he-IL" sz="1800" b="1" dirty="0">
                <a:solidFill>
                  <a:srgbClr val="333333"/>
                </a:solidFill>
                <a:latin typeface="Assistant"/>
              </a:rPr>
              <a:t>אמונה </a:t>
            </a:r>
            <a:r>
              <a:rPr lang="he-IL" sz="1800" dirty="0">
                <a:solidFill>
                  <a:srgbClr val="333333"/>
                </a:solidFill>
                <a:latin typeface="Assistant"/>
              </a:rPr>
              <a:t>-</a:t>
            </a:r>
            <a:r>
              <a:rPr lang="he-IL" sz="1800" b="1" dirty="0">
                <a:solidFill>
                  <a:srgbClr val="333333"/>
                </a:solidFill>
                <a:latin typeface="Assistant"/>
              </a:rPr>
              <a:t> </a:t>
            </a:r>
            <a:r>
              <a:rPr lang="he-IL" sz="1800" dirty="0" smtClean="0">
                <a:solidFill>
                  <a:srgbClr val="333333"/>
                </a:solidFill>
                <a:latin typeface="Assistant"/>
              </a:rPr>
              <a:t>כמקור </a:t>
            </a:r>
            <a:r>
              <a:rPr lang="he-IL" sz="1800" dirty="0">
                <a:solidFill>
                  <a:srgbClr val="333333"/>
                </a:solidFill>
                <a:latin typeface="Assistant"/>
              </a:rPr>
              <a:t>כוח משמעותי, לא בהכרח </a:t>
            </a:r>
            <a:r>
              <a:rPr lang="he-IL" sz="1800" dirty="0" smtClean="0">
                <a:solidFill>
                  <a:srgbClr val="333333"/>
                </a:solidFill>
                <a:latin typeface="Assistant"/>
              </a:rPr>
              <a:t>דתי.</a:t>
            </a:r>
            <a:r>
              <a:rPr lang="he-IL" sz="1800" dirty="0"/>
              <a:t/>
            </a:r>
            <a:br>
              <a:rPr lang="he-IL" sz="1800" dirty="0"/>
            </a:br>
            <a:r>
              <a:rPr lang="he-IL" sz="1800" b="1" dirty="0">
                <a:solidFill>
                  <a:srgbClr val="333333"/>
                </a:solidFill>
                <a:latin typeface="Assistant"/>
              </a:rPr>
              <a:t>חברה –</a:t>
            </a:r>
            <a:r>
              <a:rPr lang="he-IL" sz="1800" dirty="0">
                <a:solidFill>
                  <a:srgbClr val="333333"/>
                </a:solidFill>
                <a:latin typeface="Assistant"/>
              </a:rPr>
              <a:t> </a:t>
            </a:r>
            <a:r>
              <a:rPr lang="he-IL" sz="1800" dirty="0" smtClean="0">
                <a:solidFill>
                  <a:srgbClr val="333333"/>
                </a:solidFill>
                <a:latin typeface="Assistant"/>
              </a:rPr>
              <a:t>קבלת תמיכה </a:t>
            </a:r>
            <a:r>
              <a:rPr lang="he-IL" sz="1800" dirty="0">
                <a:solidFill>
                  <a:srgbClr val="333333"/>
                </a:solidFill>
                <a:latin typeface="Assistant"/>
              </a:rPr>
              <a:t>מהקהילה והסביבה </a:t>
            </a:r>
            <a:r>
              <a:rPr lang="he-IL" sz="1800" dirty="0" smtClean="0">
                <a:solidFill>
                  <a:srgbClr val="333333"/>
                </a:solidFill>
                <a:latin typeface="Assistant"/>
              </a:rPr>
              <a:t>הקרובה ונתינה חזרה.</a:t>
            </a:r>
            <a:r>
              <a:rPr lang="he-IL" sz="1800" dirty="0"/>
              <a:t/>
            </a:r>
            <a:br>
              <a:rPr lang="he-IL" sz="1800" dirty="0"/>
            </a:br>
            <a:r>
              <a:rPr lang="he-IL" sz="1800" b="1" dirty="0">
                <a:solidFill>
                  <a:srgbClr val="333333"/>
                </a:solidFill>
                <a:latin typeface="Assistant"/>
              </a:rPr>
              <a:t>דמיון –</a:t>
            </a:r>
            <a:r>
              <a:rPr lang="he-IL" sz="1800" dirty="0">
                <a:solidFill>
                  <a:srgbClr val="333333"/>
                </a:solidFill>
                <a:latin typeface="Assistant"/>
              </a:rPr>
              <a:t> שימוש בדמיון ומחשבות </a:t>
            </a:r>
            <a:r>
              <a:rPr lang="he-IL" sz="1800" dirty="0" smtClean="0">
                <a:solidFill>
                  <a:srgbClr val="333333"/>
                </a:solidFill>
                <a:latin typeface="Assistant"/>
              </a:rPr>
              <a:t>טובות.</a:t>
            </a:r>
            <a:endParaRPr lang="he-IL" sz="1800" dirty="0">
              <a:solidFill>
                <a:srgbClr val="333333"/>
              </a:solidFill>
              <a:latin typeface="Assistant"/>
            </a:endParaRPr>
          </a:p>
        </p:txBody>
      </p:sp>
      <p:sp>
        <p:nvSpPr>
          <p:cNvPr id="11" name="כותרת 1">
            <a:extLst>
              <a:ext uri="{FF2B5EF4-FFF2-40B4-BE49-F238E27FC236}">
                <a16:creationId xmlns:a16="http://schemas.microsoft.com/office/drawing/2014/main" id="{6576286C-026F-4536-9BDD-F8A56CF09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he-IL" sz="4100" dirty="0">
                <a:solidFill>
                  <a:schemeClr val="accent5">
                    <a:lumMod val="50000"/>
                  </a:schemeClr>
                </a:solidFill>
                <a:cs typeface="+mn-cs"/>
              </a:rPr>
              <a:t>פעילות פתיחה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39544" y="590635"/>
            <a:ext cx="6590997" cy="141577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>
                <a:solidFill>
                  <a:srgbClr val="0070C0"/>
                </a:solidFill>
                <a:latin typeface="Assistant"/>
              </a:rPr>
              <a:t>פעילות </a:t>
            </a:r>
            <a:r>
              <a:rPr lang="he-IL" sz="3200" b="1" dirty="0" smtClean="0">
                <a:solidFill>
                  <a:srgbClr val="0070C0"/>
                </a:solidFill>
                <a:latin typeface="Assistant"/>
              </a:rPr>
              <a:t>בנושא </a:t>
            </a:r>
            <a:r>
              <a:rPr lang="he-IL" sz="3200" b="1" dirty="0">
                <a:solidFill>
                  <a:srgbClr val="0070C0"/>
                </a:solidFill>
                <a:latin typeface="Assistant"/>
              </a:rPr>
              <a:t>– מהו </a:t>
            </a:r>
            <a:r>
              <a:rPr lang="he-IL" sz="3200" b="1" dirty="0" smtClean="0">
                <a:solidFill>
                  <a:srgbClr val="0070C0"/>
                </a:solidFill>
                <a:latin typeface="Assistant"/>
              </a:rPr>
              <a:t>חוסן?</a:t>
            </a:r>
            <a:endParaRPr lang="he-IL" sz="3200" b="1" dirty="0">
              <a:solidFill>
                <a:srgbClr val="0070C0"/>
              </a:solidFill>
              <a:latin typeface="Assistant"/>
            </a:endParaRPr>
          </a:p>
          <a:p>
            <a:pPr algn="ctr"/>
            <a:r>
              <a:rPr lang="he-IL" b="1" dirty="0">
                <a:solidFill>
                  <a:srgbClr val="0070C0"/>
                </a:solidFill>
                <a:latin typeface="Assistant"/>
              </a:rPr>
              <a:t>מטרת הפעילות:</a:t>
            </a:r>
            <a:r>
              <a:rPr lang="en-US" b="1" dirty="0">
                <a:solidFill>
                  <a:srgbClr val="0070C0"/>
                </a:solidFill>
                <a:latin typeface="Assistant"/>
              </a:rPr>
              <a:t> </a:t>
            </a:r>
            <a:r>
              <a:rPr lang="he-IL" b="1" dirty="0">
                <a:solidFill>
                  <a:srgbClr val="0070C0"/>
                </a:solidFill>
                <a:latin typeface="Assistant"/>
              </a:rPr>
              <a:t>הצגת </a:t>
            </a:r>
            <a:r>
              <a:rPr lang="he-IL" b="1" dirty="0" smtClean="0">
                <a:solidFill>
                  <a:srgbClr val="0070C0"/>
                </a:solidFill>
                <a:latin typeface="Assistant"/>
              </a:rPr>
              <a:t>שבעת </a:t>
            </a:r>
            <a:r>
              <a:rPr lang="he-IL" b="1" dirty="0">
                <a:solidFill>
                  <a:srgbClr val="0070C0"/>
                </a:solidFill>
                <a:latin typeface="Assistant"/>
              </a:rPr>
              <a:t>סגנונות ההתמודדות השונים המרכיבים את המשג "חוסן</a:t>
            </a:r>
            <a:r>
              <a:rPr lang="he-IL" b="1" dirty="0" smtClean="0">
                <a:solidFill>
                  <a:srgbClr val="0070C0"/>
                </a:solidFill>
                <a:latin typeface="Assistant"/>
              </a:rPr>
              <a:t>", </a:t>
            </a:r>
            <a:r>
              <a:rPr lang="he-IL" b="1" dirty="0">
                <a:solidFill>
                  <a:srgbClr val="0070C0"/>
                </a:solidFill>
                <a:latin typeface="Assistant"/>
              </a:rPr>
              <a:t>והזמנה לשיח ראשוני עם </a:t>
            </a:r>
            <a:r>
              <a:rPr lang="he-IL" b="1" dirty="0" err="1">
                <a:solidFill>
                  <a:srgbClr val="0070C0"/>
                </a:solidFill>
                <a:latin typeface="Assistant"/>
              </a:rPr>
              <a:t>הנערים.ות</a:t>
            </a:r>
            <a:r>
              <a:rPr lang="he-IL" b="1" dirty="0">
                <a:solidFill>
                  <a:srgbClr val="0070C0"/>
                </a:solidFill>
                <a:latin typeface="Assistant"/>
              </a:rPr>
              <a:t> בנושא. </a:t>
            </a:r>
          </a:p>
          <a:p>
            <a:endParaRPr lang="he-IL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69584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0BC9EFE1-D8CB-4668-9980-DB108327A7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7CBAE1BD-B8E4-4029-8AA2-C77E4FED98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5" name="Freeform 49">
            <a:extLst>
              <a:ext uri="{FF2B5EF4-FFF2-40B4-BE49-F238E27FC236}">
                <a16:creationId xmlns:a16="http://schemas.microsoft.com/office/drawing/2014/main" id="{77DA6D33-2D62-458C-BF5D-DBF612FD55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INVITATION – Social Worker Integrated Degree Apprenticeship HE ...">
            <a:extLst>
              <a:ext uri="{FF2B5EF4-FFF2-40B4-BE49-F238E27FC236}">
                <a16:creationId xmlns:a16="http://schemas.microsoft.com/office/drawing/2014/main" id="{A8D9507C-5D73-4BB2-9F06-053E3A32BBC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34" r="6950" b="1"/>
          <a:stretch/>
        </p:blipFill>
        <p:spPr bwMode="auto">
          <a:xfrm>
            <a:off x="208068" y="914400"/>
            <a:ext cx="4947893" cy="569376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תמונה 2">
            <a:extLst>
              <a:ext uri="{FF2B5EF4-FFF2-40B4-BE49-F238E27FC236}">
                <a16:creationId xmlns:a16="http://schemas.microsoft.com/office/drawing/2014/main" id="{4D394635-B796-4DEB-8202-488D4137FF2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00944" cy="914400"/>
          </a:xfrm>
          <a:prstGeom prst="rect">
            <a:avLst/>
          </a:prstGeom>
        </p:spPr>
      </p:pic>
      <p:sp>
        <p:nvSpPr>
          <p:cNvPr id="8" name="מציין מיקום תוכן 2">
            <a:extLst>
              <a:ext uri="{FF2B5EF4-FFF2-40B4-BE49-F238E27FC236}">
                <a16:creationId xmlns:a16="http://schemas.microsoft.com/office/drawing/2014/main" id="{50064BA1-BF64-4241-B0C5-2E3D8BB411CB}"/>
              </a:ext>
            </a:extLst>
          </p:cNvPr>
          <p:cNvSpPr txBox="1">
            <a:spLocks/>
          </p:cNvSpPr>
          <p:nvPr/>
        </p:nvSpPr>
        <p:spPr>
          <a:xfrm>
            <a:off x="5923128" y="1184587"/>
            <a:ext cx="6101007" cy="5007208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sz="1800" dirty="0" smtClean="0"/>
              <a:t>בחלק </a:t>
            </a:r>
            <a:r>
              <a:rPr lang="he-IL" sz="1800" dirty="0"/>
              <a:t>זה ניתן להשתמש במגוון מתודות, בהתאם לגודל ומאפייני </a:t>
            </a:r>
            <a:r>
              <a:rPr lang="he-IL" sz="1800" dirty="0" smtClean="0"/>
              <a:t>הקבוצה: </a:t>
            </a:r>
          </a:p>
          <a:p>
            <a:pPr>
              <a:lnSpc>
                <a:spcPct val="150000"/>
              </a:lnSpc>
            </a:pPr>
            <a:r>
              <a:rPr lang="he-IL" sz="1800" dirty="0" smtClean="0"/>
              <a:t>חלוקה </a:t>
            </a:r>
            <a:r>
              <a:rPr lang="he-IL" sz="1800" dirty="0"/>
              <a:t>לזוגות והצגה יצירתית של כל זוג את אחד </a:t>
            </a:r>
            <a:r>
              <a:rPr lang="he-IL" sz="1800" dirty="0" smtClean="0"/>
              <a:t>מסגנונות החוסן.</a:t>
            </a:r>
          </a:p>
          <a:p>
            <a:pPr>
              <a:lnSpc>
                <a:spcPct val="150000"/>
              </a:lnSpc>
            </a:pPr>
            <a:r>
              <a:rPr lang="he-IL" sz="1800" dirty="0" smtClean="0"/>
              <a:t>הנחת כרטיסיות עם שמות סגנונות ההתמודדות השונים </a:t>
            </a:r>
            <a:r>
              <a:rPr lang="he-IL" sz="1800" dirty="0"/>
              <a:t>במרכז </a:t>
            </a:r>
            <a:r>
              <a:rPr lang="he-IL" sz="1800" dirty="0" smtClean="0"/>
              <a:t>החדר. כל </a:t>
            </a:r>
            <a:r>
              <a:rPr lang="he-IL" sz="1800" dirty="0"/>
              <a:t>אחד מהמשתתפים יתייחס למה שעבורו מהווה </a:t>
            </a:r>
            <a:r>
              <a:rPr lang="he-IL" sz="1800" dirty="0" smtClean="0"/>
              <a:t>חוסן.</a:t>
            </a:r>
          </a:p>
          <a:p>
            <a:pPr>
              <a:lnSpc>
                <a:spcPct val="150000"/>
              </a:lnSpc>
            </a:pPr>
            <a:r>
              <a:rPr lang="he-IL" sz="1800" dirty="0" smtClean="0"/>
              <a:t>כל אחד מהמשתתפים מוזמן לסדר את שבעת סגנונות ההתמודדות לפי תדירות השימוש שלו בהם.</a:t>
            </a:r>
          </a:p>
          <a:p>
            <a:pPr>
              <a:lnSpc>
                <a:spcPct val="150000"/>
              </a:lnSpc>
            </a:pPr>
            <a:r>
              <a:rPr lang="he-IL" sz="1800" dirty="0" smtClean="0"/>
              <a:t>להזמין לבחון מה סגנון ההתמודדות האוטומטי שלי?</a:t>
            </a:r>
            <a:r>
              <a:rPr lang="en-US" sz="1800" dirty="0" smtClean="0"/>
              <a:t> </a:t>
            </a:r>
            <a:r>
              <a:rPr lang="he-IL" sz="18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he-IL" sz="1800" dirty="0" smtClean="0"/>
              <a:t>איזה סגנון הייתי רוצה לרכוש?</a:t>
            </a:r>
            <a:r>
              <a:rPr lang="en-US" sz="1800" dirty="0" smtClean="0"/>
              <a:t> </a:t>
            </a:r>
            <a:endParaRPr lang="he-IL" sz="1800" dirty="0"/>
          </a:p>
        </p:txBody>
      </p:sp>
      <p:sp>
        <p:nvSpPr>
          <p:cNvPr id="11" name="כותרת 1">
            <a:extLst>
              <a:ext uri="{FF2B5EF4-FFF2-40B4-BE49-F238E27FC236}">
                <a16:creationId xmlns:a16="http://schemas.microsoft.com/office/drawing/2014/main" id="{6576286C-026F-4536-9BDD-F8A56CF09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he-IL" sz="4100" dirty="0">
                <a:solidFill>
                  <a:schemeClr val="accent5">
                    <a:lumMod val="50000"/>
                  </a:schemeClr>
                </a:solidFill>
                <a:cs typeface="+mn-cs"/>
              </a:rPr>
              <a:t>פעילות פתיחה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307686" y="451281"/>
            <a:ext cx="159366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b="1" dirty="0" smtClean="0">
                <a:solidFill>
                  <a:srgbClr val="0070C0"/>
                </a:solidFill>
              </a:rPr>
              <a:t>המשך - </a:t>
            </a:r>
            <a:endParaRPr lang="he-IL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155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0BC9EFE1-D8CB-4668-9980-DB108327A7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7CBAE1BD-B8E4-4029-8AA2-C77E4FED98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5" name="Freeform 49">
            <a:extLst>
              <a:ext uri="{FF2B5EF4-FFF2-40B4-BE49-F238E27FC236}">
                <a16:creationId xmlns:a16="http://schemas.microsoft.com/office/drawing/2014/main" id="{77DA6D33-2D62-458C-BF5D-DBF612FD55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INVITATION – Social Worker Integrated Degree Apprenticeship HE ...">
            <a:extLst>
              <a:ext uri="{FF2B5EF4-FFF2-40B4-BE49-F238E27FC236}">
                <a16:creationId xmlns:a16="http://schemas.microsoft.com/office/drawing/2014/main" id="{A8D9507C-5D73-4BB2-9F06-053E3A32BBC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34" r="6950" b="1"/>
          <a:stretch/>
        </p:blipFill>
        <p:spPr bwMode="auto">
          <a:xfrm>
            <a:off x="208068" y="914400"/>
            <a:ext cx="4947893" cy="569376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תמונה 2">
            <a:extLst>
              <a:ext uri="{FF2B5EF4-FFF2-40B4-BE49-F238E27FC236}">
                <a16:creationId xmlns:a16="http://schemas.microsoft.com/office/drawing/2014/main" id="{4D394635-B796-4DEB-8202-488D4137FF2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00944" cy="914400"/>
          </a:xfrm>
          <a:prstGeom prst="rect">
            <a:avLst/>
          </a:prstGeom>
        </p:spPr>
      </p:pic>
      <p:sp>
        <p:nvSpPr>
          <p:cNvPr id="8" name="מציין מיקום תוכן 2">
            <a:extLst>
              <a:ext uri="{FF2B5EF4-FFF2-40B4-BE49-F238E27FC236}">
                <a16:creationId xmlns:a16="http://schemas.microsoft.com/office/drawing/2014/main" id="{50064BA1-BF64-4241-B0C5-2E3D8BB411CB}"/>
              </a:ext>
            </a:extLst>
          </p:cNvPr>
          <p:cNvSpPr txBox="1">
            <a:spLocks/>
          </p:cNvSpPr>
          <p:nvPr/>
        </p:nvSpPr>
        <p:spPr>
          <a:xfrm>
            <a:off x="5923128" y="635946"/>
            <a:ext cx="6101007" cy="6250675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1400" b="1" dirty="0">
              <a:solidFill>
                <a:srgbClr val="333333"/>
              </a:solidFill>
              <a:latin typeface="Assistan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he-IL" sz="1400" dirty="0" smtClean="0">
                <a:solidFill>
                  <a:srgbClr val="FF0000"/>
                </a:solidFill>
                <a:latin typeface="Assistant"/>
              </a:rPr>
              <a:t>. </a:t>
            </a:r>
            <a:endParaRPr lang="he-IL" sz="1600" dirty="0"/>
          </a:p>
        </p:txBody>
      </p:sp>
      <p:sp>
        <p:nvSpPr>
          <p:cNvPr id="11" name="כותרת 1">
            <a:extLst>
              <a:ext uri="{FF2B5EF4-FFF2-40B4-BE49-F238E27FC236}">
                <a16:creationId xmlns:a16="http://schemas.microsoft.com/office/drawing/2014/main" id="{6576286C-026F-4536-9BDD-F8A56CF09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he-IL" sz="4100" dirty="0">
                <a:solidFill>
                  <a:schemeClr val="accent5">
                    <a:lumMod val="50000"/>
                  </a:schemeClr>
                </a:solidFill>
                <a:cs typeface="+mn-cs"/>
              </a:rPr>
              <a:t>פעילות פתיחה </a:t>
            </a:r>
          </a:p>
        </p:txBody>
      </p:sp>
      <p:sp>
        <p:nvSpPr>
          <p:cNvPr id="4" name="מלבן 3"/>
          <p:cNvSpPr/>
          <p:nvPr/>
        </p:nvSpPr>
        <p:spPr>
          <a:xfrm>
            <a:off x="5928135" y="1208889"/>
            <a:ext cx="6096000" cy="466281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70C0"/>
                </a:solidFill>
                <a:latin typeface="Assistant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Assistant"/>
              </a:rPr>
            </a:br>
            <a:r>
              <a:rPr lang="he-IL" b="1" dirty="0" smtClean="0">
                <a:solidFill>
                  <a:srgbClr val="0070C0"/>
                </a:solidFill>
                <a:latin typeface="Assistant"/>
              </a:rPr>
              <a:t>2. </a:t>
            </a:r>
            <a:r>
              <a:rPr lang="he-IL" b="1" dirty="0">
                <a:solidFill>
                  <a:srgbClr val="0070C0"/>
                </a:solidFill>
                <a:latin typeface="Assistant"/>
              </a:rPr>
              <a:t>תרגיל פתיחה: </a:t>
            </a:r>
            <a:endParaRPr lang="he-IL" b="1" dirty="0" smtClean="0">
              <a:solidFill>
                <a:srgbClr val="0070C0"/>
              </a:solidFill>
              <a:latin typeface="Assistan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 smtClean="0">
                <a:latin typeface="Assistant"/>
              </a:rPr>
              <a:t>כל </a:t>
            </a:r>
            <a:r>
              <a:rPr lang="he-IL" dirty="0" err="1">
                <a:latin typeface="Assistant"/>
              </a:rPr>
              <a:t>נער.ה</a:t>
            </a:r>
            <a:r>
              <a:rPr lang="he-IL" dirty="0">
                <a:latin typeface="Assistant"/>
              </a:rPr>
              <a:t> בקבוצה יבחר תמונה אחת מהטלפון </a:t>
            </a:r>
            <a:r>
              <a:rPr lang="he-IL" dirty="0" smtClean="0">
                <a:latin typeface="Assistant"/>
              </a:rPr>
              <a:t>הסלולארי</a:t>
            </a:r>
            <a:r>
              <a:rPr lang="en-US" dirty="0" smtClean="0">
                <a:latin typeface="Assistant"/>
              </a:rPr>
              <a:t/>
            </a:r>
            <a:br>
              <a:rPr lang="en-US" dirty="0" smtClean="0">
                <a:latin typeface="Assistant"/>
              </a:rPr>
            </a:br>
            <a:r>
              <a:rPr lang="he-IL" dirty="0" smtClean="0">
                <a:latin typeface="Assistant"/>
              </a:rPr>
              <a:t>תמונה </a:t>
            </a:r>
            <a:r>
              <a:rPr lang="he-IL" dirty="0">
                <a:latin typeface="Assistant"/>
              </a:rPr>
              <a:t>שצילם או קיבל </a:t>
            </a:r>
            <a:r>
              <a:rPr lang="he-IL" dirty="0" smtClean="0">
                <a:latin typeface="Assistant"/>
              </a:rPr>
              <a:t>לאחרונה ומעוררת בו </a:t>
            </a:r>
            <a:r>
              <a:rPr lang="he-IL" dirty="0">
                <a:latin typeface="Assistant"/>
              </a:rPr>
              <a:t>תחושה טובה</a:t>
            </a:r>
            <a:r>
              <a:rPr lang="he-IL" dirty="0" smtClean="0">
                <a:latin typeface="Assistant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 smtClean="0">
                <a:latin typeface="Assistant"/>
              </a:rPr>
              <a:t>כל משתתף יציג </a:t>
            </a:r>
            <a:r>
              <a:rPr lang="he-IL" dirty="0">
                <a:latin typeface="Assistant"/>
              </a:rPr>
              <a:t>את התמונה </a:t>
            </a:r>
            <a:r>
              <a:rPr lang="he-IL" dirty="0" smtClean="0">
                <a:latin typeface="Assistant"/>
              </a:rPr>
              <a:t>שבחר. (אם המפגש מקוון אפשר </a:t>
            </a:r>
            <a:r>
              <a:rPr lang="he-IL" dirty="0">
                <a:latin typeface="Assistant"/>
              </a:rPr>
              <a:t>לשלוח את התמונה למנחה שיקרין </a:t>
            </a:r>
            <a:r>
              <a:rPr lang="he-IL" dirty="0" err="1">
                <a:latin typeface="Assistant"/>
              </a:rPr>
              <a:t>לכולם.ן</a:t>
            </a:r>
            <a:r>
              <a:rPr lang="he-IL" dirty="0" smtClean="0">
                <a:latin typeface="Assistant"/>
              </a:rPr>
              <a:t>).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 smtClean="0">
                <a:latin typeface="Assistant"/>
              </a:rPr>
              <a:t>המנחה מוזמן לשאול</a:t>
            </a:r>
            <a:r>
              <a:rPr lang="he-IL" dirty="0">
                <a:latin typeface="Assistant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he-IL" dirty="0">
                <a:latin typeface="Assistant"/>
              </a:rPr>
              <a:t>מה רואים בתמונה? </a:t>
            </a:r>
          </a:p>
          <a:p>
            <a:pPr>
              <a:lnSpc>
                <a:spcPct val="150000"/>
              </a:lnSpc>
            </a:pPr>
            <a:r>
              <a:rPr lang="he-IL" dirty="0">
                <a:latin typeface="Assistant"/>
              </a:rPr>
              <a:t>מתי צילמתי/קיבלתי אותה ובאילו </a:t>
            </a:r>
            <a:r>
              <a:rPr lang="he-IL" dirty="0" smtClean="0">
                <a:latin typeface="Assistant"/>
              </a:rPr>
              <a:t>נסיבות? </a:t>
            </a:r>
            <a:endParaRPr lang="he-IL" dirty="0">
              <a:latin typeface="Assistant"/>
            </a:endParaRPr>
          </a:p>
          <a:p>
            <a:pPr>
              <a:lnSpc>
                <a:spcPct val="150000"/>
              </a:lnSpc>
            </a:pPr>
            <a:r>
              <a:rPr lang="he-IL" dirty="0">
                <a:latin typeface="Assistant"/>
              </a:rPr>
              <a:t>מה אני </a:t>
            </a:r>
            <a:r>
              <a:rPr lang="he-IL" dirty="0" err="1">
                <a:latin typeface="Assistant"/>
              </a:rPr>
              <a:t>מרגיש.ה</a:t>
            </a:r>
            <a:r>
              <a:rPr lang="he-IL" dirty="0">
                <a:latin typeface="Assistant"/>
              </a:rPr>
              <a:t> כאשר אני </a:t>
            </a:r>
            <a:r>
              <a:rPr lang="he-IL" dirty="0" err="1" smtClean="0">
                <a:latin typeface="Assistant"/>
              </a:rPr>
              <a:t>מתבוננ.ת</a:t>
            </a:r>
            <a:r>
              <a:rPr lang="he-IL" dirty="0" smtClean="0">
                <a:latin typeface="Assistant"/>
              </a:rPr>
              <a:t> בתמונה? </a:t>
            </a:r>
            <a:endParaRPr lang="he-IL" dirty="0">
              <a:latin typeface="Assistant"/>
            </a:endParaRPr>
          </a:p>
          <a:p>
            <a:pPr>
              <a:lnSpc>
                <a:spcPct val="150000"/>
              </a:lnSpc>
            </a:pPr>
            <a:r>
              <a:rPr lang="he-IL" dirty="0" smtClean="0">
                <a:latin typeface="Assistant"/>
              </a:rPr>
              <a:t>איך </a:t>
            </a:r>
            <a:r>
              <a:rPr lang="he-IL" dirty="0">
                <a:latin typeface="Assistant"/>
              </a:rPr>
              <a:t>אני מייצר לעצמי עוד </a:t>
            </a:r>
            <a:r>
              <a:rPr lang="he-IL" dirty="0" smtClean="0">
                <a:latin typeface="Assistant"/>
              </a:rPr>
              <a:t>תמונות/רגעים </a:t>
            </a:r>
            <a:r>
              <a:rPr lang="he-IL" dirty="0">
                <a:latin typeface="Assistant"/>
              </a:rPr>
              <a:t>כאלה במהלך </a:t>
            </a:r>
            <a:r>
              <a:rPr lang="he-IL" dirty="0" smtClean="0">
                <a:latin typeface="Assistant"/>
              </a:rPr>
              <a:t>השבוע שלי?</a:t>
            </a:r>
            <a:endParaRPr lang="he-IL" dirty="0">
              <a:latin typeface="Assistant"/>
            </a:endParaRPr>
          </a:p>
        </p:txBody>
      </p:sp>
    </p:spTree>
    <p:extLst>
      <p:ext uri="{BB962C8B-B14F-4D97-AF65-F5344CB8AC3E}">
        <p14:creationId xmlns:p14="http://schemas.microsoft.com/office/powerpoint/2010/main" val="3168755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0BC9EFE1-D8CB-4668-9980-DB108327A7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7CBAE1BD-B8E4-4029-8AA2-C77E4FED98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5" name="Freeform 49">
            <a:extLst>
              <a:ext uri="{FF2B5EF4-FFF2-40B4-BE49-F238E27FC236}">
                <a16:creationId xmlns:a16="http://schemas.microsoft.com/office/drawing/2014/main" id="{77DA6D33-2D62-458C-BF5D-DBF612FD55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INVITATION – Social Worker Integrated Degree Apprenticeship HE ...">
            <a:extLst>
              <a:ext uri="{FF2B5EF4-FFF2-40B4-BE49-F238E27FC236}">
                <a16:creationId xmlns:a16="http://schemas.microsoft.com/office/drawing/2014/main" id="{A8D9507C-5D73-4BB2-9F06-053E3A32BBC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34" r="6950" b="1"/>
          <a:stretch/>
        </p:blipFill>
        <p:spPr bwMode="auto">
          <a:xfrm>
            <a:off x="208068" y="914400"/>
            <a:ext cx="4947893" cy="569376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תמונה 2">
            <a:extLst>
              <a:ext uri="{FF2B5EF4-FFF2-40B4-BE49-F238E27FC236}">
                <a16:creationId xmlns:a16="http://schemas.microsoft.com/office/drawing/2014/main" id="{4D394635-B796-4DEB-8202-488D4137FF2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00944" cy="914400"/>
          </a:xfrm>
          <a:prstGeom prst="rect">
            <a:avLst/>
          </a:prstGeom>
        </p:spPr>
      </p:pic>
      <p:sp>
        <p:nvSpPr>
          <p:cNvPr id="8" name="מציין מיקום תוכן 2">
            <a:extLst>
              <a:ext uri="{FF2B5EF4-FFF2-40B4-BE49-F238E27FC236}">
                <a16:creationId xmlns:a16="http://schemas.microsoft.com/office/drawing/2014/main" id="{50064BA1-BF64-4241-B0C5-2E3D8BB411CB}"/>
              </a:ext>
            </a:extLst>
          </p:cNvPr>
          <p:cNvSpPr txBox="1">
            <a:spLocks/>
          </p:cNvSpPr>
          <p:nvPr/>
        </p:nvSpPr>
        <p:spPr>
          <a:xfrm>
            <a:off x="5923128" y="635946"/>
            <a:ext cx="6101007" cy="6250675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e-IL" sz="1400" b="1" dirty="0">
              <a:solidFill>
                <a:srgbClr val="333333"/>
              </a:solidFill>
              <a:latin typeface="Assistan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he-IL" sz="1400" dirty="0" smtClean="0">
                <a:solidFill>
                  <a:srgbClr val="FF0000"/>
                </a:solidFill>
                <a:latin typeface="Assistant"/>
              </a:rPr>
              <a:t>. </a:t>
            </a:r>
            <a:endParaRPr lang="he-IL" sz="1600" dirty="0"/>
          </a:p>
        </p:txBody>
      </p:sp>
      <p:sp>
        <p:nvSpPr>
          <p:cNvPr id="11" name="כותרת 1">
            <a:extLst>
              <a:ext uri="{FF2B5EF4-FFF2-40B4-BE49-F238E27FC236}">
                <a16:creationId xmlns:a16="http://schemas.microsoft.com/office/drawing/2014/main" id="{6576286C-026F-4536-9BDD-F8A56CF09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he-IL" sz="4100" dirty="0">
                <a:solidFill>
                  <a:schemeClr val="accent5">
                    <a:lumMod val="50000"/>
                  </a:schemeClr>
                </a:solidFill>
                <a:cs typeface="+mn-cs"/>
              </a:rPr>
              <a:t>פעילות פתיחה </a:t>
            </a:r>
          </a:p>
        </p:txBody>
      </p:sp>
      <p:sp>
        <p:nvSpPr>
          <p:cNvPr id="4" name="מלבן 3"/>
          <p:cNvSpPr/>
          <p:nvPr/>
        </p:nvSpPr>
        <p:spPr>
          <a:xfrm>
            <a:off x="6271263" y="1264794"/>
            <a:ext cx="575287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he-IL" dirty="0">
              <a:latin typeface="Assistant"/>
            </a:endParaRPr>
          </a:p>
          <a:p>
            <a:pPr>
              <a:lnSpc>
                <a:spcPct val="150000"/>
              </a:lnSpc>
            </a:pPr>
            <a:r>
              <a:rPr lang="he-IL" dirty="0">
                <a:latin typeface="Assistant"/>
              </a:rPr>
              <a:t>לאחר איסוף </a:t>
            </a:r>
            <a:r>
              <a:rPr lang="he-IL" dirty="0" smtClean="0">
                <a:latin typeface="Assistant"/>
              </a:rPr>
              <a:t>התשובות -</a:t>
            </a:r>
            <a:r>
              <a:rPr lang="en-US" dirty="0" smtClean="0">
                <a:latin typeface="Assistant"/>
              </a:rPr>
              <a:t/>
            </a:r>
            <a:br>
              <a:rPr lang="en-US" dirty="0" smtClean="0">
                <a:latin typeface="Assistant"/>
              </a:rPr>
            </a:br>
            <a:r>
              <a:rPr lang="he-IL" dirty="0" smtClean="0">
                <a:latin typeface="Assistant"/>
              </a:rPr>
              <a:t>ראינו </a:t>
            </a:r>
            <a:r>
              <a:rPr lang="he-IL" dirty="0">
                <a:latin typeface="Assistant"/>
              </a:rPr>
              <a:t>איך תמונה אחת מעלה </a:t>
            </a:r>
            <a:r>
              <a:rPr lang="he-IL" dirty="0" smtClean="0">
                <a:latin typeface="Assistant"/>
              </a:rPr>
              <a:t>תחושות חיוביות של שמחה, רוגע, שלווה. </a:t>
            </a:r>
            <a:r>
              <a:rPr lang="en-US" dirty="0" smtClean="0">
                <a:latin typeface="Assistant"/>
              </a:rPr>
              <a:t/>
            </a:r>
            <a:br>
              <a:rPr lang="en-US" dirty="0" smtClean="0">
                <a:latin typeface="Assistant"/>
              </a:rPr>
            </a:br>
            <a:r>
              <a:rPr lang="he-IL" dirty="0" smtClean="0">
                <a:latin typeface="Assistant"/>
              </a:rPr>
              <a:t>זו </a:t>
            </a:r>
            <a:r>
              <a:rPr lang="he-IL" dirty="0">
                <a:latin typeface="Assistant"/>
              </a:rPr>
              <a:t>דוגמא לשימוש בסגנון </a:t>
            </a:r>
            <a:r>
              <a:rPr lang="he-IL" dirty="0" smtClean="0">
                <a:latin typeface="Assistant"/>
              </a:rPr>
              <a:t>התמודדות </a:t>
            </a:r>
            <a:r>
              <a:rPr lang="he-IL" sz="2000" b="1" dirty="0" smtClean="0">
                <a:solidFill>
                  <a:srgbClr val="0070C0"/>
                </a:solidFill>
                <a:latin typeface="Assistant"/>
              </a:rPr>
              <a:t>רגשי.</a:t>
            </a:r>
            <a:r>
              <a:rPr lang="en-US" sz="2000" b="1" dirty="0" smtClean="0">
                <a:solidFill>
                  <a:srgbClr val="0070C0"/>
                </a:solidFill>
                <a:latin typeface="Assistant"/>
              </a:rPr>
              <a:t/>
            </a:r>
            <a:br>
              <a:rPr lang="en-US" sz="2000" b="1" dirty="0" smtClean="0">
                <a:solidFill>
                  <a:srgbClr val="0070C0"/>
                </a:solidFill>
                <a:latin typeface="Assistant"/>
              </a:rPr>
            </a:br>
            <a:r>
              <a:rPr lang="he-IL" dirty="0" smtClean="0">
                <a:latin typeface="Assistant"/>
              </a:rPr>
              <a:t>חשוב להעביר את המסר שאנחנו </a:t>
            </a:r>
            <a:r>
              <a:rPr lang="he-IL" dirty="0">
                <a:latin typeface="Assistant"/>
              </a:rPr>
              <a:t>יכולים </a:t>
            </a:r>
            <a:r>
              <a:rPr lang="he-IL" dirty="0" smtClean="0">
                <a:latin typeface="Assistant"/>
              </a:rPr>
              <a:t>להשפיע ואף לשלוט ברגשות באופנים שונים כמו על ידי התבוננות בתמונה שנוסכת </a:t>
            </a:r>
            <a:r>
              <a:rPr lang="he-IL" dirty="0">
                <a:latin typeface="Assistant"/>
              </a:rPr>
              <a:t>בנו תחושות נעימות. </a:t>
            </a:r>
            <a:r>
              <a:rPr lang="en-US" dirty="0" smtClean="0">
                <a:latin typeface="Assistant"/>
              </a:rPr>
              <a:t/>
            </a:r>
            <a:br>
              <a:rPr lang="en-US" dirty="0" smtClean="0">
                <a:latin typeface="Assistant"/>
              </a:rPr>
            </a:br>
            <a:r>
              <a:rPr lang="he-IL" dirty="0" smtClean="0">
                <a:latin typeface="Assistant"/>
              </a:rPr>
              <a:t>מפגש זה הוא גם </a:t>
            </a:r>
            <a:r>
              <a:rPr lang="he-IL" dirty="0">
                <a:latin typeface="Assistant"/>
              </a:rPr>
              <a:t>דוגמא לשימוש בסגנון התמודדות </a:t>
            </a:r>
            <a:r>
              <a:rPr lang="he-IL" sz="2000" b="1" dirty="0" smtClean="0">
                <a:solidFill>
                  <a:srgbClr val="0070C0"/>
                </a:solidFill>
                <a:latin typeface="Assistant"/>
              </a:rPr>
              <a:t>חברתי. </a:t>
            </a:r>
            <a:r>
              <a:rPr lang="he-IL" dirty="0" smtClean="0">
                <a:latin typeface="Assistant"/>
              </a:rPr>
              <a:t>כולנו </a:t>
            </a:r>
            <a:r>
              <a:rPr lang="he-IL" dirty="0">
                <a:latin typeface="Assistant"/>
              </a:rPr>
              <a:t>יושבים יחד וחולקים תחושות בשיח פתוח ומאפשר. אנחנו </a:t>
            </a:r>
            <a:r>
              <a:rPr lang="he-IL" dirty="0" smtClean="0">
                <a:latin typeface="Assistant"/>
              </a:rPr>
              <a:t>שייכים לקבוצה ולא </a:t>
            </a:r>
            <a:r>
              <a:rPr lang="he-IL" dirty="0">
                <a:latin typeface="Assistant"/>
              </a:rPr>
              <a:t>לבד.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307686" y="451281"/>
            <a:ext cx="159366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b="1" dirty="0" smtClean="0">
                <a:solidFill>
                  <a:srgbClr val="0070C0"/>
                </a:solidFill>
              </a:rPr>
              <a:t>המשך - </a:t>
            </a:r>
            <a:endParaRPr lang="he-IL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57026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5995</TotalTime>
  <Words>972</Words>
  <Application>Microsoft Office PowerPoint</Application>
  <PresentationFormat>מסך רחב</PresentationFormat>
  <Paragraphs>65</Paragraphs>
  <Slides>11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8" baseType="lpstr">
      <vt:lpstr>Arial</vt:lpstr>
      <vt:lpstr>Assistant</vt:lpstr>
      <vt:lpstr>Calibri</vt:lpstr>
      <vt:lpstr>Calibri Light</vt:lpstr>
      <vt:lpstr>David</vt:lpstr>
      <vt:lpstr>Times New Roman</vt:lpstr>
      <vt:lpstr>ערכת נושא Office</vt:lpstr>
      <vt:lpstr>פיתוח וחיזוק מנגנוני חוסן ביחידות לקידום נוער-היל"ה </vt:lpstr>
      <vt:lpstr>המודל</vt:lpstr>
      <vt:lpstr>גוף שכל רגש</vt:lpstr>
      <vt:lpstr>משפחה אמונה חברה דמיון </vt:lpstr>
      <vt:lpstr>פיתוח מנגנוני חוסן ביחידות </vt:lpstr>
      <vt:lpstr>פעילות פתיחה </vt:lpstr>
      <vt:lpstr>פעילות פתיחה </vt:lpstr>
      <vt:lpstr>פעילות פתיחה </vt:lpstr>
      <vt:lpstr>פעילות פתיחה </vt:lpstr>
      <vt:lpstr>פעילות פתיחה </vt:lpstr>
      <vt:lpstr>הצעות לפעילויות המשך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כלים להתמודדות רגשית במהלך התקופה הנוכחית</dc:title>
  <dc:creator>פיקמן חגי</dc:creator>
  <cp:lastModifiedBy>Orly Frenkel</cp:lastModifiedBy>
  <cp:revision>49</cp:revision>
  <dcterms:created xsi:type="dcterms:W3CDTF">2020-03-29T10:55:45Z</dcterms:created>
  <dcterms:modified xsi:type="dcterms:W3CDTF">2020-10-21T13:06:55Z</dcterms:modified>
</cp:coreProperties>
</file>