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88" r:id="rId2"/>
    <p:sldId id="261" r:id="rId3"/>
    <p:sldId id="290" r:id="rId4"/>
    <p:sldId id="291" r:id="rId5"/>
    <p:sldId id="298" r:id="rId6"/>
    <p:sldId id="292" r:id="rId7"/>
    <p:sldId id="293" r:id="rId8"/>
    <p:sldId id="299" r:id="rId9"/>
    <p:sldId id="294" r:id="rId10"/>
    <p:sldId id="295" r:id="rId11"/>
    <p:sldId id="310" r:id="rId12"/>
    <p:sldId id="30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arlow Semi Condensed SemiBold" panose="020B0604020202020204" charset="0"/>
      <p:regular r:id="rId19"/>
      <p:bold r:id="rId20"/>
      <p:italic r:id="rId21"/>
      <p:boldItalic r:id="rId22"/>
    </p:embeddedFont>
    <p:embeddedFont>
      <p:font typeface="Barlow" panose="020B0604020202020204" charset="0"/>
      <p:regular r:id="rId23"/>
      <p:bold r:id="rId24"/>
      <p:italic r:id="rId25"/>
      <p:boldItalic r:id="rId26"/>
    </p:embeddedFont>
    <p:embeddedFont>
      <p:font typeface="Barlow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989" autoAdjust="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33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93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001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15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34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62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85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88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13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42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8570502" flipH="1">
            <a:off x="9105372" y="3053688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rot="-1662900" flipH="1">
            <a:off x="2030593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2"/>
          <p:cNvSpPr/>
          <p:nvPr/>
        </p:nvSpPr>
        <p:spPr>
          <a:xfrm>
            <a:off x="-50052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/>
          <p:nvPr/>
        </p:nvSpPr>
        <p:spPr>
          <a:xfrm rot="10800000">
            <a:off x="0" y="2854907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rot="10800000">
            <a:off x="-87137" y="-702375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 rot="-556215" flipH="1">
            <a:off x="1185045" y="2675633"/>
            <a:ext cx="6745753" cy="4166768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 rot="10800000">
            <a:off x="402283" y="147070"/>
            <a:ext cx="988183" cy="1240407"/>
            <a:chOff x="10177290" y="5267968"/>
            <a:chExt cx="988183" cy="1240407"/>
          </a:xfrm>
        </p:grpSpPr>
        <p:sp>
          <p:nvSpPr>
            <p:cNvPr id="255" name="Google Shape;255;p7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rot="9137100" flipH="1">
            <a:off x="2793612" y="63940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 rot="10800000">
            <a:off x="8063574" y="2456830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7"/>
          <p:cNvGrpSpPr/>
          <p:nvPr/>
        </p:nvGrpSpPr>
        <p:grpSpPr>
          <a:xfrm rot="10800000">
            <a:off x="-1023000" y="1562368"/>
            <a:ext cx="2437255" cy="2244038"/>
            <a:chOff x="4876277" y="2305179"/>
            <a:chExt cx="2437255" cy="2244038"/>
          </a:xfrm>
        </p:grpSpPr>
        <p:sp>
          <p:nvSpPr>
            <p:cNvPr id="261" name="Google Shape;261;p7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4" name="Google Shape;264;p7"/>
          <p:cNvCxnSpPr/>
          <p:nvPr/>
        </p:nvCxnSpPr>
        <p:spPr>
          <a:xfrm rot="10800000">
            <a:off x="770965" y="381494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7"/>
          <p:cNvCxnSpPr/>
          <p:nvPr/>
        </p:nvCxnSpPr>
        <p:spPr>
          <a:xfrm rot="10800000">
            <a:off x="7178493" y="6239192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7"/>
          <p:cNvCxnSpPr/>
          <p:nvPr/>
        </p:nvCxnSpPr>
        <p:spPr>
          <a:xfrm rot="5400000">
            <a:off x="9664116" y="4895075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7"/>
          <p:cNvSpPr/>
          <p:nvPr/>
        </p:nvSpPr>
        <p:spPr>
          <a:xfrm rot="10800000">
            <a:off x="6920912" y="40444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10800000">
            <a:off x="6768512" y="38920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 rot="10800000">
            <a:off x="6616112" y="3739684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"/>
          <p:cNvSpPr/>
          <p:nvPr/>
        </p:nvSpPr>
        <p:spPr>
          <a:xfrm rot="10800000" flipH="1">
            <a:off x="1324988" y="738300"/>
            <a:ext cx="9604800" cy="514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7"/>
          <p:cNvCxnSpPr/>
          <p:nvPr/>
        </p:nvCxnSpPr>
        <p:spPr>
          <a:xfrm rot="5400000">
            <a:off x="-609159" y="1790400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7"/>
          <p:cNvSpPr txBox="1">
            <a:spLocks noGrp="1"/>
          </p:cNvSpPr>
          <p:nvPr>
            <p:ph type="title"/>
          </p:nvPr>
        </p:nvSpPr>
        <p:spPr>
          <a:xfrm>
            <a:off x="1893674" y="600200"/>
            <a:ext cx="7250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grpSp>
        <p:nvGrpSpPr>
          <p:cNvPr id="274" name="Google Shape;274;p7"/>
          <p:cNvGrpSpPr/>
          <p:nvPr/>
        </p:nvGrpSpPr>
        <p:grpSpPr>
          <a:xfrm rot="10800000">
            <a:off x="139927" y="4586131"/>
            <a:ext cx="2250905" cy="2349075"/>
            <a:chOff x="1219199" y="2085764"/>
            <a:chExt cx="2250905" cy="2349075"/>
          </a:xfrm>
        </p:grpSpPr>
        <p:sp>
          <p:nvSpPr>
            <p:cNvPr id="275" name="Google Shape;275;p7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7"/>
          <p:cNvGrpSpPr/>
          <p:nvPr/>
        </p:nvGrpSpPr>
        <p:grpSpPr>
          <a:xfrm rot="-519699">
            <a:off x="10000630" y="-289053"/>
            <a:ext cx="2248038" cy="2349087"/>
            <a:chOff x="1219199" y="2085764"/>
            <a:chExt cx="2248026" cy="2349075"/>
          </a:xfrm>
        </p:grpSpPr>
        <p:sp>
          <p:nvSpPr>
            <p:cNvPr id="288" name="Google Shape;288;p7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7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11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v-patuach@education.gov.i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adbeyad.org.i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withcorona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n.org.i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har.org.i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1;p15"/>
          <p:cNvSpPr/>
          <p:nvPr/>
        </p:nvSpPr>
        <p:spPr>
          <a:xfrm>
            <a:off x="2521528" y="1704109"/>
            <a:ext cx="7010399" cy="3685309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3"/>
          <p:cNvSpPr txBox="1">
            <a:spLocks noGrp="1"/>
          </p:cNvSpPr>
          <p:nvPr>
            <p:ph type="ctrTitle"/>
          </p:nvPr>
        </p:nvSpPr>
        <p:spPr>
          <a:xfrm>
            <a:off x="2521528" y="2708215"/>
            <a:ext cx="7010399" cy="89117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rtl="1"/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דכאון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514;p17"/>
          <p:cNvSpPr/>
          <p:nvPr/>
        </p:nvSpPr>
        <p:spPr>
          <a:xfrm>
            <a:off x="5146963" y="3546763"/>
            <a:ext cx="1759528" cy="155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3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</p:spPr>
        <p:txBody>
          <a:bodyPr/>
          <a:lstStyle/>
          <a:p>
            <a:pPr algn="ctr" rtl="1"/>
            <a:r>
              <a:rPr lang="he-IL" sz="3600" b="1" dirty="0">
                <a:latin typeface="Arial" panose="020B0604020202020204" pitchFamily="34" charset="0"/>
                <a:cs typeface="Arial" panose="020B0604020202020204" pitchFamily="34" charset="0"/>
              </a:rPr>
              <a:t>סיוע והתייעצות בהתמודדות נפשית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514;p17"/>
          <p:cNvSpPr/>
          <p:nvPr/>
        </p:nvSpPr>
        <p:spPr>
          <a:xfrm>
            <a:off x="1530927" y="1661675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14;p17"/>
          <p:cNvSpPr/>
          <p:nvPr/>
        </p:nvSpPr>
        <p:spPr>
          <a:xfrm>
            <a:off x="1530927" y="819286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33061"/>
              </p:ext>
            </p:extLst>
          </p:nvPr>
        </p:nvGraphicFramePr>
        <p:xfrm>
          <a:off x="1863436" y="2138617"/>
          <a:ext cx="8576224" cy="323088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288112">
                  <a:extLst>
                    <a:ext uri="{9D8B030D-6E8A-4147-A177-3AD203B41FA5}">
                      <a16:colId xmlns:a16="http://schemas.microsoft.com/office/drawing/2014/main" val="4261658653"/>
                    </a:ext>
                  </a:extLst>
                </a:gridCol>
                <a:gridCol w="4288112">
                  <a:extLst>
                    <a:ext uri="{9D8B030D-6E8A-4147-A177-3AD203B41FA5}">
                      <a16:colId xmlns:a16="http://schemas.microsoft.com/office/drawing/2014/main" val="632855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en-US" sz="1600" dirty="0" smtClean="0"/>
                        <a:t> </a:t>
                      </a:r>
                      <a:r>
                        <a:rPr lang="he-IL" sz="1600" b="1" dirty="0" smtClean="0"/>
                        <a:t>מוקדי קופות החולים</a:t>
                      </a:r>
                      <a:endParaRPr lang="en-US" sz="1600" b="1" dirty="0" smtClean="0"/>
                    </a:p>
                    <a:p>
                      <a:pPr lvl="0" algn="r" rtl="1"/>
                      <a:r>
                        <a:rPr lang="he-IL" b="1" dirty="0" smtClean="0"/>
                        <a:t> כללית</a:t>
                      </a:r>
                      <a:r>
                        <a:rPr lang="he-IL" dirty="0" smtClean="0"/>
                        <a:t> </a:t>
                      </a:r>
                      <a:r>
                        <a:rPr lang="en-US" dirty="0" smtClean="0"/>
                        <a:t>2700*</a:t>
                      </a:r>
                    </a:p>
                    <a:p>
                      <a:pPr lvl="0" algn="r" rtl="1"/>
                      <a:r>
                        <a:rPr lang="he-IL" b="1" dirty="0" smtClean="0"/>
                        <a:t> מכבי </a:t>
                      </a:r>
                      <a:r>
                        <a:rPr lang="en-US" dirty="0" smtClean="0"/>
                        <a:t>1700-50-53-53 </a:t>
                      </a:r>
                      <a:r>
                        <a:rPr lang="he-IL" dirty="0" smtClean="0"/>
                        <a:t>או 3555</a:t>
                      </a:r>
                      <a:r>
                        <a:rPr lang="en-US" dirty="0" smtClean="0"/>
                        <a:t>*</a:t>
                      </a:r>
                    </a:p>
                    <a:p>
                      <a:pPr lvl="0" algn="r" rtl="1"/>
                      <a:r>
                        <a:rPr lang="he-IL" b="1" dirty="0" smtClean="0"/>
                        <a:t> מאוחדת</a:t>
                      </a:r>
                      <a:r>
                        <a:rPr lang="he-IL" dirty="0" smtClean="0"/>
                        <a:t> </a:t>
                      </a:r>
                      <a:r>
                        <a:rPr lang="en-US" dirty="0" smtClean="0"/>
                        <a:t>3833*</a:t>
                      </a:r>
                    </a:p>
                    <a:p>
                      <a:pPr lvl="0" algn="r" rtl="1"/>
                      <a:r>
                        <a:rPr lang="he-IL" b="1" dirty="0" smtClean="0"/>
                        <a:t> לאומית</a:t>
                      </a:r>
                      <a:r>
                        <a:rPr lang="he-IL" dirty="0" smtClean="0"/>
                        <a:t> </a:t>
                      </a:r>
                      <a:r>
                        <a:rPr lang="en-US" dirty="0" smtClean="0"/>
                        <a:t>1700-507-507 </a:t>
                      </a:r>
                      <a:r>
                        <a:rPr lang="he-IL" dirty="0" smtClean="0"/>
                        <a:t>או 507</a:t>
                      </a:r>
                      <a:r>
                        <a:rPr lang="en-US" dirty="0" smtClean="0"/>
                        <a:t>*</a:t>
                      </a:r>
                    </a:p>
                    <a:p>
                      <a:pPr algn="r" rtl="1"/>
                      <a:r>
                        <a:rPr lang="he-IL" b="1" dirty="0" smtClean="0"/>
                        <a:t> </a:t>
                      </a:r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dirty="0" smtClean="0"/>
                        <a:t>משרד החינוך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קו פתוח לסיוע במצבי לחץ ומצוקה יעוץ לתלמידים בכל נושא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בימים א' עד ה' בין השעות 8:00 - 16:00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b="1" dirty="0" smtClean="0"/>
                        <a:t>טלפון </a:t>
                      </a:r>
                      <a:r>
                        <a:rPr lang="he-IL" b="0" dirty="0" smtClean="0"/>
                        <a:t>1-800-222-003 או: </a:t>
                      </a:r>
                      <a:r>
                        <a:rPr lang="he-IL" dirty="0" smtClean="0"/>
                        <a:t>02-5602538/9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קו למקרי אלימות: 1204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דוא"ל: </a:t>
                      </a:r>
                      <a:r>
                        <a:rPr lang="en-US" u="sng" dirty="0" smtClean="0">
                          <a:hlinkClick r:id="rId3"/>
                        </a:rPr>
                        <a:t>kav-patuach@education.gov.il</a:t>
                      </a:r>
                      <a:endParaRPr lang="he-IL" u="sng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dirty="0" smtClean="0"/>
                        <a:t>נוער מקשיב לנוער - מוקד חרום</a:t>
                      </a:r>
                      <a:r>
                        <a:rPr lang="en-US" b="1" dirty="0" smtClean="0"/>
                        <a:t/>
                      </a:r>
                      <a:br>
                        <a:rPr lang="en-US" b="1" dirty="0" smtClean="0"/>
                      </a:br>
                      <a:r>
                        <a:rPr lang="he-IL" b="1" dirty="0" smtClean="0"/>
                        <a:t>טלפון: </a:t>
                      </a:r>
                      <a:r>
                        <a:rPr lang="en-US" dirty="0" smtClean="0"/>
                        <a:t>03-6919765</a:t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בימים א' עד ה' בין השעות 14:30 עד 17:00</a:t>
                      </a:r>
                      <a:r>
                        <a:rPr lang="en-US" dirty="0" smtClean="0"/>
                        <a:t>.</a:t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טלפון: </a:t>
                      </a:r>
                      <a:r>
                        <a:rPr lang="en-US" dirty="0" smtClean="0"/>
                        <a:t>03-6768219</a:t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בימים א' עד ה' בין השעות 16:00 עד 19:00</a:t>
                      </a:r>
                      <a:r>
                        <a:rPr lang="en-US" dirty="0" smtClean="0"/>
                        <a:t>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r" rtl="1"/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dirty="0" smtClean="0"/>
                        <a:t>יד ביד - אוזן קשבת - ייעוץ לנוער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בין השעות 9:00 - 23:00, כולל סופי שבוע וחגים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טלפון:</a:t>
                      </a:r>
                      <a:r>
                        <a:rPr lang="he-IL" b="1" baseline="0" dirty="0" smtClean="0"/>
                        <a:t> </a:t>
                      </a:r>
                      <a:r>
                        <a:rPr lang="he-IL" b="0" baseline="0" dirty="0" smtClean="0"/>
                        <a:t>*2228 או: 03-6204999</a:t>
                      </a:r>
                      <a:endParaRPr lang="he-IL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b="1" dirty="0" smtClean="0"/>
                        <a:t>כתובת</a:t>
                      </a:r>
                      <a:r>
                        <a:rPr lang="en-US" dirty="0" smtClean="0"/>
                        <a:t>: </a:t>
                      </a:r>
                      <a:r>
                        <a:rPr lang="he-IL" dirty="0" smtClean="0"/>
                        <a:t>הנביאים 36, תל אביב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אתר: </a:t>
                      </a:r>
                      <a:r>
                        <a:rPr lang="en-US" u="sng" dirty="0" smtClean="0">
                          <a:hlinkClick r:id="rId4"/>
                        </a:rPr>
                        <a:t>www.yadbeyad.org.il</a:t>
                      </a:r>
                      <a:endParaRPr lang="en-US" dirty="0" smtClean="0"/>
                    </a:p>
                    <a:p>
                      <a:pPr algn="r" rtl="1"/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9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28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</p:spPr>
        <p:txBody>
          <a:bodyPr/>
          <a:lstStyle/>
          <a:p>
            <a:pPr algn="ctr" rtl="1"/>
            <a:r>
              <a:rPr lang="he-IL" sz="3600" b="1" dirty="0">
                <a:latin typeface="Arial" panose="020B0604020202020204" pitchFamily="34" charset="0"/>
                <a:cs typeface="Arial" panose="020B0604020202020204" pitchFamily="34" charset="0"/>
              </a:rPr>
              <a:t>סיוע והתייעצות בהתמודדות נפשית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514;p17"/>
          <p:cNvSpPr/>
          <p:nvPr/>
        </p:nvSpPr>
        <p:spPr>
          <a:xfrm>
            <a:off x="1530927" y="1661675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14;p17"/>
          <p:cNvSpPr/>
          <p:nvPr/>
        </p:nvSpPr>
        <p:spPr>
          <a:xfrm>
            <a:off x="1622579" y="894434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9025"/>
              </p:ext>
            </p:extLst>
          </p:nvPr>
        </p:nvGraphicFramePr>
        <p:xfrm>
          <a:off x="1587586" y="2172040"/>
          <a:ext cx="9099954" cy="30480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549977">
                  <a:extLst>
                    <a:ext uri="{9D8B030D-6E8A-4147-A177-3AD203B41FA5}">
                      <a16:colId xmlns:a16="http://schemas.microsoft.com/office/drawing/2014/main" val="4261658653"/>
                    </a:ext>
                  </a:extLst>
                </a:gridCol>
                <a:gridCol w="4549977">
                  <a:extLst>
                    <a:ext uri="{9D8B030D-6E8A-4147-A177-3AD203B41FA5}">
                      <a16:colId xmlns:a16="http://schemas.microsoft.com/office/drawing/2014/main" val="632855158"/>
                    </a:ext>
                  </a:extLst>
                </a:gridCol>
              </a:tblGrid>
              <a:tr h="1502701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err="1" smtClean="0"/>
                        <a:t>רטורנו</a:t>
                      </a:r>
                      <a:r>
                        <a:rPr lang="he-IL" sz="1600" b="1" dirty="0" smtClean="0"/>
                        <a:t> - קו ייעודי לתמיכה בנפגעי התמכרויות</a:t>
                      </a:r>
                    </a:p>
                    <a:p>
                      <a:pPr algn="r" rtl="1"/>
                      <a:r>
                        <a:rPr lang="he-IL" dirty="0" smtClean="0"/>
                        <a:t>מדי יום בין השעות 10:00 עד 22:00</a:t>
                      </a:r>
                      <a:r>
                        <a:rPr lang="en-US" dirty="0" smtClean="0"/>
                        <a:t>.</a:t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אפשר ליצור קשר </a:t>
                      </a:r>
                      <a:r>
                        <a:rPr lang="he-IL" dirty="0" err="1" smtClean="0"/>
                        <a:t>בווטסאפ</a:t>
                      </a:r>
                      <a:r>
                        <a:rPr lang="he-IL" dirty="0" smtClean="0"/>
                        <a:t>, טלפון או בדוא"ל</a:t>
                      </a:r>
                      <a:r>
                        <a:rPr lang="en-US" dirty="0" smtClean="0"/>
                        <a:t>.</a:t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טלפון: </a:t>
                      </a:r>
                      <a:r>
                        <a:rPr lang="he-IL" b="0" dirty="0" smtClean="0"/>
                        <a:t>073-2221115</a:t>
                      </a:r>
                      <a:r>
                        <a:rPr lang="en-US" b="1" dirty="0" smtClean="0"/>
                        <a:t/>
                      </a:r>
                      <a:br>
                        <a:rPr lang="en-US" b="1" dirty="0" smtClean="0"/>
                      </a:br>
                      <a:r>
                        <a:rPr lang="he-IL" b="1" dirty="0" smtClean="0"/>
                        <a:t>דוא"ל: </a:t>
                      </a:r>
                      <a:r>
                        <a:rPr lang="en-US" u="sng" dirty="0" smtClean="0"/>
                        <a:t>office@retorno.org</a:t>
                      </a:r>
                    </a:p>
                    <a:p>
                      <a:pPr algn="r" rtl="1"/>
                      <a:r>
                        <a:rPr lang="he-IL" b="1" dirty="0" smtClean="0"/>
                        <a:t>אתר: </a:t>
                      </a:r>
                      <a:r>
                        <a:rPr lang="en-US" u="sng" dirty="0" smtClean="0"/>
                        <a:t>retorno.org.il</a:t>
                      </a:r>
                    </a:p>
                    <a:p>
                      <a:pPr algn="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dirty="0" smtClean="0"/>
                        <a:t>מרכז הגנה לילדים ונוער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מענה ראשוני לבני נוער ולילדים שנפגעו פיזית או נפשית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בימים א' עד ה' בין השעות 8:00 עד 16:30</a:t>
                      </a:r>
                      <a:r>
                        <a:rPr lang="en-US" dirty="0" smtClean="0"/>
                        <a:t>.</a:t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טלפון: </a:t>
                      </a:r>
                      <a:r>
                        <a:rPr lang="he-IL" b="0" dirty="0" smtClean="0"/>
                        <a:t>3200</a:t>
                      </a:r>
                      <a:r>
                        <a:rPr lang="he-IL" b="0" baseline="0" dirty="0" smtClean="0"/>
                        <a:t> או: </a:t>
                      </a:r>
                      <a:r>
                        <a:rPr lang="he-IL" dirty="0" smtClean="0"/>
                        <a:t>02-6448844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אתר: </a:t>
                      </a:r>
                      <a:r>
                        <a:rPr lang="en-US" dirty="0" smtClean="0"/>
                        <a:t> </a:t>
                      </a:r>
                      <a:r>
                        <a:rPr lang="en-US" u="sng" dirty="0" smtClean="0"/>
                        <a:t>www.hagana.org.il</a:t>
                      </a:r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dirty="0" smtClean="0"/>
                        <a:t>כפר שאול - אתר אנשי מקצוע ממרכז בריאות הנפש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אתר בעברית: </a:t>
                      </a:r>
                      <a:r>
                        <a:rPr lang="en-US" dirty="0" smtClean="0"/>
                        <a:t> </a:t>
                      </a:r>
                      <a:r>
                        <a:rPr lang="en-US" u="sng" dirty="0" smtClean="0">
                          <a:hlinkClick r:id="rId3"/>
                        </a:rPr>
                        <a:t>www.helpwithcorona.com</a:t>
                      </a:r>
                      <a:r>
                        <a:rPr lang="en-US" u="sng" dirty="0" smtClean="0"/>
                        <a:t/>
                      </a:r>
                      <a:br>
                        <a:rPr lang="en-US" u="sng" dirty="0" smtClean="0"/>
                      </a:br>
                      <a:r>
                        <a:rPr lang="he-IL" b="1" dirty="0" smtClean="0"/>
                        <a:t>אתר בערבית: </a:t>
                      </a:r>
                      <a:r>
                        <a:rPr lang="en-US" dirty="0" smtClean="0"/>
                        <a:t> </a:t>
                      </a:r>
                      <a:r>
                        <a:rPr lang="en-US" u="sng" dirty="0" smtClean="0">
                          <a:hlinkClick r:id="rId3"/>
                        </a:rPr>
                        <a:t>www.helpwithcorona.com/?lang=ar</a:t>
                      </a:r>
                      <a:endParaRPr lang="en-US" dirty="0" smtClean="0"/>
                    </a:p>
                    <a:p>
                      <a:pPr rtl="1"/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dirty="0" err="1" smtClean="0"/>
                        <a:t>אל"י</a:t>
                      </a:r>
                      <a:r>
                        <a:rPr lang="he-IL" sz="1600" b="1" dirty="0" smtClean="0"/>
                        <a:t> - האגודה להגנת הילד - פגיעות על רקע מיני בילדות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בימים א' עד ה' בין השעות 8:00 עד 18:00,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ביום ו' בין השעות 8:00 עד 12:00</a:t>
                      </a:r>
                      <a:r>
                        <a:rPr lang="en-US" dirty="0" smtClean="0"/>
                        <a:t> </a:t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טלפון: </a:t>
                      </a:r>
                      <a:r>
                        <a:rPr lang="he-IL" b="0" dirty="0" smtClean="0"/>
                        <a:t>1-800-223-966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אתר: </a:t>
                      </a:r>
                      <a:r>
                        <a:rPr lang="en-US" dirty="0" smtClean="0"/>
                        <a:t> </a:t>
                      </a:r>
                      <a:r>
                        <a:rPr lang="en-US" u="sng" dirty="0" smtClean="0"/>
                        <a:t>www.eli.org.il</a:t>
                      </a:r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9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13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</p:spPr>
        <p:txBody>
          <a:bodyPr/>
          <a:lstStyle/>
          <a:p>
            <a:pPr algn="ctr" rtl="1"/>
            <a:r>
              <a:rPr lang="he-IL" sz="3600" b="1" dirty="0">
                <a:latin typeface="Arial" panose="020B0604020202020204" pitchFamily="34" charset="0"/>
                <a:cs typeface="Arial" panose="020B0604020202020204" pitchFamily="34" charset="0"/>
              </a:rPr>
              <a:t>סיוע והתייעצות בהתמודדות נפשית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514;p17"/>
          <p:cNvSpPr/>
          <p:nvPr/>
        </p:nvSpPr>
        <p:spPr>
          <a:xfrm>
            <a:off x="1530927" y="1661675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14;p17"/>
          <p:cNvSpPr/>
          <p:nvPr/>
        </p:nvSpPr>
        <p:spPr>
          <a:xfrm>
            <a:off x="1622579" y="894434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21556"/>
              </p:ext>
            </p:extLst>
          </p:nvPr>
        </p:nvGraphicFramePr>
        <p:xfrm>
          <a:off x="2151361" y="1955394"/>
          <a:ext cx="8128000" cy="36576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616586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32855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 </a:t>
                      </a:r>
                      <a:r>
                        <a:rPr lang="he-IL" sz="1600" b="1" dirty="0" smtClean="0"/>
                        <a:t>עמותת ער"ן </a:t>
                      </a:r>
                      <a:r>
                        <a:rPr lang="en-US" sz="1600" b="1" dirty="0" smtClean="0"/>
                        <a:t>1201 </a:t>
                      </a:r>
                      <a:br>
                        <a:rPr lang="en-US" sz="1600" b="1" dirty="0" smtClean="0"/>
                      </a:br>
                      <a:r>
                        <a:rPr lang="he-IL" sz="1400" dirty="0" smtClean="0"/>
                        <a:t>עזרה ראשונה נפשית 24 שעות ביממה.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he-IL" sz="1400" dirty="0" smtClean="0"/>
                        <a:t>בטלפון, בצ'אט, בדוא"ל או ב</a:t>
                      </a:r>
                      <a:r>
                        <a:rPr lang="en-US" sz="1400" dirty="0" smtClean="0"/>
                        <a:t>SMS.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400" b="0" dirty="0" smtClean="0">
                          <a:cs typeface="+mn-cs"/>
                        </a:rPr>
                        <a:t>טלפון: 1201</a:t>
                      </a:r>
                      <a:r>
                        <a:rPr lang="en-US" sz="1400" b="1" dirty="0" smtClean="0"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he-IL" sz="1400" dirty="0" smtClean="0"/>
                        <a:t>עברית: שלוחה 6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he-IL" sz="1400" dirty="0" smtClean="0"/>
                        <a:t>ערבית: שלוחה 2</a:t>
                      </a:r>
                      <a:r>
                        <a:rPr lang="en-US" sz="1400" dirty="0" smtClean="0"/>
                        <a:t> </a:t>
                      </a:r>
                      <a:br>
                        <a:rPr lang="en-US" sz="1400" dirty="0" smtClean="0"/>
                      </a:br>
                      <a:r>
                        <a:rPr lang="he-IL" sz="1400" dirty="0" smtClean="0"/>
                        <a:t>לדוברי רוסית: 1-800-241-201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he-IL" sz="1400" dirty="0" smtClean="0"/>
                        <a:t>לדוברי ערבית: 1-700-501-201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he-IL" sz="1400" b="1" dirty="0" smtClean="0"/>
                        <a:t>דוא"ל: </a:t>
                      </a:r>
                      <a:r>
                        <a:rPr lang="en-US" sz="1400" dirty="0" smtClean="0"/>
                        <a:t> </a:t>
                      </a:r>
                      <a:r>
                        <a:rPr lang="en-US" sz="1400" u="sng" dirty="0" smtClean="0"/>
                        <a:t>eran21@smile.net.il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he-IL" sz="1400" b="1" dirty="0" smtClean="0"/>
                        <a:t>אתר: </a:t>
                      </a:r>
                      <a:r>
                        <a:rPr lang="en-US" sz="1400" u="sng" dirty="0" smtClean="0">
                          <a:hlinkClick r:id="rId3"/>
                        </a:rPr>
                        <a:t>www.eran.org.il</a:t>
                      </a:r>
                      <a:endParaRPr lang="he-IL" sz="1400" u="sng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u="sng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err="1" smtClean="0"/>
                        <a:t>ס.ה.ר</a:t>
                      </a:r>
                      <a:r>
                        <a:rPr lang="he-IL" sz="1600" b="1" dirty="0" smtClean="0"/>
                        <a:t> - סיוע והקשבה ברשת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תמיכה באינטרנט לאנשים הנמצאים במצוקה נפשית, בצ'אט בעברית, ערבית ואנגלית</a:t>
                      </a:r>
                      <a:r>
                        <a:rPr lang="en-US" dirty="0" smtClean="0"/>
                        <a:t>.</a:t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אתר: </a:t>
                      </a:r>
                      <a:r>
                        <a:rPr lang="en-US" u="sng" dirty="0" smtClean="0">
                          <a:hlinkClick r:id="rId4"/>
                        </a:rPr>
                        <a:t>www.sahar.org.il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יצירת קשר באמצעות </a:t>
                      </a:r>
                      <a:r>
                        <a:rPr lang="en-US" b="1" dirty="0" smtClean="0"/>
                        <a:t>ICQ </a:t>
                      </a:r>
                      <a:r>
                        <a:rPr lang="he-IL" b="1" dirty="0" smtClean="0"/>
                        <a:t> </a:t>
                      </a:r>
                      <a:r>
                        <a:rPr lang="he-IL" dirty="0" smtClean="0"/>
                        <a:t>במספר 79201498 או 332927574</a:t>
                      </a:r>
                    </a:p>
                    <a:p>
                      <a:pPr algn="r" rtl="1"/>
                      <a:endParaRPr lang="en-US" dirty="0" smtClean="0"/>
                    </a:p>
                    <a:p>
                      <a:pPr rtl="1"/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7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dirty="0" smtClean="0"/>
                        <a:t>בית חם – קו ייעוץ לתמיכה וסיוע נפשי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בשפות עברית, ערבית, רוסית ואידיש</a:t>
                      </a:r>
                      <a:r>
                        <a:rPr lang="en-US" dirty="0" smtClean="0"/>
                        <a:t>.</a:t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בימים א' עד ה' 24 שעות ביממה, ו' עד שעה 14:00, שבת – החל משעה וחצי לאחר צאת השבת</a:t>
                      </a:r>
                      <a:r>
                        <a:rPr lang="en-US" dirty="0" smtClean="0"/>
                        <a:t>.</a:t>
                      </a:r>
                      <a:br>
                        <a:rPr lang="en-US" dirty="0" smtClean="0"/>
                      </a:br>
                      <a:r>
                        <a:rPr lang="he-IL" b="1" dirty="0" smtClean="0"/>
                        <a:t>טלפון: </a:t>
                      </a:r>
                      <a:r>
                        <a:rPr lang="en-US" dirty="0" smtClean="0"/>
                        <a:t>073-2800-500</a:t>
                      </a:r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noFill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32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01;p15"/>
          <p:cNvSpPr/>
          <p:nvPr/>
        </p:nvSpPr>
        <p:spPr>
          <a:xfrm>
            <a:off x="1302327" y="720436"/>
            <a:ext cx="9642765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</p:spPr>
        <p:txBody>
          <a:bodyPr/>
          <a:lstStyle/>
          <a:p>
            <a:pPr algn="ctr" rtl="1"/>
            <a:r>
              <a:rPr lang="he-IL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דכאון בקרב בני נוער- </a:t>
            </a:r>
            <a:r>
              <a:rPr lang="he-IL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הגדרה</a:t>
            </a:r>
            <a:endParaRPr lang="he-I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473" y="1866220"/>
            <a:ext cx="890847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/>
              <a:t>רוב בני הנוער עוברים תקופות של עליות וירידות בחיים. שינויים במצב הרוח </a:t>
            </a:r>
            <a:r>
              <a:rPr lang="he-IL" sz="2400" dirty="0" smtClean="0"/>
              <a:t>אופייניים </a:t>
            </a:r>
            <a:r>
              <a:rPr lang="he-IL" sz="2400" dirty="0"/>
              <a:t>בגיל ההתבגרות, ותחושות העצב עשויות להימשך כמה ימים. כשבני הנוער עצובים מאוד, לפעמים </a:t>
            </a:r>
            <a:r>
              <a:rPr lang="he-IL" sz="2400" dirty="0" smtClean="0"/>
              <a:t>הם </a:t>
            </a:r>
            <a:r>
              <a:rPr lang="he-IL" sz="2400" dirty="0"/>
              <a:t>מתקשים לישון, לאכול, להתרכז או לגייס מוטיבציה. עם זאת </a:t>
            </a:r>
            <a:r>
              <a:rPr lang="he-IL" sz="2400" b="1" dirty="0"/>
              <a:t>דכאון הוא יותר מאשר עצבות או מצב רוח, זוהי הפרעה נפשית חמורה שיש לתת עליה את הדעת ולטפל בה. </a:t>
            </a:r>
          </a:p>
        </p:txBody>
      </p:sp>
      <p:sp>
        <p:nvSpPr>
          <p:cNvPr id="9" name="Google Shape;514;p17"/>
          <p:cNvSpPr/>
          <p:nvPr/>
        </p:nvSpPr>
        <p:spPr>
          <a:xfrm>
            <a:off x="1530927" y="1661675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1316182" y="898174"/>
            <a:ext cx="9537088" cy="1346261"/>
          </a:xfrm>
        </p:spPr>
        <p:txBody>
          <a:bodyPr/>
          <a:lstStyle/>
          <a:p>
            <a:pPr algn="ctr" rtl="1"/>
            <a:r>
              <a:rPr lang="he-IL" sz="3600" b="1" dirty="0">
                <a:latin typeface="Arial" panose="020B0604020202020204" pitchFamily="34" charset="0"/>
                <a:cs typeface="Arial" panose="020B0604020202020204" pitchFamily="34" charset="0"/>
              </a:rPr>
              <a:t>איך נדע להבחין בין עצבות נורמלית ושינויי מצב רוח נורמטיביים </a:t>
            </a:r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האופייניים לגיל </a:t>
            </a:r>
            <a:r>
              <a:rPr lang="he-IL" sz="3600" b="1" dirty="0">
                <a:latin typeface="Arial" panose="020B0604020202020204" pitchFamily="34" charset="0"/>
                <a:cs typeface="Arial" panose="020B0604020202020204" pitchFamily="34" charset="0"/>
              </a:rPr>
              <a:t>לבין דיכאון?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9446" y="2436268"/>
            <a:ext cx="766689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/>
              <a:t>יש להתייחס ל: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dirty="0"/>
              <a:t>* </a:t>
            </a:r>
            <a:r>
              <a:rPr lang="he-IL" sz="2400" b="1" dirty="0"/>
              <a:t>משך</a:t>
            </a:r>
            <a:r>
              <a:rPr lang="he-IL" sz="2400" dirty="0"/>
              <a:t> זמן התופעה: אם המצב נמשך יותר משבועיים ברצף. 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dirty="0"/>
              <a:t> </a:t>
            </a:r>
            <a:r>
              <a:rPr lang="he-IL" sz="2400" dirty="0" smtClean="0"/>
              <a:t>* </a:t>
            </a:r>
            <a:r>
              <a:rPr lang="he-IL" sz="2400" dirty="0"/>
              <a:t>עוצמת </a:t>
            </a:r>
            <a:r>
              <a:rPr lang="he-IL" sz="2400" dirty="0" smtClean="0"/>
              <a:t>הרגשות. 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* מידת </a:t>
            </a:r>
            <a:r>
              <a:rPr lang="he-IL" sz="2400" dirty="0"/>
              <a:t>הפגיעה </a:t>
            </a:r>
            <a:r>
              <a:rPr lang="he-IL" sz="2400" dirty="0" smtClean="0"/>
              <a:t>בתפקוד </a:t>
            </a:r>
            <a:r>
              <a:rPr lang="he-IL" sz="2400" dirty="0"/>
              <a:t>היומיומי</a:t>
            </a:r>
            <a:r>
              <a:rPr lang="he-IL" sz="2400" dirty="0" smtClean="0"/>
              <a:t>.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endParaRPr lang="he-IL" sz="2400" dirty="0"/>
          </a:p>
        </p:txBody>
      </p:sp>
      <p:sp>
        <p:nvSpPr>
          <p:cNvPr id="8" name="Google Shape;514;p17"/>
          <p:cNvSpPr/>
          <p:nvPr/>
        </p:nvSpPr>
        <p:spPr>
          <a:xfrm>
            <a:off x="1491944" y="2278491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73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967213" y="734291"/>
            <a:ext cx="10340700" cy="763500"/>
          </a:xfrm>
        </p:spPr>
        <p:txBody>
          <a:bodyPr/>
          <a:lstStyle/>
          <a:p>
            <a:pPr algn="ctr" rtl="1"/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דיכאון בקרב בני נוער- זיהוי ואבחנה: </a:t>
            </a:r>
            <a:endParaRPr lang="he-I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7018" y="1534465"/>
            <a:ext cx="9421091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/>
              <a:t>תקופה </a:t>
            </a:r>
            <a:r>
              <a:rPr lang="he-IL" sz="2400" dirty="0" smtClean="0"/>
              <a:t>המוגדרת </a:t>
            </a:r>
            <a:r>
              <a:rPr lang="he-IL" sz="2400" b="1" dirty="0"/>
              <a:t>בת שבועיים לפחות</a:t>
            </a:r>
            <a:r>
              <a:rPr lang="he-IL" sz="2400" dirty="0"/>
              <a:t>, בה המתבגר סובל מתחושה של מצב רוח ירוד או מועקה המלווים באבדן עניין והנאה.</a:t>
            </a:r>
            <a:endParaRPr lang="en-US" sz="2400" dirty="0"/>
          </a:p>
          <a:p>
            <a:pPr algn="r" rtl="1">
              <a:lnSpc>
                <a:spcPct val="150000"/>
              </a:lnSpc>
            </a:pPr>
            <a:r>
              <a:rPr lang="he-IL" sz="2400" dirty="0"/>
              <a:t>במצב דיכאון מתקיימים </a:t>
            </a:r>
            <a:r>
              <a:rPr lang="he-IL" sz="2400" u="sng" dirty="0"/>
              <a:t>לפחות</a:t>
            </a:r>
            <a:r>
              <a:rPr lang="he-IL" sz="2400" dirty="0"/>
              <a:t> 5 מתוך 9 סימפטומים הבאים:</a:t>
            </a:r>
            <a:endParaRPr lang="en-US" sz="2400" dirty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מצב </a:t>
            </a:r>
            <a:r>
              <a:rPr lang="he-IL" sz="2400" dirty="0"/>
              <a:t>רוח ירוד רוב היום. </a:t>
            </a:r>
            <a:endParaRPr lang="en-US" sz="2400" dirty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ירידה </a:t>
            </a:r>
            <a:r>
              <a:rPr lang="he-IL" sz="2400" dirty="0"/>
              <a:t>משמעותית בעניין ובהנאה מכל או מרוב הפעילויות ברוב </a:t>
            </a:r>
            <a:r>
              <a:rPr lang="he-IL" sz="2400" dirty="0" smtClean="0"/>
              <a:t>היום.</a:t>
            </a:r>
            <a:endParaRPr lang="en-US" sz="2400" dirty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שינויים </a:t>
            </a:r>
            <a:r>
              <a:rPr lang="he-IL" sz="2400" dirty="0"/>
              <a:t>משמעותיים בתיאבון עם ירידה/ עלייה במשקל</a:t>
            </a:r>
            <a:r>
              <a:rPr lang="he-IL" sz="2400" dirty="0" smtClean="0"/>
              <a:t>.</a:t>
            </a:r>
            <a:endParaRPr lang="en-US" sz="2400" dirty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הפרעות </a:t>
            </a:r>
            <a:r>
              <a:rPr lang="he-IL" sz="2400" dirty="0"/>
              <a:t>בשינה- חסר או יתר בשינה ברוב הימים.</a:t>
            </a:r>
            <a:endParaRPr lang="en-US" sz="2400" dirty="0"/>
          </a:p>
          <a:p>
            <a:pPr algn="r" rtl="1"/>
            <a:endParaRPr lang="he-IL" sz="2400" dirty="0"/>
          </a:p>
        </p:txBody>
      </p:sp>
      <p:sp>
        <p:nvSpPr>
          <p:cNvPr id="7" name="Google Shape;514;p17"/>
          <p:cNvSpPr/>
          <p:nvPr/>
        </p:nvSpPr>
        <p:spPr>
          <a:xfrm>
            <a:off x="1544781" y="1455576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92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182" y="1326077"/>
            <a:ext cx="9407235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אי שקט או האטה בפעילות המוטורית.</a:t>
            </a:r>
            <a:endParaRPr lang="en-US" sz="2400" dirty="0" smtClean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תשישות או אובדן אנרגיה ברוב הימים.</a:t>
            </a:r>
            <a:endParaRPr lang="en-US" sz="2400" dirty="0" smtClean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תחושת חוסר ערך או תחושת אשמה מוגזמת.</a:t>
            </a:r>
            <a:endParaRPr lang="en-US" sz="2400" dirty="0" smtClean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ירידה ביכולת להתרכז או לחשוב ברוב הימים.</a:t>
            </a:r>
            <a:endParaRPr lang="en-US" sz="2400" dirty="0" smtClean="0"/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/>
              <a:t>מחשבות חוזרות ונשנות על מוות או משאלות מוות, מחשבות על התאבדות או ניסיונות אובדניים.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329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1565562" y="551805"/>
            <a:ext cx="9227129" cy="5017717"/>
          </a:xfrm>
        </p:spPr>
        <p:txBody>
          <a:bodyPr/>
          <a:lstStyle/>
          <a:p>
            <a:pPr algn="ctr" rtl="1"/>
            <a:r>
              <a:rPr lang="he-IL" sz="5400" b="1" u="sng" dirty="0">
                <a:ln>
                  <a:solidFill>
                    <a:schemeClr val="tx2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 </a:t>
            </a:r>
            <a:r>
              <a:rPr lang="he-IL" sz="5400" b="1" u="sng" dirty="0" smtClean="0">
                <a:ln>
                  <a:solidFill>
                    <a:schemeClr val="tx2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לב! </a:t>
            </a:r>
            <a:r>
              <a:rPr lang="en-US" sz="5400" b="1" u="sng" dirty="0" smtClean="0">
                <a:ln>
                  <a:solidFill>
                    <a:schemeClr val="tx2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u="sng" dirty="0" smtClean="0">
                <a:ln>
                  <a:solidFill>
                    <a:schemeClr val="tx2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דיכאון </a:t>
            </a:r>
            <a:r>
              <a:rPr lang="he-IL" sz="4000" b="1" dirty="0">
                <a:latin typeface="Arial" panose="020B0604020202020204" pitchFamily="34" charset="0"/>
                <a:cs typeface="Arial" panose="020B0604020202020204" pitchFamily="34" charset="0"/>
              </a:rPr>
              <a:t>בקרב בני נוער עלול להופיע בצורות שונות מאשר </a:t>
            </a:r>
            <a:r>
              <a:rPr lang="he-I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במבוגרים כמו</a:t>
            </a:r>
            <a:r>
              <a:rPr lang="he-IL" sz="4000" b="1" dirty="0">
                <a:latin typeface="Arial" panose="020B0604020202020204" pitchFamily="34" charset="0"/>
                <a:cs typeface="Arial" panose="020B0604020202020204" pitchFamily="34" charset="0"/>
              </a:rPr>
              <a:t>: התפרצויות זעם, אי שקט, מרדנות, התבודדות, ירידה בערך העצמי או כל הפרעה אחרת הרווחת בבני נוער. </a:t>
            </a:r>
            <a:r>
              <a:rPr lang="he-I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תופעות </a:t>
            </a:r>
            <a:r>
              <a:rPr lang="he-IL" sz="4000" b="1" dirty="0">
                <a:latin typeface="Arial" panose="020B0604020202020204" pitchFamily="34" charset="0"/>
                <a:cs typeface="Arial" panose="020B0604020202020204" pitchFamily="34" charset="0"/>
              </a:rPr>
              <a:t>אלה עלולות להצביע על דיכאון ולכן מדובר כאן ב"דכאון בתחפושת". </a:t>
            </a:r>
          </a:p>
        </p:txBody>
      </p:sp>
    </p:spTree>
    <p:extLst>
      <p:ext uri="{BB962C8B-B14F-4D97-AF65-F5344CB8AC3E}">
        <p14:creationId xmlns:p14="http://schemas.microsoft.com/office/powerpoint/2010/main" val="254309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6384" y="772079"/>
            <a:ext cx="858235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אם </a:t>
            </a:r>
            <a:r>
              <a:rPr lang="he-IL" sz="2400" dirty="0"/>
              <a:t>אתם מודאגים מרגשותיו של הנער, חשוב לשתף את מנהל היחידה, המנחה וההורים, ולאחר התייעצות להפנות את הנער, למומחה לבריאות הנפש. </a:t>
            </a:r>
            <a:endParaRPr lang="he-IL" sz="2400" dirty="0" smtClean="0"/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אם </a:t>
            </a:r>
            <a:r>
              <a:rPr lang="he-IL" sz="2400" dirty="0"/>
              <a:t>הנער משתף שיש לו מחשבות חוזרות על פגיעה בעצמו או שהוא רוצה למות</a:t>
            </a:r>
            <a:r>
              <a:rPr lang="he-IL" sz="2400" b="1" dirty="0"/>
              <a:t>, פנו מיד </a:t>
            </a:r>
            <a:r>
              <a:rPr lang="he-IL" sz="2400" dirty="0"/>
              <a:t>למנהל היחידה ולמנחה ופעלו על פי נוהל חרום. </a:t>
            </a:r>
            <a:r>
              <a:rPr lang="he-IL" sz="2400" b="1" dirty="0"/>
              <a:t>בני נוער שסובלים מדיכאון נמצאים בסיכון מוגבר להתאבדות. </a:t>
            </a:r>
            <a:endParaRPr lang="he-IL" sz="2400" b="1" dirty="0" smtClean="0"/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חשוב </a:t>
            </a:r>
            <a:r>
              <a:rPr lang="he-IL" sz="2400" dirty="0"/>
              <a:t>להעביר לנערים את המסר אודות </a:t>
            </a:r>
            <a:r>
              <a:rPr lang="he-IL" sz="2400" b="1" dirty="0"/>
              <a:t>נחיצות מסירת המידע על חבר במצוקה. </a:t>
            </a:r>
            <a:r>
              <a:rPr lang="he-IL" sz="2400" dirty="0"/>
              <a:t>לרוב, חברים הם הראשונים לזהות את המצוקה, או שהם אלו המקבלים מסרים על מחשבות אבדניות. </a:t>
            </a:r>
          </a:p>
        </p:txBody>
      </p:sp>
    </p:spTree>
    <p:extLst>
      <p:ext uri="{BB962C8B-B14F-4D97-AF65-F5344CB8AC3E}">
        <p14:creationId xmlns:p14="http://schemas.microsoft.com/office/powerpoint/2010/main" val="229856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2"/>
          <p:cNvSpPr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</p:spPr>
        <p:txBody>
          <a:bodyPr/>
          <a:lstStyle/>
          <a:p>
            <a:pPr algn="ctr" rtl="1"/>
            <a:r>
              <a:rPr lang="he-IL" sz="3600" b="1" dirty="0">
                <a:latin typeface="Arial" panose="020B0604020202020204" pitchFamily="34" charset="0"/>
                <a:cs typeface="Arial" panose="020B0604020202020204" pitchFamily="34" charset="0"/>
              </a:rPr>
              <a:t>כיצד לשוחח עם </a:t>
            </a:r>
            <a:r>
              <a:rPr lang="he-IL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נער.ה</a:t>
            </a:r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במצוקה? </a:t>
            </a:r>
            <a:endParaRPr lang="he-I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0036" y="1807365"/>
            <a:ext cx="96012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יצירת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סביבה בטוחה, תומכת ואמפטית </a:t>
            </a:r>
            <a:r>
              <a:rPr lang="he-I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לנער.ה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הימנעות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מגישה שיפוטית וביקורתית.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שימוש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בשפה חיובית ומעוררת תקווה, להדגיש כי מדובר בתחושה זמנית.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שימוש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בגישת הכוחות: להדגיש את הכוחות והחזקות של </a:t>
            </a:r>
            <a:r>
              <a:rPr lang="he-IL" sz="2400" dirty="0" err="1">
                <a:latin typeface="Arial" panose="020B0604020202020204" pitchFamily="34" charset="0"/>
                <a:cs typeface="Arial" panose="020B0604020202020204" pitchFamily="34" charset="0"/>
              </a:rPr>
              <a:t>הנער.ה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לתת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לגיטימציה לתחושות קשות וכואבות, יש להיזהר מ"הקטנה"/ ביטול של הבעיה / התחושות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514;p17"/>
          <p:cNvSpPr/>
          <p:nvPr/>
        </p:nvSpPr>
        <p:spPr>
          <a:xfrm>
            <a:off x="1530927" y="1661675"/>
            <a:ext cx="9185564" cy="15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5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01;p15"/>
          <p:cNvSpPr/>
          <p:nvPr/>
        </p:nvSpPr>
        <p:spPr>
          <a:xfrm>
            <a:off x="1316182" y="734291"/>
            <a:ext cx="9642763" cy="5153891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491" y="934528"/>
            <a:ext cx="96012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השארת כתובת לנער לפנייה להמשך.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סיוע בזיהוי וגיוס גורמי תמיכה.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אין להימנע מהצגת שאלות ישירות על נושאים רגישים.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לא לשקר- חשוב להבטיח סודיות, אך לציין כי במקרה שבו הוא נמצא בסכנה חלה חובת דיווח.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עבודה על "אנטי סטיגמה" (בנוגע לפנייה לפסיכיאטר/ פסיכולוג).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8580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938</Words>
  <Application>Microsoft Office PowerPoint</Application>
  <PresentationFormat>מסך רחב</PresentationFormat>
  <Paragraphs>59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Arial</vt:lpstr>
      <vt:lpstr>Calibri</vt:lpstr>
      <vt:lpstr>Barlow Semi Condensed SemiBold</vt:lpstr>
      <vt:lpstr>Wingdings</vt:lpstr>
      <vt:lpstr>Barlow</vt:lpstr>
      <vt:lpstr>Barlow Condensed</vt:lpstr>
      <vt:lpstr>SlidesMania</vt:lpstr>
      <vt:lpstr>דכאון</vt:lpstr>
      <vt:lpstr>דכאון בקרב בני נוער- הגדרה</vt:lpstr>
      <vt:lpstr>איך נדע להבחין בין עצבות נורמלית ושינויי מצב רוח נורמטיביים האופייניים לגיל לבין דיכאון? </vt:lpstr>
      <vt:lpstr>דיכאון בקרב בני נוער- זיהוי ואבחנה: </vt:lpstr>
      <vt:lpstr>מצגת של PowerPoint‏</vt:lpstr>
      <vt:lpstr>שימו לב!  דיכאון בקרב בני נוער עלול להופיע בצורות שונות מאשר במבוגרים כמו: התפרצויות זעם, אי שקט, מרדנות, התבודדות, ירידה בערך העצמי או כל הפרעה אחרת הרווחת בבני נוער. תופעות אלה עלולות להצביע על דיכאון ולכן מדובר כאן ב"דכאון בתחפושת". </vt:lpstr>
      <vt:lpstr>מצגת של PowerPoint‏</vt:lpstr>
      <vt:lpstr>כיצד לשוחח עם נער.ה במצוקה? </vt:lpstr>
      <vt:lpstr>מצגת של PowerPoint‏</vt:lpstr>
      <vt:lpstr>סיוע והתייעצות בהתמודדות נפשית</vt:lpstr>
      <vt:lpstr>סיוע והתייעצות בהתמודדות נפשית</vt:lpstr>
      <vt:lpstr>סיוע והתייעצות בהתמודדות נפשית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יישוג:  דגשים לתקופת הקורונה</dc:title>
  <dc:creator>Orly Frenkel</dc:creator>
  <cp:lastModifiedBy>Orly Frenkel</cp:lastModifiedBy>
  <cp:revision>45</cp:revision>
  <dcterms:modified xsi:type="dcterms:W3CDTF">2020-11-18T10:49:07Z</dcterms:modified>
</cp:coreProperties>
</file>