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87" r:id="rId2"/>
    <p:sldId id="260" r:id="rId3"/>
    <p:sldId id="278" r:id="rId4"/>
    <p:sldId id="279" r:id="rId5"/>
    <p:sldId id="280" r:id="rId6"/>
    <p:sldId id="281" r:id="rId7"/>
    <p:sldId id="282" r:id="rId8"/>
    <p:sldId id="283" r:id="rId9"/>
    <p:sldId id="284" r:id="rId10"/>
    <p:sldId id="285" r:id="rId11"/>
    <p:sldId id="308"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Barlow Semi Condensed SemiBold" panose="020B0604020202020204" charset="0"/>
      <p:regular r:id="rId18"/>
      <p:bold r:id="rId19"/>
      <p:italic r:id="rId20"/>
      <p:boldItalic r:id="rId21"/>
    </p:embeddedFont>
    <p:embeddedFont>
      <p:font typeface="Barlow" panose="020B0604020202020204" charset="0"/>
      <p:regular r:id="rId22"/>
      <p:bold r:id="rId23"/>
      <p:italic r:id="rId24"/>
      <p:boldItalic r:id="rId25"/>
    </p:embeddedFont>
    <p:embeddedFont>
      <p:font typeface="Barlow Condensed"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3989" autoAdjust="0"/>
  </p:normalViewPr>
  <p:slideViewPr>
    <p:cSldViewPr snapToGrid="0">
      <p:cViewPr varScale="1">
        <p:scale>
          <a:sx n="69" d="100"/>
          <a:sy n="69" d="100"/>
        </p:scale>
        <p:origin x="76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10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04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60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68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279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35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48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77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05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92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217"/>
        <p:cNvGrpSpPr/>
        <p:nvPr/>
      </p:nvGrpSpPr>
      <p:grpSpPr>
        <a:xfrm>
          <a:off x="0" y="0"/>
          <a:ext cx="0" cy="0"/>
          <a:chOff x="0" y="0"/>
          <a:chExt cx="0" cy="0"/>
        </a:xfrm>
      </p:grpSpPr>
      <p:sp>
        <p:nvSpPr>
          <p:cNvPr id="218" name="Google Shape;218;p6"/>
          <p:cNvSpPr/>
          <p:nvPr/>
        </p:nvSpPr>
        <p:spPr>
          <a:xfrm flipH="1">
            <a:off x="9350550" y="1702475"/>
            <a:ext cx="2865600" cy="518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4699508">
            <a:off x="-253482" y="2802343"/>
            <a:ext cx="4007526" cy="40956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flipH="1">
            <a:off x="4840224" y="-73980"/>
            <a:ext cx="7524245" cy="4171543"/>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rot="1662900">
            <a:off x="412824" y="27691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24" name="Google Shape;224;p6"/>
          <p:cNvGrpSpPr/>
          <p:nvPr/>
        </p:nvGrpSpPr>
        <p:grpSpPr>
          <a:xfrm rot="4889499" flipH="1">
            <a:off x="10064656" y="-106018"/>
            <a:ext cx="1879580" cy="2165073"/>
            <a:chOff x="4876277" y="2305179"/>
            <a:chExt cx="2437255" cy="2244038"/>
          </a:xfrm>
        </p:grpSpPr>
        <p:sp>
          <p:nvSpPr>
            <p:cNvPr id="225" name="Google Shape;225;p6"/>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8" name="Google Shape;228;p6"/>
          <p:cNvSpPr/>
          <p:nvPr/>
        </p:nvSpPr>
        <p:spPr>
          <a:xfrm>
            <a:off x="-171475" y="-3787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9075" y="-2263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33325" y="-739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232" name="Google Shape;232;p6"/>
          <p:cNvSpPr txBox="1">
            <a:spLocks noGrp="1"/>
          </p:cNvSpPr>
          <p:nvPr>
            <p:ph type="body" idx="1"/>
          </p:nvPr>
        </p:nvSpPr>
        <p:spPr>
          <a:xfrm>
            <a:off x="1002675" y="1784361"/>
            <a:ext cx="10293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33" name="Google Shape;233;p6"/>
          <p:cNvSpPr txBox="1">
            <a:spLocks noGrp="1"/>
          </p:cNvSpPr>
          <p:nvPr>
            <p:ph type="title"/>
          </p:nvPr>
        </p:nvSpPr>
        <p:spPr>
          <a:xfrm>
            <a:off x="1002675" y="841100"/>
            <a:ext cx="10293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234" name="Google Shape;234;p6"/>
          <p:cNvGrpSpPr/>
          <p:nvPr/>
        </p:nvGrpSpPr>
        <p:grpSpPr>
          <a:xfrm rot="10800000" flipH="1">
            <a:off x="9669824" y="4569881"/>
            <a:ext cx="2250905" cy="2249091"/>
            <a:chOff x="1219199" y="2185748"/>
            <a:chExt cx="2250905" cy="2249091"/>
          </a:xfrm>
        </p:grpSpPr>
        <p:sp>
          <p:nvSpPr>
            <p:cNvPr id="235" name="Google Shape;235;p6"/>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2207032" y="22375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47" name="Google Shape;247;p6"/>
          <p:cNvCxnSpPr/>
          <p:nvPr/>
        </p:nvCxnSpPr>
        <p:spPr>
          <a:xfrm>
            <a:off x="-12" y="396140"/>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48" name="Google Shape;248;p6"/>
          <p:cNvCxnSpPr/>
          <p:nvPr/>
        </p:nvCxnSpPr>
        <p:spPr>
          <a:xfrm rot="-5400000">
            <a:off x="-1261635" y="1740258"/>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49" name="Google Shape;249;p6"/>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CUSTOM_4_1">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uezd5CZ7DkaPTieM_LvIWOrnSdfxAVS0/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rive.google.com/file/d/156rZXR7gykOTC85HC0jq6Hr1ipZj6grW/view?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7O-R1t6yyvJzCaTdQAv57QlJbJkOWAlJ/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 name="Google Shape;501;p15"/>
          <p:cNvSpPr/>
          <p:nvPr/>
        </p:nvSpPr>
        <p:spPr>
          <a:xfrm>
            <a:off x="2521528" y="1704109"/>
            <a:ext cx="7010399" cy="3685309"/>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1" name="Google Shape;471;p13"/>
          <p:cNvSpPr txBox="1">
            <a:spLocks noGrp="1"/>
          </p:cNvSpPr>
          <p:nvPr>
            <p:ph type="ctrTitle"/>
          </p:nvPr>
        </p:nvSpPr>
        <p:spPr>
          <a:xfrm>
            <a:off x="2521528" y="2708215"/>
            <a:ext cx="7010399" cy="891178"/>
          </a:xfrm>
          <a:prstGeom prst="rect">
            <a:avLst/>
          </a:prstGeom>
        </p:spPr>
        <p:txBody>
          <a:bodyPr spcFirstLastPara="1" wrap="square" lIns="121900" tIns="121900" rIns="121900" bIns="121900" anchor="b" anchorCtr="0">
            <a:noAutofit/>
          </a:bodyPr>
          <a:lstStyle/>
          <a:p>
            <a:pPr algn="ctr" rtl="1"/>
            <a:r>
              <a:rPr lang="he-IL" b="1" dirty="0" smtClean="0">
                <a:latin typeface="Arial" panose="020B0604020202020204" pitchFamily="34" charset="0"/>
                <a:cs typeface="Arial" panose="020B0604020202020204" pitchFamily="34" charset="0"/>
              </a:rPr>
              <a:t>חרדה</a:t>
            </a:r>
            <a:endParaRPr lang="en-US" dirty="0">
              <a:latin typeface="Arial" panose="020B0604020202020204" pitchFamily="34" charset="0"/>
              <a:cs typeface="Arial" panose="020B0604020202020204" pitchFamily="34" charset="0"/>
            </a:endParaRPr>
          </a:p>
        </p:txBody>
      </p:sp>
      <p:sp>
        <p:nvSpPr>
          <p:cNvPr id="5" name="Google Shape;514;p17"/>
          <p:cNvSpPr/>
          <p:nvPr/>
        </p:nvSpPr>
        <p:spPr>
          <a:xfrm>
            <a:off x="5126182" y="3446988"/>
            <a:ext cx="1759528" cy="15518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451717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11" name="Google Shape;501;p15"/>
          <p:cNvSpPr/>
          <p:nvPr/>
        </p:nvSpPr>
        <p:spPr>
          <a:xfrm>
            <a:off x="581891" y="581891"/>
            <a:ext cx="11097491" cy="5818908"/>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962904" y="1316182"/>
            <a:ext cx="10293900" cy="3574473"/>
          </a:xfrm>
          <a:prstGeom prst="rect">
            <a:avLst/>
          </a:prstGeom>
        </p:spPr>
        <p:txBody>
          <a:bodyPr spcFirstLastPara="1" wrap="square" lIns="121900" tIns="121900" rIns="121900" bIns="121900" anchor="t" anchorCtr="0">
            <a:noAutofit/>
          </a:bodyPr>
          <a:lstStyle/>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הרחבת הקשב </a:t>
            </a:r>
            <a:r>
              <a:rPr lang="he-IL" dirty="0">
                <a:solidFill>
                  <a:schemeClr val="tx1"/>
                </a:solidFill>
                <a:latin typeface="Arial" panose="020B0604020202020204" pitchFamily="34" charset="0"/>
                <a:cs typeface="Arial" panose="020B0604020202020204" pitchFamily="34" charset="0"/>
              </a:rPr>
              <a:t>מתוך קבלת הסבל ההכרחי והתמקדות בערכים, בחיובי ובדברים שחשובים </a:t>
            </a:r>
            <a:r>
              <a:rPr lang="he-IL" dirty="0" smtClean="0">
                <a:solidFill>
                  <a:schemeClr val="tx1"/>
                </a:solidFill>
                <a:latin typeface="Arial" panose="020B0604020202020204" pitchFamily="34" charset="0"/>
                <a:cs typeface="Arial" panose="020B0604020202020204" pitchFamily="34" charset="0"/>
              </a:rPr>
              <a:t>לנו.</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התמקדות </a:t>
            </a:r>
            <a:r>
              <a:rPr lang="he-IL" b="1" dirty="0">
                <a:solidFill>
                  <a:schemeClr val="tx1"/>
                </a:solidFill>
                <a:latin typeface="Arial" panose="020B0604020202020204" pitchFamily="34" charset="0"/>
                <a:cs typeface="Arial" panose="020B0604020202020204" pitchFamily="34" charset="0"/>
              </a:rPr>
              <a:t>באחר ופיתוח תקשורת </a:t>
            </a:r>
            <a:r>
              <a:rPr lang="he-IL" b="1" dirty="0" smtClean="0">
                <a:solidFill>
                  <a:schemeClr val="tx1"/>
                </a:solidFill>
                <a:latin typeface="Arial" panose="020B0604020202020204" pitchFamily="34" charset="0"/>
                <a:cs typeface="Arial" panose="020B0604020202020204" pitchFamily="34" charset="0"/>
              </a:rPr>
              <a:t>אסרטיבית</a:t>
            </a:r>
            <a:r>
              <a:rPr lang="en-US" b="1" dirty="0" smtClean="0">
                <a:solidFill>
                  <a:schemeClr val="tx1"/>
                </a:solidFill>
                <a:latin typeface="Arial" panose="020B0604020202020204" pitchFamily="34" charset="0"/>
                <a:cs typeface="Arial" panose="020B0604020202020204" pitchFamily="34" charset="0"/>
              </a:rPr>
              <a:t> </a:t>
            </a:r>
            <a:r>
              <a:rPr lang="he-IL" b="1" dirty="0">
                <a:solidFill>
                  <a:schemeClr val="tx1"/>
                </a:solidFill>
                <a:latin typeface="Arial" panose="020B0604020202020204" pitchFamily="34" charset="0"/>
                <a:cs typeface="Arial" panose="020B0604020202020204" pitchFamily="34" charset="0"/>
              </a:rPr>
              <a:t>שמחברת אותנו למקורות כוח חדשים </a:t>
            </a:r>
            <a:r>
              <a:rPr lang="he-IL" dirty="0">
                <a:solidFill>
                  <a:schemeClr val="tx1"/>
                </a:solidFill>
                <a:latin typeface="Arial" panose="020B0604020202020204" pitchFamily="34" charset="0"/>
                <a:cs typeface="Arial" panose="020B0604020202020204" pitchFamily="34" charset="0"/>
              </a:rPr>
              <a:t>ומשחררת אותנו מההתמקדות בחרדה </a:t>
            </a:r>
            <a:r>
              <a:rPr lang="he-IL" dirty="0" smtClean="0">
                <a:solidFill>
                  <a:schemeClr val="tx1"/>
                </a:solidFill>
                <a:latin typeface="Arial" panose="020B0604020202020204" pitchFamily="34" charset="0"/>
                <a:cs typeface="Arial" panose="020B0604020202020204" pitchFamily="34" charset="0"/>
              </a:rPr>
              <a:t>לעצמנו</a:t>
            </a:r>
            <a:r>
              <a:rPr lang="he-IL" dirty="0">
                <a:solidFill>
                  <a:schemeClr val="tx1"/>
                </a:solidFill>
                <a:latin typeface="Arial" panose="020B0604020202020204" pitchFamily="34" charset="0"/>
                <a:cs typeface="Arial" panose="020B0604020202020204" pitchFamily="34" charset="0"/>
              </a:rPr>
              <a:t>.</a:t>
            </a:r>
            <a:r>
              <a:rPr lang="en-US" dirty="0" smtClean="0">
                <a:solidFill>
                  <a:schemeClr val="tx1"/>
                </a:solidFill>
                <a:latin typeface="Arial" panose="020B0604020202020204" pitchFamily="34" charset="0"/>
                <a:cs typeface="Arial" panose="020B0604020202020204" pitchFamily="34" charset="0"/>
              </a:rPr>
              <a:t> </a:t>
            </a:r>
            <a:endParaRPr lang="he-IL" dirty="0" smtClean="0">
              <a:solidFill>
                <a:schemeClr val="tx1"/>
              </a:solidFill>
              <a:latin typeface="Arial" panose="020B0604020202020204" pitchFamily="34" charset="0"/>
              <a:cs typeface="Arial" panose="020B0604020202020204" pitchFamily="34" charset="0"/>
            </a:endParaRPr>
          </a:p>
          <a:p>
            <a:pPr algn="r" rtl="1">
              <a:lnSpc>
                <a:spcPct val="150000"/>
              </a:lnSpc>
            </a:pPr>
            <a:r>
              <a:rPr lang="he-IL" dirty="0" smtClean="0">
                <a:solidFill>
                  <a:schemeClr val="tx1"/>
                </a:solidFill>
                <a:latin typeface="Arial" panose="020B0604020202020204" pitchFamily="34" charset="0"/>
                <a:cs typeface="Arial" panose="020B0604020202020204" pitchFamily="34" charset="0"/>
              </a:rPr>
              <a:t>כל </a:t>
            </a:r>
            <a:r>
              <a:rPr lang="he-IL" dirty="0">
                <a:solidFill>
                  <a:schemeClr val="tx1"/>
                </a:solidFill>
                <a:latin typeface="Arial" panose="020B0604020202020204" pitchFamily="34" charset="0"/>
                <a:cs typeface="Arial" panose="020B0604020202020204" pitchFamily="34" charset="0"/>
              </a:rPr>
              <a:t>העקרונות </a:t>
            </a:r>
            <a:r>
              <a:rPr lang="he-IL" dirty="0" smtClean="0">
                <a:solidFill>
                  <a:schemeClr val="tx1"/>
                </a:solidFill>
                <a:latin typeface="Arial" panose="020B0604020202020204" pitchFamily="34" charset="0"/>
                <a:cs typeface="Arial" panose="020B0604020202020204" pitchFamily="34" charset="0"/>
              </a:rPr>
              <a:t>הללו </a:t>
            </a:r>
            <a:r>
              <a:rPr lang="he-IL" dirty="0">
                <a:solidFill>
                  <a:schemeClr val="tx1"/>
                </a:solidFill>
                <a:latin typeface="Arial" panose="020B0604020202020204" pitchFamily="34" charset="0"/>
                <a:cs typeface="Arial" panose="020B0604020202020204" pitchFamily="34" charset="0"/>
              </a:rPr>
              <a:t>דורשים לימוד ותרגול לצורך הפנמתם ולצורך שינוי ברירת המחדל שלנו </a:t>
            </a:r>
            <a:r>
              <a:rPr lang="he-IL" dirty="0" err="1">
                <a:solidFill>
                  <a:schemeClr val="tx1"/>
                </a:solidFill>
                <a:latin typeface="Arial" panose="020B0604020202020204" pitchFamily="34" charset="0"/>
                <a:cs typeface="Arial" panose="020B0604020202020204" pitchFamily="34" charset="0"/>
              </a:rPr>
              <a:t>ש״מוכרחים</a:t>
            </a:r>
            <a:r>
              <a:rPr lang="he-IL" dirty="0">
                <a:solidFill>
                  <a:schemeClr val="tx1"/>
                </a:solidFill>
                <a:latin typeface="Arial" panose="020B0604020202020204" pitchFamily="34" charset="0"/>
                <a:cs typeface="Arial" panose="020B0604020202020204" pitchFamily="34" charset="0"/>
              </a:rPr>
              <a:t> להרגיש טוב</a:t>
            </a:r>
            <a:r>
              <a:rPr lang="he-IL" dirty="0" smtClean="0">
                <a:solidFill>
                  <a:schemeClr val="tx1"/>
                </a:solidFill>
                <a:latin typeface="Arial" panose="020B0604020202020204" pitchFamily="34" charset="0"/>
                <a:cs typeface="Arial" panose="020B0604020202020204" pitchFamily="34" charset="0"/>
              </a:rPr>
              <a:t>״.</a:t>
            </a:r>
            <a:endParaRPr lang="en-US" dirty="0" smtClean="0">
              <a:solidFill>
                <a:schemeClr val="tx1"/>
              </a:solidFill>
              <a:latin typeface="Arial" panose="020B0604020202020204" pitchFamily="34" charset="0"/>
              <a:cs typeface="Arial" panose="020B0604020202020204" pitchFamily="34" charset="0"/>
            </a:endParaRPr>
          </a:p>
          <a:p>
            <a:pPr marL="76200" indent="0" rtl="1">
              <a:lnSpc>
                <a:spcPct val="150000"/>
              </a:lnSpc>
              <a:buNone/>
            </a:pPr>
            <a:endParaRPr lang="en-US" dirty="0">
              <a:solidFill>
                <a:schemeClr val="tx1"/>
              </a:solidFill>
            </a:endParaRPr>
          </a:p>
        </p:txBody>
      </p:sp>
    </p:spTree>
    <p:extLst>
      <p:ext uri="{BB962C8B-B14F-4D97-AF65-F5344CB8AC3E}">
        <p14:creationId xmlns:p14="http://schemas.microsoft.com/office/powerpoint/2010/main" val="1868164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11" name="Google Shape;501;p15"/>
          <p:cNvSpPr/>
          <p:nvPr/>
        </p:nvSpPr>
        <p:spPr>
          <a:xfrm>
            <a:off x="595746" y="581891"/>
            <a:ext cx="11055927" cy="5818908"/>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962904" y="581891"/>
            <a:ext cx="10293900" cy="4738254"/>
          </a:xfrm>
          <a:prstGeom prst="rect">
            <a:avLst/>
          </a:prstGeom>
        </p:spPr>
        <p:txBody>
          <a:bodyPr spcFirstLastPara="1" wrap="square" lIns="121900" tIns="121900" rIns="121900" bIns="121900" anchor="t" anchorCtr="0">
            <a:noAutofit/>
          </a:bodyPr>
          <a:lstStyle/>
          <a:p>
            <a:pPr algn="r" rtl="1">
              <a:lnSpc>
                <a:spcPct val="150000"/>
              </a:lnSpc>
            </a:pPr>
            <a:r>
              <a:rPr lang="he-IL" dirty="0" smtClean="0">
                <a:solidFill>
                  <a:schemeClr val="tx1"/>
                </a:solidFill>
                <a:latin typeface="Arial" panose="020B0604020202020204" pitchFamily="34" charset="0"/>
                <a:cs typeface="Arial" panose="020B0604020202020204" pitchFamily="34" charset="0"/>
              </a:rPr>
              <a:t>יחד </a:t>
            </a:r>
            <a:r>
              <a:rPr lang="he-IL" dirty="0">
                <a:solidFill>
                  <a:schemeClr val="tx1"/>
                </a:solidFill>
                <a:latin typeface="Arial" panose="020B0604020202020204" pitchFamily="34" charset="0"/>
                <a:cs typeface="Arial" panose="020B0604020202020204" pitchFamily="34" charset="0"/>
              </a:rPr>
              <a:t>עם זאת, מחקרים עדכניים מראים כי הגברת תשומת </a:t>
            </a:r>
            <a:r>
              <a:rPr lang="he-IL" dirty="0" smtClean="0">
                <a:solidFill>
                  <a:schemeClr val="tx1"/>
                </a:solidFill>
                <a:latin typeface="Arial" panose="020B0604020202020204" pitchFamily="34" charset="0"/>
                <a:cs typeface="Arial" panose="020B0604020202020204" pitchFamily="34" charset="0"/>
              </a:rPr>
              <a:t>הלב,</a:t>
            </a:r>
            <a:r>
              <a:rPr lang="en-US" dirty="0" smtClean="0">
                <a:solidFill>
                  <a:schemeClr val="tx1"/>
                </a:solidFill>
                <a:latin typeface="Arial" panose="020B0604020202020204" pitchFamily="34" charset="0"/>
                <a:cs typeface="Arial" panose="020B0604020202020204" pitchFamily="34" charset="0"/>
              </a:rPr>
              <a:t> </a:t>
            </a:r>
            <a:r>
              <a:rPr lang="he-IL" dirty="0">
                <a:solidFill>
                  <a:schemeClr val="tx1"/>
                </a:solidFill>
                <a:latin typeface="Arial" panose="020B0604020202020204" pitchFamily="34" charset="0"/>
                <a:cs typeface="Arial" panose="020B0604020202020204" pitchFamily="34" charset="0"/>
              </a:rPr>
              <a:t>הבנת עקרונות אלה והפעלתם בזמן אמת באופן </a:t>
            </a:r>
            <a:r>
              <a:rPr lang="he-IL" dirty="0" smtClean="0">
                <a:solidFill>
                  <a:schemeClr val="tx1"/>
                </a:solidFill>
                <a:latin typeface="Arial" panose="020B0604020202020204" pitchFamily="34" charset="0"/>
                <a:cs typeface="Arial" panose="020B0604020202020204" pitchFamily="34" charset="0"/>
              </a:rPr>
              <a:t>נקודתי, גם </a:t>
            </a:r>
            <a:r>
              <a:rPr lang="he-IL" dirty="0">
                <a:solidFill>
                  <a:schemeClr val="tx1"/>
                </a:solidFill>
                <a:latin typeface="Arial" panose="020B0604020202020204" pitchFamily="34" charset="0"/>
                <a:cs typeface="Arial" panose="020B0604020202020204" pitchFamily="34" charset="0"/>
              </a:rPr>
              <a:t>בידי אנשים שאינם מָתְרגלים או עברו התערבות ארוכה</a:t>
            </a:r>
            <a:r>
              <a:rPr lang="en-US" dirty="0">
                <a:solidFill>
                  <a:schemeClr val="tx1"/>
                </a:solidFill>
                <a:latin typeface="Arial" panose="020B0604020202020204" pitchFamily="34" charset="0"/>
                <a:cs typeface="Arial" panose="020B0604020202020204" pitchFamily="34" charset="0"/>
              </a:rPr>
              <a:t> ,</a:t>
            </a:r>
            <a:r>
              <a:rPr lang="he-IL" dirty="0" smtClean="0">
                <a:solidFill>
                  <a:schemeClr val="tx1"/>
                </a:solidFill>
                <a:latin typeface="Arial" panose="020B0604020202020204" pitchFamily="34" charset="0"/>
                <a:cs typeface="Arial" panose="020B0604020202020204" pitchFamily="34" charset="0"/>
              </a:rPr>
              <a:t>תהיה </a:t>
            </a:r>
            <a:r>
              <a:rPr lang="he-IL" dirty="0">
                <a:solidFill>
                  <a:schemeClr val="tx1"/>
                </a:solidFill>
                <a:latin typeface="Arial" panose="020B0604020202020204" pitchFamily="34" charset="0"/>
                <a:cs typeface="Arial" panose="020B0604020202020204" pitchFamily="34" charset="0"/>
              </a:rPr>
              <a:t>יעילה ביותר להתמודדות בכל </a:t>
            </a:r>
            <a:r>
              <a:rPr lang="he-IL" dirty="0" smtClean="0">
                <a:solidFill>
                  <a:schemeClr val="tx1"/>
                </a:solidFill>
                <a:latin typeface="Arial" panose="020B0604020202020204" pitchFamily="34" charset="0"/>
                <a:cs typeface="Arial" panose="020B0604020202020204" pitchFamily="34" charset="0"/>
              </a:rPr>
              <a:t>סיטואציה </a:t>
            </a:r>
            <a:r>
              <a:rPr lang="he-IL" dirty="0">
                <a:solidFill>
                  <a:schemeClr val="tx1"/>
                </a:solidFill>
                <a:latin typeface="Arial" panose="020B0604020202020204" pitchFamily="34" charset="0"/>
                <a:cs typeface="Arial" panose="020B0604020202020204" pitchFamily="34" charset="0"/>
              </a:rPr>
              <a:t>מתוך ההערכה שחלק גדול מהאנשים יכול לעשות עבודה זאת רק בעזרת פיתוח תשומת הלב לעצמו ועצירת ׳האוטומט</a:t>
            </a:r>
            <a:r>
              <a:rPr lang="he-IL" dirty="0" smtClean="0">
                <a:solidFill>
                  <a:schemeClr val="tx1"/>
                </a:solidFill>
                <a:latin typeface="Arial" panose="020B0604020202020204" pitchFamily="34" charset="0"/>
                <a:cs typeface="Arial" panose="020B0604020202020204" pitchFamily="34" charset="0"/>
              </a:rPr>
              <a:t>׳.</a:t>
            </a:r>
            <a:r>
              <a:rPr lang="en-US" smtClean="0">
                <a:solidFill>
                  <a:schemeClr val="tx1"/>
                </a:solidFill>
                <a:latin typeface="Arial" panose="020B0604020202020204" pitchFamily="34" charset="0"/>
                <a:cs typeface="Arial" panose="020B0604020202020204" pitchFamily="34" charset="0"/>
              </a:rPr>
              <a:t/>
            </a:r>
            <a:br>
              <a:rPr lang="en-US" smtClean="0">
                <a:solidFill>
                  <a:schemeClr val="tx1"/>
                </a:solidFill>
                <a:latin typeface="Arial" panose="020B0604020202020204" pitchFamily="34" charset="0"/>
                <a:cs typeface="Arial" panose="020B0604020202020204" pitchFamily="34" charset="0"/>
              </a:rPr>
            </a:br>
            <a:endParaRPr lang="he-IL" dirty="0" smtClean="0">
              <a:solidFill>
                <a:schemeClr val="tx1"/>
              </a:solidFill>
              <a:latin typeface="Arial" panose="020B0604020202020204" pitchFamily="34" charset="0"/>
              <a:cs typeface="Arial" panose="020B0604020202020204" pitchFamily="34" charset="0"/>
            </a:endParaRPr>
          </a:p>
          <a:p>
            <a:pPr marL="76200" indent="0" algn="r" rtl="1">
              <a:lnSpc>
                <a:spcPct val="150000"/>
              </a:lnSpc>
              <a:buNone/>
            </a:pPr>
            <a:r>
              <a:rPr lang="he-IL" sz="2000" b="1" dirty="0" smtClean="0">
                <a:solidFill>
                  <a:schemeClr val="tx1"/>
                </a:solidFill>
                <a:latin typeface="Arial" panose="020B0604020202020204" pitchFamily="34" charset="0"/>
                <a:cs typeface="+mn-cs"/>
                <a:hlinkClick r:id="rId3"/>
              </a:rPr>
              <a:t>לחץ למאמר </a:t>
            </a:r>
            <a:r>
              <a:rPr lang="he-IL" sz="2000" b="1" dirty="0">
                <a:solidFill>
                  <a:schemeClr val="tx1"/>
                </a:solidFill>
                <a:cs typeface="+mn-cs"/>
                <a:hlinkClick r:id="rId3"/>
              </a:rPr>
              <a:t>הסיבות הסמויות לשיתוף פעולה עם מחשבות </a:t>
            </a:r>
            <a:r>
              <a:rPr lang="he-IL" sz="2000" b="1" dirty="0" smtClean="0">
                <a:solidFill>
                  <a:schemeClr val="tx1"/>
                </a:solidFill>
                <a:cs typeface="+mn-cs"/>
                <a:hlinkClick r:id="rId3"/>
              </a:rPr>
              <a:t>שליליות / פרופ' דני </a:t>
            </a:r>
            <a:r>
              <a:rPr lang="he-IL" sz="2000" b="1" dirty="0" err="1" smtClean="0">
                <a:solidFill>
                  <a:schemeClr val="tx1"/>
                </a:solidFill>
                <a:cs typeface="+mn-cs"/>
                <a:hlinkClick r:id="rId3"/>
              </a:rPr>
              <a:t>חניאל</a:t>
            </a:r>
            <a:endParaRPr lang="he-IL" sz="2000" b="1" dirty="0" smtClean="0">
              <a:solidFill>
                <a:schemeClr val="tx1"/>
              </a:solidFill>
              <a:cs typeface="+mn-cs"/>
            </a:endParaRPr>
          </a:p>
          <a:p>
            <a:pPr marL="76200" indent="0" algn="r" rtl="1">
              <a:lnSpc>
                <a:spcPct val="150000"/>
              </a:lnSpc>
              <a:buNone/>
            </a:pPr>
            <a:r>
              <a:rPr lang="he-IL" sz="2000" b="1" dirty="0" smtClean="0">
                <a:solidFill>
                  <a:srgbClr val="FFFF00"/>
                </a:solidFill>
                <a:latin typeface="Arial" panose="020B0604020202020204" pitchFamily="34" charset="0"/>
                <a:cs typeface="+mn-cs"/>
                <a:hlinkClick r:id="rId4"/>
              </a:rPr>
              <a:t>לחץ </a:t>
            </a:r>
            <a:r>
              <a:rPr lang="he-IL" sz="2000" b="1" dirty="0" smtClean="0">
                <a:solidFill>
                  <a:srgbClr val="FFFF00"/>
                </a:solidFill>
                <a:latin typeface="Arial" panose="020B0604020202020204" pitchFamily="34" charset="0"/>
                <a:cs typeface="+mn-cs"/>
                <a:hlinkClick r:id="rId4"/>
              </a:rPr>
              <a:t>למאמר </a:t>
            </a:r>
            <a:r>
              <a:rPr lang="he-IL" sz="2000" b="1" dirty="0" smtClean="0">
                <a:solidFill>
                  <a:srgbClr val="FFFF00"/>
                </a:solidFill>
                <a:latin typeface="Arial" panose="020B0604020202020204" pitchFamily="34" charset="0"/>
                <a:cs typeface="+mn-cs"/>
                <a:hlinkClick r:id="rId4"/>
              </a:rPr>
              <a:t>ירח הדבש </a:t>
            </a:r>
            <a:r>
              <a:rPr lang="he-IL" sz="2000" b="1" dirty="0" smtClean="0">
                <a:solidFill>
                  <a:srgbClr val="FFFF00"/>
                </a:solidFill>
                <a:latin typeface="Arial" panose="020B0604020202020204" pitchFamily="34" charset="0"/>
                <a:cs typeface="+mn-cs"/>
                <a:hlinkClick r:id="rId4"/>
              </a:rPr>
              <a:t>חלף לאן אנחנו צועדים מכאן? / פרופ' מולי להד</a:t>
            </a:r>
            <a:endParaRPr lang="he-IL" sz="2000" dirty="0" smtClean="0">
              <a:solidFill>
                <a:srgbClr val="FFFF00"/>
              </a:solidFill>
              <a:latin typeface="Arial" panose="020B0604020202020204" pitchFamily="34" charset="0"/>
              <a:cs typeface="Arial" panose="020B0604020202020204" pitchFamily="34" charset="0"/>
            </a:endParaRPr>
          </a:p>
          <a:p>
            <a:pPr marL="76200" indent="0" rtl="1">
              <a:lnSpc>
                <a:spcPct val="150000"/>
              </a:lnSpc>
              <a:buNone/>
            </a:pPr>
            <a:endParaRPr lang="en-US" dirty="0">
              <a:solidFill>
                <a:schemeClr val="tx1"/>
              </a:solidFill>
            </a:endParaRPr>
          </a:p>
        </p:txBody>
      </p:sp>
    </p:spTree>
    <p:extLst>
      <p:ext uri="{BB962C8B-B14F-4D97-AF65-F5344CB8AC3E}">
        <p14:creationId xmlns:p14="http://schemas.microsoft.com/office/powerpoint/2010/main" val="330202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Google Shape;501;p15"/>
          <p:cNvSpPr/>
          <p:nvPr/>
        </p:nvSpPr>
        <p:spPr>
          <a:xfrm>
            <a:off x="581891" y="581891"/>
            <a:ext cx="11097491" cy="5832764"/>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962904" y="1655991"/>
            <a:ext cx="10293900" cy="4134014"/>
          </a:xfrm>
          <a:prstGeom prst="rect">
            <a:avLst/>
          </a:prstGeom>
        </p:spPr>
        <p:txBody>
          <a:bodyPr spcFirstLastPara="1" wrap="square" lIns="121900" tIns="121900" rIns="121900" bIns="121900" anchor="t" anchorCtr="0">
            <a:noAutofit/>
          </a:bodyPr>
          <a:lstStyle/>
          <a:p>
            <a:pPr algn="r" rtl="1">
              <a:lnSpc>
                <a:spcPct val="150000"/>
              </a:lnSpc>
            </a:pPr>
            <a:r>
              <a:rPr lang="he-IL" dirty="0">
                <a:solidFill>
                  <a:schemeClr val="tx1"/>
                </a:solidFill>
                <a:latin typeface="Arial" panose="020B0604020202020204" pitchFamily="34" charset="0"/>
                <a:cs typeface="Arial" panose="020B0604020202020204" pitchFamily="34" charset="0"/>
              </a:rPr>
              <a:t>מצב של </a:t>
            </a:r>
            <a:r>
              <a:rPr lang="he-IL" b="1" dirty="0">
                <a:solidFill>
                  <a:schemeClr val="tx1"/>
                </a:solidFill>
                <a:latin typeface="Arial" panose="020B0604020202020204" pitchFamily="34" charset="0"/>
                <a:cs typeface="Arial" panose="020B0604020202020204" pitchFamily="34" charset="0"/>
              </a:rPr>
              <a:t>פחד לא-מוגדר, אי-שקט </a:t>
            </a:r>
            <a:r>
              <a:rPr lang="he-IL" b="1" dirty="0" smtClean="0">
                <a:solidFill>
                  <a:schemeClr val="tx1"/>
                </a:solidFill>
                <a:latin typeface="Arial" panose="020B0604020202020204" pitchFamily="34" charset="0"/>
                <a:cs typeface="Arial" panose="020B0604020202020204" pitchFamily="34" charset="0"/>
              </a:rPr>
              <a:t>ומתח </a:t>
            </a:r>
            <a:r>
              <a:rPr lang="he-IL" b="1" dirty="0">
                <a:solidFill>
                  <a:schemeClr val="tx1"/>
                </a:solidFill>
                <a:latin typeface="Arial" panose="020B0604020202020204" pitchFamily="34" charset="0"/>
                <a:cs typeface="Arial" panose="020B0604020202020204" pitchFamily="34" charset="0"/>
              </a:rPr>
              <a:t>המתבטאים בתסמינים גופניים </a:t>
            </a:r>
            <a:r>
              <a:rPr lang="he-IL" b="1" dirty="0" smtClean="0">
                <a:solidFill>
                  <a:schemeClr val="tx1"/>
                </a:solidFill>
                <a:latin typeface="Arial" panose="020B0604020202020204" pitchFamily="34" charset="0"/>
                <a:cs typeface="Arial" panose="020B0604020202020204" pitchFamily="34" charset="0"/>
              </a:rPr>
              <a:t>ונפשיים,   </a:t>
            </a:r>
            <a:r>
              <a:rPr lang="he-IL" dirty="0" smtClean="0">
                <a:solidFill>
                  <a:schemeClr val="tx1"/>
                </a:solidFill>
                <a:latin typeface="Arial" panose="020B0604020202020204" pitchFamily="34" charset="0"/>
                <a:cs typeface="Arial" panose="020B0604020202020204" pitchFamily="34" charset="0"/>
              </a:rPr>
              <a:t>אלו מהווים ביטוי </a:t>
            </a:r>
            <a:r>
              <a:rPr lang="he-IL" dirty="0">
                <a:solidFill>
                  <a:schemeClr val="tx1"/>
                </a:solidFill>
                <a:latin typeface="Arial" panose="020B0604020202020204" pitchFamily="34" charset="0"/>
                <a:cs typeface="Arial" panose="020B0604020202020204" pitchFamily="34" charset="0"/>
              </a:rPr>
              <a:t>של עוררות-יתר של מערכת העצבים האוטונומית. </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a:solidFill>
                  <a:schemeClr val="tx1"/>
                </a:solidFill>
                <a:latin typeface="Arial" panose="020B0604020202020204" pitchFamily="34" charset="0"/>
                <a:cs typeface="Arial" panose="020B0604020202020204" pitchFamily="34" charset="0"/>
              </a:rPr>
              <a:t>בעוד ש</a:t>
            </a:r>
            <a:r>
              <a:rPr lang="he-IL" b="1" dirty="0">
                <a:solidFill>
                  <a:schemeClr val="tx1"/>
                </a:solidFill>
                <a:latin typeface="Arial" panose="020B0604020202020204" pitchFamily="34" charset="0"/>
                <a:cs typeface="Arial" panose="020B0604020202020204" pitchFamily="34" charset="0"/>
              </a:rPr>
              <a:t>פחד </a:t>
            </a:r>
            <a:r>
              <a:rPr lang="he-IL" b="1" dirty="0" smtClean="0">
                <a:solidFill>
                  <a:schemeClr val="tx1"/>
                </a:solidFill>
                <a:latin typeface="Arial" panose="020B0604020202020204" pitchFamily="34" charset="0"/>
                <a:cs typeface="Arial" panose="020B0604020202020204" pitchFamily="34" charset="0"/>
              </a:rPr>
              <a:t>הוא </a:t>
            </a:r>
            <a:r>
              <a:rPr lang="he-IL" b="1" dirty="0">
                <a:solidFill>
                  <a:schemeClr val="tx1"/>
                </a:solidFill>
                <a:latin typeface="Arial" panose="020B0604020202020204" pitchFamily="34" charset="0"/>
                <a:cs typeface="Arial" panose="020B0604020202020204" pitchFamily="34" charset="0"/>
              </a:rPr>
              <a:t>תגובה נורמטיבית </a:t>
            </a:r>
            <a:r>
              <a:rPr lang="he-IL" dirty="0">
                <a:solidFill>
                  <a:schemeClr val="tx1"/>
                </a:solidFill>
                <a:latin typeface="Arial" panose="020B0604020202020204" pitchFamily="34" charset="0"/>
                <a:cs typeface="Arial" panose="020B0604020202020204" pitchFamily="34" charset="0"/>
              </a:rPr>
              <a:t>למצבים שמזוהים על-ידי המוח כמאיימים או כמסוכנים, הרי ש</a:t>
            </a:r>
            <a:r>
              <a:rPr lang="he-IL" b="1" dirty="0">
                <a:solidFill>
                  <a:schemeClr val="tx1"/>
                </a:solidFill>
                <a:latin typeface="Arial" panose="020B0604020202020204" pitchFamily="34" charset="0"/>
                <a:cs typeface="Arial" panose="020B0604020202020204" pitchFamily="34" charset="0"/>
              </a:rPr>
              <a:t>חרדה הינה תגובה מוגזמת</a:t>
            </a:r>
            <a:r>
              <a:rPr lang="he-IL" dirty="0">
                <a:solidFill>
                  <a:schemeClr val="tx1"/>
                </a:solidFill>
                <a:latin typeface="Arial" panose="020B0604020202020204" pitchFamily="34" charset="0"/>
                <a:cs typeface="Arial" panose="020B0604020202020204" pitchFamily="34" charset="0"/>
              </a:rPr>
              <a:t>, </a:t>
            </a:r>
            <a:r>
              <a:rPr lang="he-IL" b="1" dirty="0">
                <a:solidFill>
                  <a:schemeClr val="tx1"/>
                </a:solidFill>
                <a:latin typeface="Arial" panose="020B0604020202020204" pitchFamily="34" charset="0"/>
                <a:cs typeface="Arial" panose="020B0604020202020204" pitchFamily="34" charset="0"/>
              </a:rPr>
              <a:t>הגורמת סבל ופוגעת בתפקודו של הנער/ה. </a:t>
            </a:r>
            <a:endParaRPr lang="en-US" b="1"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a:solidFill>
                  <a:schemeClr val="tx1"/>
                </a:solidFill>
                <a:latin typeface="Arial" panose="020B0604020202020204" pitchFamily="34" charset="0"/>
                <a:cs typeface="Arial" panose="020B0604020202020204" pitchFamily="34" charset="0"/>
              </a:rPr>
              <a:t>יתר-על-כן, לא תמיד הסיכון הוא גלוי וברור או בכלל קיים, ועל כן לעתים לא ברור ממה נובעת החרדה. </a:t>
            </a:r>
            <a:endParaRPr lang="en-US" dirty="0">
              <a:solidFill>
                <a:schemeClr val="tx1"/>
              </a:solidFill>
              <a:latin typeface="Arial" panose="020B0604020202020204" pitchFamily="34" charset="0"/>
              <a:cs typeface="Arial" panose="020B0604020202020204" pitchFamily="34" charset="0"/>
            </a:endParaRPr>
          </a:p>
        </p:txBody>
      </p:sp>
      <p:sp>
        <p:nvSpPr>
          <p:cNvPr id="516" name="Google Shape;516;p17"/>
          <p:cNvSpPr txBox="1">
            <a:spLocks noGrp="1"/>
          </p:cNvSpPr>
          <p:nvPr>
            <p:ph type="title"/>
          </p:nvPr>
        </p:nvSpPr>
        <p:spPr>
          <a:xfrm>
            <a:off x="962904" y="737191"/>
            <a:ext cx="10293900" cy="763500"/>
          </a:xfrm>
          <a:prstGeom prst="rect">
            <a:avLst/>
          </a:prstGeom>
        </p:spPr>
        <p:txBody>
          <a:bodyPr spcFirstLastPara="1" wrap="square" lIns="121900" tIns="121900" rIns="121900" bIns="121900" anchor="t" anchorCtr="0">
            <a:noAutofit/>
          </a:bodyPr>
          <a:lstStyle/>
          <a:p>
            <a:pPr algn="ctr" rtl="1"/>
            <a:r>
              <a:rPr lang="he-IL" sz="3600" b="1" dirty="0">
                <a:latin typeface="Arial" panose="020B0604020202020204" pitchFamily="34" charset="0"/>
                <a:cs typeface="Arial" panose="020B0604020202020204" pitchFamily="34" charset="0"/>
              </a:rPr>
              <a:t>מהי חרדה? </a:t>
            </a:r>
            <a:endParaRPr lang="en-US" sz="3600" b="1" dirty="0">
              <a:latin typeface="Arial" panose="020B0604020202020204" pitchFamily="34" charset="0"/>
              <a:cs typeface="Arial" panose="020B0604020202020204" pitchFamily="34" charset="0"/>
            </a:endParaRPr>
          </a:p>
        </p:txBody>
      </p:sp>
      <p:sp>
        <p:nvSpPr>
          <p:cNvPr id="6" name="Google Shape;514;p17"/>
          <p:cNvSpPr/>
          <p:nvPr/>
        </p:nvSpPr>
        <p:spPr>
          <a:xfrm>
            <a:off x="1607127" y="1601737"/>
            <a:ext cx="9185564" cy="1577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Google Shape;501;p15"/>
          <p:cNvSpPr/>
          <p:nvPr/>
        </p:nvSpPr>
        <p:spPr>
          <a:xfrm>
            <a:off x="581891" y="581891"/>
            <a:ext cx="11055927" cy="5818908"/>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962904" y="1527808"/>
            <a:ext cx="10293900" cy="4762155"/>
          </a:xfrm>
          <a:prstGeom prst="rect">
            <a:avLst/>
          </a:prstGeom>
        </p:spPr>
        <p:txBody>
          <a:bodyPr spcFirstLastPara="1" wrap="square" lIns="121900" tIns="121900" rIns="121900" bIns="121900" anchor="t" anchorCtr="0">
            <a:noAutofit/>
          </a:bodyPr>
          <a:lstStyle/>
          <a:p>
            <a:pPr lvl="0" algn="r" rtl="1">
              <a:lnSpc>
                <a:spcPct val="150000"/>
              </a:lnSpc>
            </a:pPr>
            <a:r>
              <a:rPr lang="he-IL" b="1" dirty="0">
                <a:solidFill>
                  <a:schemeClr val="tx1"/>
                </a:solidFill>
                <a:latin typeface="Arial" panose="020B0604020202020204" pitchFamily="34" charset="0"/>
                <a:cs typeface="Arial" panose="020B0604020202020204" pitchFamily="34" charset="0"/>
              </a:rPr>
              <a:t>גופניים:</a:t>
            </a:r>
            <a:r>
              <a:rPr lang="he-IL" dirty="0">
                <a:solidFill>
                  <a:schemeClr val="tx1"/>
                </a:solidFill>
                <a:latin typeface="Arial" panose="020B0604020202020204" pitchFamily="34" charset="0"/>
                <a:cs typeface="Arial" panose="020B0604020202020204" pitchFamily="34" charset="0"/>
              </a:rPr>
              <a:t> דפיקות לב, קוצר נשימה, חולשה, רעד, הזעה, מחנק בגרון, תחושת עילפון, סחרחורת, שלשולים. תגובתיּות-יתר לרעש (למשל, קפיצה מהמקום בכל טריקת דלת, כאילו היה מדובר בפיצוץ</a:t>
            </a:r>
            <a:r>
              <a:rPr lang="he-IL"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p>
            <a:pPr lvl="0" algn="r" rtl="1">
              <a:lnSpc>
                <a:spcPct val="150000"/>
              </a:lnSpc>
            </a:pPr>
            <a:r>
              <a:rPr lang="he-IL" b="1" dirty="0">
                <a:solidFill>
                  <a:schemeClr val="tx1"/>
                </a:solidFill>
                <a:latin typeface="Arial" panose="020B0604020202020204" pitchFamily="34" charset="0"/>
                <a:cs typeface="Arial" panose="020B0604020202020204" pitchFamily="34" charset="0"/>
              </a:rPr>
              <a:t>נפשיים: </a:t>
            </a:r>
            <a:r>
              <a:rPr lang="he-IL" dirty="0">
                <a:solidFill>
                  <a:schemeClr val="tx1"/>
                </a:solidFill>
                <a:latin typeface="Arial" panose="020B0604020202020204" pitchFamily="34" charset="0"/>
                <a:cs typeface="Arial" panose="020B0604020202020204" pitchFamily="34" charset="0"/>
              </a:rPr>
              <a:t>מתח, לחץ, תחושת פחד, חשש רב מהבאות, נטייה להימנעות ממצבים המעוררים את החרדה.</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a:solidFill>
                  <a:schemeClr val="tx1"/>
                </a:solidFill>
                <a:latin typeface="Arial" panose="020B0604020202020204" pitchFamily="34" charset="0"/>
                <a:cs typeface="Arial" panose="020B0604020202020204" pitchFamily="34" charset="0"/>
              </a:rPr>
              <a:t>תסמינים אלה הם ביטוי של הפעלת מערכת תגובה של </a:t>
            </a:r>
            <a:r>
              <a:rPr lang="en-US" dirty="0">
                <a:solidFill>
                  <a:schemeClr val="tx1"/>
                </a:solidFill>
                <a:latin typeface="Arial" panose="020B0604020202020204" pitchFamily="34" charset="0"/>
                <a:cs typeface="Arial" panose="020B0604020202020204" pitchFamily="34" charset="0"/>
              </a:rPr>
              <a:t>fight or flight </a:t>
            </a:r>
            <a:r>
              <a:rPr lang="he-IL" dirty="0">
                <a:solidFill>
                  <a:schemeClr val="tx1"/>
                </a:solidFill>
                <a:latin typeface="Arial" panose="020B0604020202020204" pitchFamily="34" charset="0"/>
                <a:cs typeface="Arial" panose="020B0604020202020204" pitchFamily="34" charset="0"/>
              </a:rPr>
              <a:t> שתפקידה להכין אותנו להתמודדות עם סכנות. </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a:solidFill>
                  <a:schemeClr val="tx1"/>
                </a:solidFill>
                <a:latin typeface="Arial" panose="020B0604020202020204" pitchFamily="34" charset="0"/>
                <a:cs typeface="Arial" panose="020B0604020202020204" pitchFamily="34" charset="0"/>
              </a:rPr>
              <a:t>ב</a:t>
            </a:r>
            <a:r>
              <a:rPr lang="he-IL" b="1" dirty="0">
                <a:solidFill>
                  <a:schemeClr val="tx1"/>
                </a:solidFill>
                <a:latin typeface="Arial" panose="020B0604020202020204" pitchFamily="34" charset="0"/>
                <a:cs typeface="Arial" panose="020B0604020202020204" pitchFamily="34" charset="0"/>
              </a:rPr>
              <a:t>חרדה חברתית </a:t>
            </a:r>
            <a:r>
              <a:rPr lang="he-IL" dirty="0">
                <a:solidFill>
                  <a:schemeClr val="tx1"/>
                </a:solidFill>
                <a:latin typeface="Arial" panose="020B0604020202020204" pitchFamily="34" charset="0"/>
                <a:cs typeface="Arial" panose="020B0604020202020204" pitchFamily="34" charset="0"/>
              </a:rPr>
              <a:t>לעיתים התוצאה היא </a:t>
            </a:r>
            <a:r>
              <a:rPr lang="en-US" dirty="0" smtClean="0">
                <a:solidFill>
                  <a:schemeClr val="tx1"/>
                </a:solidFill>
                <a:latin typeface="Arial" panose="020B0604020202020204" pitchFamily="34" charset="0"/>
                <a:cs typeface="Arial" panose="020B0604020202020204" pitchFamily="34" charset="0"/>
              </a:rPr>
              <a:t>freeze</a:t>
            </a:r>
            <a:r>
              <a:rPr lang="he-IL" dirty="0" smtClean="0">
                <a:solidFill>
                  <a:schemeClr val="tx1"/>
                </a:solidFill>
                <a:latin typeface="Arial" panose="020B0604020202020204" pitchFamily="34" charset="0"/>
                <a:cs typeface="Arial" panose="020B0604020202020204" pitchFamily="34" charset="0"/>
              </a:rPr>
              <a:t> האדם </a:t>
            </a:r>
            <a:r>
              <a:rPr lang="he-IL" dirty="0">
                <a:solidFill>
                  <a:schemeClr val="tx1"/>
                </a:solidFill>
                <a:latin typeface="Arial" panose="020B0604020202020204" pitchFamily="34" charset="0"/>
                <a:cs typeface="Arial" panose="020B0604020202020204" pitchFamily="34" charset="0"/>
              </a:rPr>
              <a:t>לא מסוגל לנוע, או לדבר. </a:t>
            </a:r>
            <a:endParaRPr lang="en-US" dirty="0">
              <a:solidFill>
                <a:schemeClr val="tx1"/>
              </a:solidFill>
              <a:latin typeface="Arial" panose="020B0604020202020204" pitchFamily="34" charset="0"/>
              <a:cs typeface="Arial" panose="020B0604020202020204" pitchFamily="34" charset="0"/>
            </a:endParaRPr>
          </a:p>
        </p:txBody>
      </p:sp>
      <p:sp>
        <p:nvSpPr>
          <p:cNvPr id="516" name="Google Shape;516;p17"/>
          <p:cNvSpPr txBox="1">
            <a:spLocks noGrp="1"/>
          </p:cNvSpPr>
          <p:nvPr>
            <p:ph type="title"/>
          </p:nvPr>
        </p:nvSpPr>
        <p:spPr>
          <a:xfrm>
            <a:off x="1002675" y="581891"/>
            <a:ext cx="10293900" cy="763500"/>
          </a:xfrm>
          <a:prstGeom prst="rect">
            <a:avLst/>
          </a:prstGeom>
        </p:spPr>
        <p:txBody>
          <a:bodyPr spcFirstLastPara="1" wrap="square" lIns="121900" tIns="121900" rIns="121900" bIns="121900" anchor="t" anchorCtr="0">
            <a:noAutofit/>
          </a:bodyPr>
          <a:lstStyle/>
          <a:p>
            <a:pPr algn="ctr" rtl="1"/>
            <a:r>
              <a:rPr lang="he-IL" sz="3600" b="1" dirty="0">
                <a:latin typeface="Arial" panose="020B0604020202020204" pitchFamily="34" charset="0"/>
                <a:cs typeface="Arial" panose="020B0604020202020204" pitchFamily="34" charset="0"/>
              </a:rPr>
              <a:t>תסמינים של חרדה</a:t>
            </a:r>
            <a:endParaRPr lang="en-US" sz="3600" b="1" dirty="0">
              <a:latin typeface="Arial" panose="020B0604020202020204" pitchFamily="34" charset="0"/>
              <a:cs typeface="Arial" panose="020B0604020202020204" pitchFamily="34" charset="0"/>
            </a:endParaRPr>
          </a:p>
        </p:txBody>
      </p:sp>
      <p:sp>
        <p:nvSpPr>
          <p:cNvPr id="6" name="Google Shape;514;p17"/>
          <p:cNvSpPr/>
          <p:nvPr/>
        </p:nvSpPr>
        <p:spPr>
          <a:xfrm>
            <a:off x="1607127" y="1241519"/>
            <a:ext cx="9185564" cy="1577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9641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Google Shape;501;p15"/>
          <p:cNvSpPr/>
          <p:nvPr/>
        </p:nvSpPr>
        <p:spPr>
          <a:xfrm>
            <a:off x="581891" y="581891"/>
            <a:ext cx="11055927" cy="5818908"/>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1002675" y="1726450"/>
            <a:ext cx="10293900" cy="4411104"/>
          </a:xfrm>
          <a:prstGeom prst="rect">
            <a:avLst/>
          </a:prstGeom>
        </p:spPr>
        <p:txBody>
          <a:bodyPr spcFirstLastPara="1" wrap="square" lIns="121900" tIns="121900" rIns="121900" bIns="121900" anchor="t" anchorCtr="0">
            <a:noAutofit/>
          </a:bodyPr>
          <a:lstStyle/>
          <a:p>
            <a:pPr lvl="0" algn="r" rtl="1">
              <a:lnSpc>
                <a:spcPct val="150000"/>
              </a:lnSpc>
            </a:pPr>
            <a:r>
              <a:rPr lang="he-IL" b="1" dirty="0" smtClean="0">
                <a:solidFill>
                  <a:schemeClr val="tx1"/>
                </a:solidFill>
                <a:latin typeface="Arial" panose="020B0604020202020204" pitchFamily="34" charset="0"/>
                <a:cs typeface="Arial" panose="020B0604020202020204" pitchFamily="34" charset="0"/>
              </a:rPr>
              <a:t>הכירו בפחד </a:t>
            </a:r>
            <a:r>
              <a:rPr lang="he-IL" dirty="0">
                <a:solidFill>
                  <a:schemeClr val="tx1"/>
                </a:solidFill>
                <a:latin typeface="Arial" panose="020B0604020202020204" pitchFamily="34" charset="0"/>
                <a:cs typeface="Arial" panose="020B0604020202020204" pitchFamily="34" charset="0"/>
              </a:rPr>
              <a:t>של </a:t>
            </a:r>
            <a:r>
              <a:rPr lang="he-IL" dirty="0" err="1" smtClean="0">
                <a:solidFill>
                  <a:schemeClr val="tx1"/>
                </a:solidFill>
                <a:latin typeface="Arial" panose="020B0604020202020204" pitchFamily="34" charset="0"/>
                <a:cs typeface="Arial" panose="020B0604020202020204" pitchFamily="34" charset="0"/>
              </a:rPr>
              <a:t>הנער.ה</a:t>
            </a:r>
            <a:r>
              <a:rPr lang="he-IL" dirty="0" smtClean="0">
                <a:solidFill>
                  <a:schemeClr val="tx1"/>
                </a:solidFill>
                <a:latin typeface="Arial" panose="020B0604020202020204" pitchFamily="34" charset="0"/>
                <a:cs typeface="Arial" panose="020B0604020202020204" pitchFamily="34" charset="0"/>
              </a:rPr>
              <a:t> </a:t>
            </a:r>
            <a:r>
              <a:rPr lang="he-IL" dirty="0">
                <a:solidFill>
                  <a:schemeClr val="tx1"/>
                </a:solidFill>
                <a:latin typeface="Arial" panose="020B0604020202020204" pitchFamily="34" charset="0"/>
                <a:cs typeface="Arial" panose="020B0604020202020204" pitchFamily="34" charset="0"/>
              </a:rPr>
              <a:t>– אל תפטרו אותו כדבר של מה בכך או תתעלמו ממנו. חשוב שהמתבגר ירגיש שאתם מתייחסים אליו ברצינות ומאמינים שהוא יכול להתגבר על הפחדים. </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a:solidFill>
                  <a:schemeClr val="tx1"/>
                </a:solidFill>
                <a:latin typeface="Arial" panose="020B0604020202020204" pitchFamily="34" charset="0"/>
                <a:cs typeface="Arial" panose="020B0604020202020204" pitchFamily="34" charset="0"/>
              </a:rPr>
              <a:t>חשוב </a:t>
            </a:r>
            <a:r>
              <a:rPr lang="he-IL" dirty="0" err="1" smtClean="0">
                <a:solidFill>
                  <a:schemeClr val="tx1"/>
                </a:solidFill>
                <a:latin typeface="Arial" panose="020B0604020202020204" pitchFamily="34" charset="0"/>
                <a:cs typeface="Arial" panose="020B0604020202020204" pitchFamily="34" charset="0"/>
              </a:rPr>
              <a:t>שהנער.ה</a:t>
            </a:r>
            <a:r>
              <a:rPr lang="he-IL" dirty="0" smtClean="0">
                <a:solidFill>
                  <a:schemeClr val="tx1"/>
                </a:solidFill>
                <a:latin typeface="Arial" panose="020B0604020202020204" pitchFamily="34" charset="0"/>
                <a:cs typeface="Arial" panose="020B0604020202020204" pitchFamily="34" charset="0"/>
              </a:rPr>
              <a:t> יידע </a:t>
            </a:r>
            <a:r>
              <a:rPr lang="he-IL" dirty="0">
                <a:solidFill>
                  <a:schemeClr val="tx1"/>
                </a:solidFill>
                <a:latin typeface="Arial" panose="020B0604020202020204" pitchFamily="34" charset="0"/>
                <a:cs typeface="Arial" panose="020B0604020202020204" pitchFamily="34" charset="0"/>
              </a:rPr>
              <a:t>שאתם נמצאים שם </a:t>
            </a:r>
            <a:r>
              <a:rPr lang="he-IL" b="1" dirty="0">
                <a:solidFill>
                  <a:schemeClr val="tx1"/>
                </a:solidFill>
                <a:latin typeface="Arial" panose="020B0604020202020204" pitchFamily="34" charset="0"/>
                <a:cs typeface="Arial" panose="020B0604020202020204" pitchFamily="34" charset="0"/>
              </a:rPr>
              <a:t>ומוכנים לתמוך בו. </a:t>
            </a:r>
            <a:endParaRPr lang="en-US" b="1"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a:solidFill>
                  <a:schemeClr val="tx1"/>
                </a:solidFill>
                <a:latin typeface="Arial" panose="020B0604020202020204" pitchFamily="34" charset="0"/>
                <a:cs typeface="Arial" panose="020B0604020202020204" pitchFamily="34" charset="0"/>
              </a:rPr>
              <a:t>חשוב מאוד לומר </a:t>
            </a:r>
            <a:r>
              <a:rPr lang="he-IL" dirty="0" err="1" smtClean="0">
                <a:solidFill>
                  <a:schemeClr val="tx1"/>
                </a:solidFill>
                <a:latin typeface="Arial" panose="020B0604020202020204" pitchFamily="34" charset="0"/>
                <a:cs typeface="Arial" panose="020B0604020202020204" pitchFamily="34" charset="0"/>
              </a:rPr>
              <a:t>לנער.ה</a:t>
            </a:r>
            <a:r>
              <a:rPr lang="he-IL" dirty="0" smtClean="0">
                <a:solidFill>
                  <a:schemeClr val="tx1"/>
                </a:solidFill>
                <a:latin typeface="Arial" panose="020B0604020202020204" pitchFamily="34" charset="0"/>
                <a:cs typeface="Arial" panose="020B0604020202020204" pitchFamily="34" charset="0"/>
              </a:rPr>
              <a:t> </a:t>
            </a:r>
            <a:r>
              <a:rPr lang="he-IL" dirty="0">
                <a:solidFill>
                  <a:schemeClr val="tx1"/>
                </a:solidFill>
                <a:latin typeface="Arial" panose="020B0604020202020204" pitchFamily="34" charset="0"/>
                <a:cs typeface="Arial" panose="020B0604020202020204" pitchFamily="34" charset="0"/>
              </a:rPr>
              <a:t>שהחרדה שלו </a:t>
            </a:r>
            <a:r>
              <a:rPr lang="he-IL" b="1" dirty="0">
                <a:solidFill>
                  <a:schemeClr val="tx1"/>
                </a:solidFill>
                <a:latin typeface="Arial" panose="020B0604020202020204" pitchFamily="34" charset="0"/>
                <a:cs typeface="Arial" panose="020B0604020202020204" pitchFamily="34" charset="0"/>
              </a:rPr>
              <a:t>מובנת וטבעית ושאין כל סיבה לחוש אשמה </a:t>
            </a:r>
            <a:r>
              <a:rPr lang="he-IL" dirty="0">
                <a:solidFill>
                  <a:schemeClr val="tx1"/>
                </a:solidFill>
                <a:latin typeface="Arial" panose="020B0604020202020204" pitchFamily="34" charset="0"/>
                <a:cs typeface="Arial" panose="020B0604020202020204" pitchFamily="34" charset="0"/>
              </a:rPr>
              <a:t>מכך שהיא קיימת. יחד עם זאת, במידה ומדובר בחרדה שאינה מותאמת למצב באופן ברור ופוגעת בתפקודו של </a:t>
            </a:r>
            <a:r>
              <a:rPr lang="he-IL" dirty="0" err="1" smtClean="0">
                <a:solidFill>
                  <a:schemeClr val="tx1"/>
                </a:solidFill>
                <a:latin typeface="Arial" panose="020B0604020202020204" pitchFamily="34" charset="0"/>
                <a:cs typeface="Arial" panose="020B0604020202020204" pitchFamily="34" charset="0"/>
              </a:rPr>
              <a:t>הנער.ה</a:t>
            </a:r>
            <a:r>
              <a:rPr lang="he-IL" dirty="0" smtClean="0">
                <a:solidFill>
                  <a:schemeClr val="tx1"/>
                </a:solidFill>
                <a:latin typeface="Arial" panose="020B0604020202020204" pitchFamily="34" charset="0"/>
                <a:cs typeface="Arial" panose="020B0604020202020204" pitchFamily="34" charset="0"/>
              </a:rPr>
              <a:t>, </a:t>
            </a:r>
            <a:r>
              <a:rPr lang="he-IL" dirty="0">
                <a:solidFill>
                  <a:schemeClr val="tx1"/>
                </a:solidFill>
                <a:latin typeface="Arial" panose="020B0604020202020204" pitchFamily="34" charset="0"/>
                <a:cs typeface="Arial" panose="020B0604020202020204" pitchFamily="34" charset="0"/>
              </a:rPr>
              <a:t>יש לסייע לו להבין שהאופן בו </a:t>
            </a:r>
            <a:r>
              <a:rPr lang="he-IL" dirty="0" smtClean="0">
                <a:solidFill>
                  <a:schemeClr val="tx1"/>
                </a:solidFill>
                <a:latin typeface="Arial" panose="020B0604020202020204" pitchFamily="34" charset="0"/>
                <a:cs typeface="Arial" panose="020B0604020202020204" pitchFamily="34" charset="0"/>
              </a:rPr>
              <a:t>הוא פועל </a:t>
            </a:r>
            <a:r>
              <a:rPr lang="he-IL" dirty="0">
                <a:solidFill>
                  <a:schemeClr val="tx1"/>
                </a:solidFill>
                <a:latin typeface="Arial" panose="020B0604020202020204" pitchFamily="34" charset="0"/>
                <a:cs typeface="Arial" panose="020B0604020202020204" pitchFamily="34" charset="0"/>
              </a:rPr>
              <a:t>אינו יעיל ולתת לו כלים </a:t>
            </a:r>
            <a:r>
              <a:rPr lang="he-IL" dirty="0" smtClean="0">
                <a:solidFill>
                  <a:schemeClr val="tx1"/>
                </a:solidFill>
                <a:latin typeface="Arial" panose="020B0604020202020204" pitchFamily="34" charset="0"/>
                <a:cs typeface="Arial" panose="020B0604020202020204" pitchFamily="34" charset="0"/>
              </a:rPr>
              <a:t>להתמודדות.</a:t>
            </a:r>
            <a:endParaRPr lang="en-US" dirty="0">
              <a:solidFill>
                <a:schemeClr val="tx1"/>
              </a:solidFill>
              <a:latin typeface="Arial" panose="020B0604020202020204" pitchFamily="34" charset="0"/>
              <a:cs typeface="Arial" panose="020B0604020202020204" pitchFamily="34" charset="0"/>
            </a:endParaRPr>
          </a:p>
        </p:txBody>
      </p:sp>
      <p:sp>
        <p:nvSpPr>
          <p:cNvPr id="516" name="Google Shape;516;p17"/>
          <p:cNvSpPr txBox="1">
            <a:spLocks noGrp="1"/>
          </p:cNvSpPr>
          <p:nvPr>
            <p:ph type="title"/>
          </p:nvPr>
        </p:nvSpPr>
        <p:spPr>
          <a:xfrm>
            <a:off x="1002675" y="663035"/>
            <a:ext cx="10293900" cy="763500"/>
          </a:xfrm>
          <a:prstGeom prst="rect">
            <a:avLst/>
          </a:prstGeom>
        </p:spPr>
        <p:txBody>
          <a:bodyPr spcFirstLastPara="1" wrap="square" lIns="121900" tIns="121900" rIns="121900" bIns="121900" anchor="t" anchorCtr="0">
            <a:noAutofit/>
          </a:bodyPr>
          <a:lstStyle/>
          <a:p>
            <a:pPr algn="ctr" rtl="1"/>
            <a:r>
              <a:rPr lang="he-IL" sz="3600" b="1" dirty="0">
                <a:latin typeface="Arial" panose="020B0604020202020204" pitchFamily="34" charset="0"/>
                <a:cs typeface="Arial" panose="020B0604020202020204" pitchFamily="34" charset="0"/>
              </a:rPr>
              <a:t>כיצד לעזור למתבגר להתמודד עם חרדה </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he-IL" sz="2400" dirty="0" smtClean="0">
                <a:latin typeface="Arial" panose="020B0604020202020204" pitchFamily="34" charset="0"/>
                <a:cs typeface="Arial" panose="020B0604020202020204" pitchFamily="34" charset="0"/>
              </a:rPr>
              <a:t>(מתוך "איך גדלת" </a:t>
            </a:r>
            <a:r>
              <a:rPr lang="he-IL" sz="2400" dirty="0">
                <a:latin typeface="Arial" panose="020B0604020202020204" pitchFamily="34" charset="0"/>
                <a:cs typeface="Arial" panose="020B0604020202020204" pitchFamily="34" charset="0"/>
              </a:rPr>
              <a:t>פורטל בריאות ורווחת הילד בקהילה מבית עמותת </a:t>
            </a:r>
            <a:r>
              <a:rPr lang="he-IL" sz="2400" dirty="0" smtClean="0">
                <a:latin typeface="Arial" panose="020B0604020202020204" pitchFamily="34" charset="0"/>
                <a:cs typeface="Arial" panose="020B0604020202020204" pitchFamily="34" charset="0"/>
              </a:rPr>
              <a:t>גושן)</a:t>
            </a:r>
            <a:endParaRPr lang="en-US" sz="2400" dirty="0">
              <a:latin typeface="Arial" panose="020B0604020202020204" pitchFamily="34" charset="0"/>
              <a:cs typeface="Arial" panose="020B0604020202020204" pitchFamily="34" charset="0"/>
            </a:endParaRPr>
          </a:p>
        </p:txBody>
      </p:sp>
      <p:sp>
        <p:nvSpPr>
          <p:cNvPr id="6" name="Google Shape;514;p17"/>
          <p:cNvSpPr/>
          <p:nvPr/>
        </p:nvSpPr>
        <p:spPr>
          <a:xfrm>
            <a:off x="1517072" y="1726450"/>
            <a:ext cx="9185564" cy="1577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88288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6" name="Google Shape;501;p15"/>
          <p:cNvSpPr/>
          <p:nvPr/>
        </p:nvSpPr>
        <p:spPr>
          <a:xfrm>
            <a:off x="581891" y="581891"/>
            <a:ext cx="11055927" cy="5818908"/>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651166" y="1117196"/>
            <a:ext cx="10889673" cy="4651319"/>
          </a:xfrm>
          <a:prstGeom prst="rect">
            <a:avLst/>
          </a:prstGeom>
        </p:spPr>
        <p:txBody>
          <a:bodyPr spcFirstLastPara="1" wrap="square" lIns="121900" tIns="121900" rIns="121900" bIns="121900" anchor="t" anchorCtr="0">
            <a:noAutofit/>
          </a:bodyPr>
          <a:lstStyle/>
          <a:p>
            <a:pPr algn="r" rtl="1">
              <a:lnSpc>
                <a:spcPct val="150000"/>
              </a:lnSpc>
            </a:pPr>
            <a:r>
              <a:rPr lang="he-IL" b="1" dirty="0">
                <a:solidFill>
                  <a:schemeClr val="tx1"/>
                </a:solidFill>
                <a:latin typeface="Arial" panose="020B0604020202020204" pitchFamily="34" charset="0"/>
                <a:cs typeface="Arial" panose="020B0604020202020204" pitchFamily="34" charset="0"/>
              </a:rPr>
              <a:t>עודדו את </a:t>
            </a:r>
            <a:r>
              <a:rPr lang="he-IL" b="1" dirty="0" err="1" smtClean="0">
                <a:solidFill>
                  <a:schemeClr val="tx1"/>
                </a:solidFill>
                <a:latin typeface="Arial" panose="020B0604020202020204" pitchFamily="34" charset="0"/>
                <a:cs typeface="Arial" panose="020B0604020202020204" pitchFamily="34" charset="0"/>
              </a:rPr>
              <a:t>הנער.ה</a:t>
            </a:r>
            <a:r>
              <a:rPr lang="he-IL" b="1" dirty="0" smtClean="0">
                <a:solidFill>
                  <a:schemeClr val="tx1"/>
                </a:solidFill>
                <a:latin typeface="Arial" panose="020B0604020202020204" pitchFamily="34" charset="0"/>
                <a:cs typeface="Arial" panose="020B0604020202020204" pitchFamily="34" charset="0"/>
              </a:rPr>
              <a:t> </a:t>
            </a:r>
            <a:r>
              <a:rPr lang="he-IL" b="1" dirty="0">
                <a:solidFill>
                  <a:schemeClr val="tx1"/>
                </a:solidFill>
                <a:latin typeface="Arial" panose="020B0604020202020204" pitchFamily="34" charset="0"/>
                <a:cs typeface="Arial" panose="020B0604020202020204" pitchFamily="34" charset="0"/>
              </a:rPr>
              <a:t>בעדינות לעשות דברים שהוא חרד מפניהם </a:t>
            </a:r>
            <a:r>
              <a:rPr lang="he-IL" dirty="0">
                <a:solidFill>
                  <a:schemeClr val="tx1"/>
                </a:solidFill>
                <a:latin typeface="Arial" panose="020B0604020202020204" pitchFamily="34" charset="0"/>
                <a:cs typeface="Arial" panose="020B0604020202020204" pitchFamily="34" charset="0"/>
              </a:rPr>
              <a:t>אך אל תדחפו אותו למצבים שהוא אינו רוצה לעמוד בהם.</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a:solidFill>
                  <a:schemeClr val="tx1"/>
                </a:solidFill>
                <a:latin typeface="Arial" panose="020B0604020202020204" pitchFamily="34" charset="0"/>
                <a:cs typeface="Arial" panose="020B0604020202020204" pitchFamily="34" charset="0"/>
              </a:rPr>
              <a:t> הציעו לו עזרה רק אם הוא באמת חווה חרדה</a:t>
            </a:r>
            <a:r>
              <a:rPr lang="en-US" dirty="0">
                <a:solidFill>
                  <a:schemeClr val="tx1"/>
                </a:solidFill>
                <a:latin typeface="Arial" panose="020B0604020202020204" pitchFamily="34" charset="0"/>
                <a:cs typeface="Arial" panose="020B0604020202020204" pitchFamily="34" charset="0"/>
              </a:rPr>
              <a:t>.</a:t>
            </a:r>
          </a:p>
          <a:p>
            <a:pPr lvl="0" algn="r" rtl="1">
              <a:lnSpc>
                <a:spcPct val="150000"/>
              </a:lnSpc>
            </a:pPr>
            <a:r>
              <a:rPr lang="he-IL" dirty="0">
                <a:solidFill>
                  <a:schemeClr val="tx1"/>
                </a:solidFill>
                <a:latin typeface="Arial" panose="020B0604020202020204" pitchFamily="34" charset="0"/>
                <a:cs typeface="Arial" panose="020B0604020202020204" pitchFamily="34" charset="0"/>
              </a:rPr>
              <a:t>עזרו לו להציב לעצמו </a:t>
            </a:r>
            <a:r>
              <a:rPr lang="he-IL" b="1" dirty="0">
                <a:solidFill>
                  <a:schemeClr val="tx1"/>
                </a:solidFill>
                <a:latin typeface="Arial" panose="020B0604020202020204" pitchFamily="34" charset="0"/>
                <a:cs typeface="Arial" panose="020B0604020202020204" pitchFamily="34" charset="0"/>
              </a:rPr>
              <a:t>יעדים קטנים </a:t>
            </a:r>
            <a:r>
              <a:rPr lang="he-IL" dirty="0">
                <a:solidFill>
                  <a:schemeClr val="tx1"/>
                </a:solidFill>
                <a:latin typeface="Arial" panose="020B0604020202020204" pitchFamily="34" charset="0"/>
                <a:cs typeface="Arial" panose="020B0604020202020204" pitchFamily="34" charset="0"/>
              </a:rPr>
              <a:t>בהתמודדות עם הדברים שגורמים לו חרדה. </a:t>
            </a:r>
            <a:r>
              <a:rPr lang="he-IL" dirty="0" smtClean="0">
                <a:solidFill>
                  <a:schemeClr val="tx1"/>
                </a:solidFill>
                <a:latin typeface="Arial" panose="020B0604020202020204" pitchFamily="34" charset="0"/>
                <a:cs typeface="Arial" panose="020B0604020202020204" pitchFamily="34" charset="0"/>
              </a:rPr>
              <a:t>      עודדו </a:t>
            </a:r>
            <a:r>
              <a:rPr lang="he-IL" dirty="0">
                <a:solidFill>
                  <a:schemeClr val="tx1"/>
                </a:solidFill>
                <a:latin typeface="Arial" panose="020B0604020202020204" pitchFamily="34" charset="0"/>
                <a:cs typeface="Arial" panose="020B0604020202020204" pitchFamily="34" charset="0"/>
              </a:rPr>
              <a:t>אותו לעמוד ביעדים אלה, אך אל תתערבו מוקדם מדי או תיקחו שליטה על המצב</a:t>
            </a:r>
            <a:r>
              <a:rPr lang="he-IL"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p>
            <a:pPr lvl="0" algn="r" rtl="1">
              <a:lnSpc>
                <a:spcPct val="150000"/>
              </a:lnSpc>
            </a:pPr>
            <a:r>
              <a:rPr lang="he-IL" dirty="0">
                <a:solidFill>
                  <a:schemeClr val="tx1"/>
                </a:solidFill>
                <a:latin typeface="Arial" panose="020B0604020202020204" pitchFamily="34" charset="0"/>
                <a:cs typeface="Arial" panose="020B0604020202020204" pitchFamily="34" charset="0"/>
              </a:rPr>
              <a:t>נסו </a:t>
            </a:r>
            <a:r>
              <a:rPr lang="he-IL" b="1" dirty="0">
                <a:solidFill>
                  <a:schemeClr val="tx1"/>
                </a:solidFill>
                <a:latin typeface="Arial" panose="020B0604020202020204" pitchFamily="34" charset="0"/>
                <a:cs typeface="Arial" panose="020B0604020202020204" pitchFamily="34" charset="0"/>
              </a:rPr>
              <a:t>לא לעשות עניין גדול אם הוא נמנע </a:t>
            </a:r>
            <a:r>
              <a:rPr lang="he-IL" dirty="0">
                <a:solidFill>
                  <a:schemeClr val="tx1"/>
                </a:solidFill>
                <a:latin typeface="Arial" panose="020B0604020202020204" pitchFamily="34" charset="0"/>
                <a:cs typeface="Arial" panose="020B0604020202020204" pitchFamily="34" charset="0"/>
              </a:rPr>
              <a:t>מהשתתפות בסיטואציה מסוימת בגלל החרדה.</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6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6" name="Google Shape;501;p15"/>
          <p:cNvSpPr/>
          <p:nvPr/>
        </p:nvSpPr>
        <p:spPr>
          <a:xfrm>
            <a:off x="581891" y="581891"/>
            <a:ext cx="11055927" cy="5818908"/>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817417" y="853960"/>
            <a:ext cx="10695709" cy="5150080"/>
          </a:xfrm>
          <a:prstGeom prst="rect">
            <a:avLst/>
          </a:prstGeom>
        </p:spPr>
        <p:txBody>
          <a:bodyPr spcFirstLastPara="1" wrap="square" lIns="121900" tIns="121900" rIns="121900" bIns="121900" anchor="t" anchorCtr="0">
            <a:noAutofit/>
          </a:bodyPr>
          <a:lstStyle/>
          <a:p>
            <a:pPr lvl="0" algn="r" rtl="1">
              <a:lnSpc>
                <a:spcPct val="150000"/>
              </a:lnSpc>
            </a:pPr>
            <a:r>
              <a:rPr lang="he-IL" dirty="0">
                <a:solidFill>
                  <a:schemeClr val="tx1"/>
                </a:solidFill>
                <a:latin typeface="Arial" panose="020B0604020202020204" pitchFamily="34" charset="0"/>
                <a:cs typeface="Arial" panose="020B0604020202020204" pitchFamily="34" charset="0"/>
              </a:rPr>
              <a:t>אמרו </a:t>
            </a:r>
            <a:r>
              <a:rPr lang="he-IL" dirty="0" err="1" smtClean="0">
                <a:solidFill>
                  <a:schemeClr val="tx1"/>
                </a:solidFill>
                <a:latin typeface="Arial" panose="020B0604020202020204" pitchFamily="34" charset="0"/>
                <a:cs typeface="Arial" panose="020B0604020202020204" pitchFamily="34" charset="0"/>
              </a:rPr>
              <a:t>לנער.ה</a:t>
            </a:r>
            <a:r>
              <a:rPr lang="he-IL" dirty="0" smtClean="0">
                <a:solidFill>
                  <a:schemeClr val="tx1"/>
                </a:solidFill>
                <a:latin typeface="Arial" panose="020B0604020202020204" pitchFamily="34" charset="0"/>
                <a:cs typeface="Arial" panose="020B0604020202020204" pitchFamily="34" charset="0"/>
              </a:rPr>
              <a:t>  </a:t>
            </a:r>
            <a:r>
              <a:rPr lang="he-IL" dirty="0">
                <a:solidFill>
                  <a:schemeClr val="tx1"/>
                </a:solidFill>
                <a:latin typeface="Arial" panose="020B0604020202020204" pitchFamily="34" charset="0"/>
                <a:cs typeface="Arial" panose="020B0604020202020204" pitchFamily="34" charset="0"/>
              </a:rPr>
              <a:t>שאתם </a:t>
            </a:r>
            <a:r>
              <a:rPr lang="he-IL" b="1" dirty="0">
                <a:solidFill>
                  <a:schemeClr val="tx1"/>
                </a:solidFill>
                <a:latin typeface="Arial" panose="020B0604020202020204" pitchFamily="34" charset="0"/>
                <a:cs typeface="Arial" panose="020B0604020202020204" pitchFamily="34" charset="0"/>
              </a:rPr>
              <a:t>מאמינים ביכולתו להתמודד עם החרדה בעתיד, ורק צריך ללכת צעד-צעד. </a:t>
            </a:r>
            <a:endParaRPr lang="en-US" b="1" dirty="0">
              <a:solidFill>
                <a:schemeClr val="tx1"/>
              </a:solidFill>
              <a:latin typeface="Arial" panose="020B0604020202020204" pitchFamily="34" charset="0"/>
              <a:cs typeface="Arial" panose="020B0604020202020204" pitchFamily="34" charset="0"/>
            </a:endParaRPr>
          </a:p>
          <a:p>
            <a:pPr lvl="0" algn="r" rtl="1">
              <a:lnSpc>
                <a:spcPct val="150000"/>
              </a:lnSpc>
            </a:pPr>
            <a:r>
              <a:rPr lang="en-US" dirty="0">
                <a:solidFill>
                  <a:schemeClr val="tx1"/>
                </a:solidFill>
                <a:latin typeface="Arial" panose="020B0604020202020204" pitchFamily="34" charset="0"/>
                <a:cs typeface="Arial" panose="020B0604020202020204" pitchFamily="34" charset="0"/>
              </a:rPr>
              <a:t> </a:t>
            </a:r>
            <a:r>
              <a:rPr lang="he-IL" b="1" dirty="0" smtClean="0">
                <a:solidFill>
                  <a:schemeClr val="tx1"/>
                </a:solidFill>
                <a:latin typeface="Arial" panose="020B0604020202020204" pitchFamily="34" charset="0"/>
                <a:cs typeface="Arial" panose="020B0604020202020204" pitchFamily="34" charset="0"/>
              </a:rPr>
              <a:t>חגגו </a:t>
            </a:r>
            <a:r>
              <a:rPr lang="he-IL" b="1" dirty="0">
                <a:solidFill>
                  <a:schemeClr val="tx1"/>
                </a:solidFill>
                <a:latin typeface="Arial" panose="020B0604020202020204" pitchFamily="34" charset="0"/>
                <a:cs typeface="Arial" panose="020B0604020202020204" pitchFamily="34" charset="0"/>
              </a:rPr>
              <a:t>את הצעדים </a:t>
            </a:r>
            <a:r>
              <a:rPr lang="he-IL" b="1" dirty="0" err="1" smtClean="0">
                <a:solidFill>
                  <a:schemeClr val="tx1"/>
                </a:solidFill>
                <a:latin typeface="Arial" panose="020B0604020202020204" pitchFamily="34" charset="0"/>
                <a:cs typeface="Arial" panose="020B0604020202020204" pitchFamily="34" charset="0"/>
              </a:rPr>
              <a:t>שהנער.ה</a:t>
            </a:r>
            <a:r>
              <a:rPr lang="he-IL" b="1" dirty="0" smtClean="0">
                <a:solidFill>
                  <a:schemeClr val="tx1"/>
                </a:solidFill>
                <a:latin typeface="Arial" panose="020B0604020202020204" pitchFamily="34" charset="0"/>
                <a:cs typeface="Arial" panose="020B0604020202020204" pitchFamily="34" charset="0"/>
              </a:rPr>
              <a:t> </a:t>
            </a:r>
            <a:r>
              <a:rPr lang="he-IL" b="1" dirty="0">
                <a:solidFill>
                  <a:schemeClr val="tx1"/>
                </a:solidFill>
                <a:latin typeface="Arial" panose="020B0604020202020204" pitchFamily="34" charset="0"/>
                <a:cs typeface="Arial" panose="020B0604020202020204" pitchFamily="34" charset="0"/>
              </a:rPr>
              <a:t>עובר</a:t>
            </a:r>
            <a:r>
              <a:rPr lang="he-IL" dirty="0">
                <a:solidFill>
                  <a:schemeClr val="tx1"/>
                </a:solidFill>
                <a:latin typeface="Arial" panose="020B0604020202020204" pitchFamily="34" charset="0"/>
                <a:cs typeface="Arial" panose="020B0604020202020204" pitchFamily="34" charset="0"/>
              </a:rPr>
              <a:t>, לא משנה עד כמה הם </a:t>
            </a:r>
            <a:r>
              <a:rPr lang="he-IL" dirty="0" smtClean="0">
                <a:solidFill>
                  <a:schemeClr val="tx1"/>
                </a:solidFill>
                <a:latin typeface="Arial" panose="020B0604020202020204" pitchFamily="34" charset="0"/>
                <a:cs typeface="Arial" panose="020B0604020202020204" pitchFamily="34" charset="0"/>
              </a:rPr>
              <a:t>קטנים.</a:t>
            </a:r>
            <a:endParaRPr lang="en-US" dirty="0">
              <a:solidFill>
                <a:schemeClr val="tx1"/>
              </a:solidFill>
              <a:latin typeface="Arial" panose="020B0604020202020204" pitchFamily="34" charset="0"/>
              <a:cs typeface="Arial" panose="020B0604020202020204" pitchFamily="34" charset="0"/>
            </a:endParaRPr>
          </a:p>
          <a:p>
            <a:pPr lvl="0" algn="r" rtl="1">
              <a:lnSpc>
                <a:spcPct val="150000"/>
              </a:lnSpc>
            </a:pPr>
            <a:r>
              <a:rPr lang="he-IL" dirty="0" smtClean="0">
                <a:solidFill>
                  <a:schemeClr val="tx1"/>
                </a:solidFill>
                <a:latin typeface="Arial" panose="020B0604020202020204" pitchFamily="34" charset="0"/>
                <a:cs typeface="Arial" panose="020B0604020202020204" pitchFamily="34" charset="0"/>
              </a:rPr>
              <a:t>זכרו </a:t>
            </a:r>
            <a:r>
              <a:rPr lang="he-IL" b="1" dirty="0" smtClean="0">
                <a:solidFill>
                  <a:schemeClr val="tx1"/>
                </a:solidFill>
                <a:latin typeface="Arial" panose="020B0604020202020204" pitchFamily="34" charset="0"/>
                <a:cs typeface="Arial" panose="020B0604020202020204" pitchFamily="34" charset="0"/>
              </a:rPr>
              <a:t>כאשר </a:t>
            </a:r>
            <a:r>
              <a:rPr lang="he-IL" b="1" dirty="0" err="1" smtClean="0">
                <a:solidFill>
                  <a:schemeClr val="tx1"/>
                </a:solidFill>
                <a:latin typeface="Arial" panose="020B0604020202020204" pitchFamily="34" charset="0"/>
                <a:cs typeface="Arial" panose="020B0604020202020204" pitchFamily="34" charset="0"/>
              </a:rPr>
              <a:t>הנער.ה</a:t>
            </a:r>
            <a:r>
              <a:rPr lang="he-IL" b="1" dirty="0" smtClean="0">
                <a:solidFill>
                  <a:schemeClr val="tx1"/>
                </a:solidFill>
                <a:latin typeface="Arial" panose="020B0604020202020204" pitchFamily="34" charset="0"/>
                <a:cs typeface="Arial" panose="020B0604020202020204" pitchFamily="34" charset="0"/>
              </a:rPr>
              <a:t> </a:t>
            </a:r>
            <a:r>
              <a:rPr lang="he-IL" b="1" dirty="0">
                <a:solidFill>
                  <a:schemeClr val="tx1"/>
                </a:solidFill>
                <a:latin typeface="Arial" panose="020B0604020202020204" pitchFamily="34" charset="0"/>
                <a:cs typeface="Arial" panose="020B0604020202020204" pitchFamily="34" charset="0"/>
              </a:rPr>
              <a:t>נמנע ממצבים מסוימים בעקבות חרדה, זה עלול לפגוע </a:t>
            </a:r>
            <a:r>
              <a:rPr lang="he-IL" b="1" dirty="0" smtClean="0">
                <a:solidFill>
                  <a:schemeClr val="tx1"/>
                </a:solidFill>
                <a:latin typeface="Arial" panose="020B0604020202020204" pitchFamily="34" charset="0"/>
                <a:cs typeface="Arial" panose="020B0604020202020204" pitchFamily="34" charset="0"/>
              </a:rPr>
              <a:t>בתפקודו </a:t>
            </a:r>
            <a:r>
              <a:rPr lang="he-IL" b="1" dirty="0">
                <a:solidFill>
                  <a:schemeClr val="tx1"/>
                </a:solidFill>
                <a:latin typeface="Arial" panose="020B0604020202020204" pitchFamily="34" charset="0"/>
                <a:cs typeface="Arial" panose="020B0604020202020204" pitchFamily="34" charset="0"/>
              </a:rPr>
              <a:t>והתפתחותו</a:t>
            </a:r>
            <a:r>
              <a:rPr lang="he-IL" dirty="0">
                <a:solidFill>
                  <a:schemeClr val="tx1"/>
                </a:solidFill>
                <a:latin typeface="Arial" panose="020B0604020202020204" pitchFamily="34" charset="0"/>
                <a:cs typeface="Arial" panose="020B0604020202020204" pitchFamily="34" charset="0"/>
              </a:rPr>
              <a:t>. אתם כמטפלים עלולים לעיתים להזדהות באופן עוצמתי עם קשייו, וכתוצאה מכך לשתף פעולה עם ההימנעות של המתבגר. דבר זה אינו לטובתו ועליכם לזהות מתי אתם מאפשרים לו “לשתף פעולה עם החרדה שלו” באופן הפוגע בו. </a:t>
            </a:r>
            <a:endParaRPr lang="en-US" dirty="0">
              <a:solidFill>
                <a:schemeClr val="tx1"/>
              </a:solidFill>
              <a:latin typeface="Arial" panose="020B0604020202020204" pitchFamily="34" charset="0"/>
              <a:cs typeface="Arial" panose="020B0604020202020204" pitchFamily="34" charset="0"/>
            </a:endParaRPr>
          </a:p>
          <a:p>
            <a:pPr lvl="0" algn="r" rtl="1">
              <a:lnSpc>
                <a:spcPct val="150000"/>
              </a:lnSpc>
            </a:pPr>
            <a:r>
              <a:rPr lang="en-US" dirty="0">
                <a:solidFill>
                  <a:schemeClr val="tx1"/>
                </a:solidFill>
                <a:latin typeface="Arial" panose="020B0604020202020204" pitchFamily="34" charset="0"/>
                <a:cs typeface="Arial" panose="020B0604020202020204" pitchFamily="34" charset="0"/>
              </a:rPr>
              <a:t> </a:t>
            </a:r>
            <a:r>
              <a:rPr lang="he-IL" dirty="0" err="1" smtClean="0">
                <a:solidFill>
                  <a:schemeClr val="tx1"/>
                </a:solidFill>
                <a:latin typeface="Arial" panose="020B0604020202020204" pitchFamily="34" charset="0"/>
                <a:cs typeface="Arial" panose="020B0604020202020204" pitchFamily="34" charset="0"/>
              </a:rPr>
              <a:t>הנער.ה</a:t>
            </a:r>
            <a:r>
              <a:rPr lang="he-IL" dirty="0" smtClean="0">
                <a:solidFill>
                  <a:schemeClr val="tx1"/>
                </a:solidFill>
                <a:latin typeface="Arial" panose="020B0604020202020204" pitchFamily="34" charset="0"/>
                <a:cs typeface="Arial" panose="020B0604020202020204" pitchFamily="34" charset="0"/>
              </a:rPr>
              <a:t> </a:t>
            </a:r>
            <a:r>
              <a:rPr lang="he-IL" dirty="0">
                <a:solidFill>
                  <a:schemeClr val="tx1"/>
                </a:solidFill>
                <a:latin typeface="Arial" panose="020B0604020202020204" pitchFamily="34" charset="0"/>
                <a:cs typeface="Arial" panose="020B0604020202020204" pitchFamily="34" charset="0"/>
              </a:rPr>
              <a:t>זקוק </a:t>
            </a:r>
            <a:r>
              <a:rPr lang="he-IL" dirty="0" smtClean="0">
                <a:solidFill>
                  <a:schemeClr val="tx1"/>
                </a:solidFill>
                <a:latin typeface="Arial" panose="020B0604020202020204" pitchFamily="34" charset="0"/>
                <a:cs typeface="Arial" panose="020B0604020202020204" pitchFamily="34" charset="0"/>
              </a:rPr>
              <a:t>ל</a:t>
            </a:r>
            <a:r>
              <a:rPr lang="he-IL" b="1" dirty="0" smtClean="0">
                <a:solidFill>
                  <a:schemeClr val="tx1"/>
                </a:solidFill>
                <a:latin typeface="Arial" panose="020B0604020202020204" pitchFamily="34" charset="0"/>
                <a:cs typeface="Arial" panose="020B0604020202020204" pitchFamily="34" charset="0"/>
              </a:rPr>
              <a:t>עמדה ברורה</a:t>
            </a:r>
            <a:r>
              <a:rPr lang="he-IL" dirty="0" smtClean="0">
                <a:solidFill>
                  <a:schemeClr val="tx1"/>
                </a:solidFill>
                <a:latin typeface="Arial" panose="020B0604020202020204" pitchFamily="34" charset="0"/>
                <a:cs typeface="Arial" panose="020B0604020202020204" pitchFamily="34" charset="0"/>
              </a:rPr>
              <a:t>, </a:t>
            </a:r>
            <a:r>
              <a:rPr lang="he-IL" b="1" dirty="0" smtClean="0">
                <a:solidFill>
                  <a:schemeClr val="tx1"/>
                </a:solidFill>
                <a:latin typeface="Arial" panose="020B0604020202020204" pitchFamily="34" charset="0"/>
                <a:cs typeface="Arial" panose="020B0604020202020204" pitchFamily="34" charset="0"/>
              </a:rPr>
              <a:t>הכוונה ותמיכה </a:t>
            </a:r>
            <a:r>
              <a:rPr lang="he-IL" dirty="0" smtClean="0">
                <a:solidFill>
                  <a:schemeClr val="tx1"/>
                </a:solidFill>
                <a:latin typeface="Arial" panose="020B0604020202020204" pitchFamily="34" charset="0"/>
                <a:cs typeface="Arial" panose="020B0604020202020204" pitchFamily="34" charset="0"/>
              </a:rPr>
              <a:t>מצדכם </a:t>
            </a:r>
            <a:r>
              <a:rPr lang="he-IL" dirty="0">
                <a:solidFill>
                  <a:schemeClr val="tx1"/>
                </a:solidFill>
                <a:latin typeface="Arial" panose="020B0604020202020204" pitchFamily="34" charset="0"/>
                <a:cs typeface="Arial" panose="020B0604020202020204" pitchFamily="34" charset="0"/>
              </a:rPr>
              <a:t>על מנת להתגבר על </a:t>
            </a:r>
            <a:r>
              <a:rPr lang="he-IL" dirty="0" smtClean="0">
                <a:solidFill>
                  <a:schemeClr val="tx1"/>
                </a:solidFill>
                <a:latin typeface="Arial" panose="020B0604020202020204" pitchFamily="34" charset="0"/>
                <a:cs typeface="Arial" panose="020B0604020202020204" pitchFamily="34" charset="0"/>
              </a:rPr>
              <a:t>חרדותיו.</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995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Google Shape;501;p15"/>
          <p:cNvSpPr/>
          <p:nvPr/>
        </p:nvSpPr>
        <p:spPr>
          <a:xfrm>
            <a:off x="512619" y="581891"/>
            <a:ext cx="11164970" cy="5818908"/>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812167" y="2092036"/>
            <a:ext cx="10674914" cy="3815191"/>
          </a:xfrm>
          <a:prstGeom prst="rect">
            <a:avLst/>
          </a:prstGeom>
        </p:spPr>
        <p:txBody>
          <a:bodyPr spcFirstLastPara="1" wrap="square" lIns="121900" tIns="121900" rIns="121900" bIns="121900" anchor="t" anchorCtr="0">
            <a:noAutofit/>
          </a:bodyPr>
          <a:lstStyle/>
          <a:p>
            <a:pPr lvl="0" algn="r" rtl="1">
              <a:lnSpc>
                <a:spcPct val="150000"/>
              </a:lnSpc>
              <a:buClr>
                <a:srgbClr val="595959"/>
              </a:buClr>
            </a:pPr>
            <a:r>
              <a:rPr lang="en-US" dirty="0" smtClean="0">
                <a:solidFill>
                  <a:schemeClr val="tx1"/>
                </a:solidFill>
                <a:latin typeface="Arial" panose="020B0604020202020204" pitchFamily="34" charset="0"/>
                <a:cs typeface="Arial" panose="020B0604020202020204" pitchFamily="34" charset="0"/>
              </a:rPr>
              <a:t> </a:t>
            </a:r>
            <a:r>
              <a:rPr lang="he-IL" dirty="0">
                <a:solidFill>
                  <a:schemeClr val="tx1"/>
                </a:solidFill>
                <a:latin typeface="Arial" panose="020B0604020202020204" pitchFamily="34" charset="0"/>
                <a:cs typeface="Arial" panose="020B0604020202020204" pitchFamily="34" charset="0"/>
              </a:rPr>
              <a:t>מהם העקרונות והכלים שיעזרו לנו לוותר על הרצון להרגיע את עצמנו בכל מחיר במקרים של הצפה רגשית, חוויית איום או </a:t>
            </a:r>
            <a:r>
              <a:rPr lang="he-IL" dirty="0" smtClean="0">
                <a:solidFill>
                  <a:schemeClr val="tx1"/>
                </a:solidFill>
                <a:latin typeface="Arial" panose="020B0604020202020204" pitchFamily="34" charset="0"/>
                <a:cs typeface="Arial" panose="020B0604020202020204" pitchFamily="34" charset="0"/>
              </a:rPr>
              <a:t>חוסר- </a:t>
            </a:r>
            <a:r>
              <a:rPr lang="he-IL" dirty="0">
                <a:solidFill>
                  <a:schemeClr val="tx1"/>
                </a:solidFill>
                <a:latin typeface="Arial" panose="020B0604020202020204" pitchFamily="34" charset="0"/>
                <a:cs typeface="Arial" panose="020B0604020202020204" pitchFamily="34" charset="0"/>
              </a:rPr>
              <a:t>וודאות? </a:t>
            </a:r>
          </a:p>
          <a:p>
            <a:pPr lvl="0" algn="r" rtl="1">
              <a:lnSpc>
                <a:spcPct val="150000"/>
              </a:lnSpc>
              <a:buClr>
                <a:srgbClr val="595959"/>
              </a:buClr>
            </a:pPr>
            <a:r>
              <a:rPr lang="he-IL" dirty="0">
                <a:solidFill>
                  <a:schemeClr val="tx1"/>
                </a:solidFill>
                <a:latin typeface="Arial" panose="020B0604020202020204" pitchFamily="34" charset="0"/>
                <a:cs typeface="Arial" panose="020B0604020202020204" pitchFamily="34" charset="0"/>
              </a:rPr>
              <a:t>מהם הכלים שיעזרו לנו לא לשקוע ולהתחייב לחיים משמעותיים, כולל למשל הטיפול המעשי בסכנת הקורונה. </a:t>
            </a:r>
          </a:p>
          <a:p>
            <a:pPr lvl="0" algn="r" rtl="1">
              <a:lnSpc>
                <a:spcPct val="150000"/>
              </a:lnSpc>
              <a:buClr>
                <a:srgbClr val="595959"/>
              </a:buClr>
            </a:pPr>
            <a:r>
              <a:rPr lang="he-IL" dirty="0">
                <a:solidFill>
                  <a:schemeClr val="tx1"/>
                </a:solidFill>
                <a:latin typeface="Arial" panose="020B0604020202020204" pitchFamily="34" charset="0"/>
                <a:cs typeface="Arial" panose="020B0604020202020204" pitchFamily="34" charset="0"/>
              </a:rPr>
              <a:t>מה יעזור לנו לשנות את מיקוד הקשב ולהתגבר על הפיתוי שלנו להתרכז בדאגה או </a:t>
            </a:r>
            <a:r>
              <a:rPr lang="he-IL" dirty="0" err="1">
                <a:solidFill>
                  <a:schemeClr val="tx1"/>
                </a:solidFill>
                <a:latin typeface="Arial" panose="020B0604020202020204" pitchFamily="34" charset="0"/>
                <a:cs typeface="Arial" panose="020B0604020202020204" pitchFamily="34" charset="0"/>
              </a:rPr>
              <a:t>בחוסר־הוודאות</a:t>
            </a:r>
            <a:r>
              <a:rPr lang="he-IL" dirty="0">
                <a:solidFill>
                  <a:schemeClr val="tx1"/>
                </a:solidFill>
                <a:latin typeface="Arial" panose="020B0604020202020204" pitchFamily="34" charset="0"/>
                <a:cs typeface="Arial" panose="020B0604020202020204" pitchFamily="34" charset="0"/>
              </a:rPr>
              <a:t> כדי לפתור אותם. מה יסייע להתגבר על הייאוש שמעודד אותנו לשקוע בחוויית חוסר ־הוודאות ובמצבו הרעוע של האדם ביקום.</a:t>
            </a:r>
            <a:endParaRPr lang="he-IL" sz="1800" dirty="0">
              <a:solidFill>
                <a:schemeClr val="tx1"/>
              </a:solidFill>
              <a:latin typeface="Calibri"/>
              <a:ea typeface="Calibri"/>
              <a:cs typeface="Calibri"/>
              <a:sym typeface="Calibri"/>
            </a:endParaRPr>
          </a:p>
          <a:p>
            <a:pPr algn="r" rtl="1">
              <a:lnSpc>
                <a:spcPct val="150000"/>
              </a:lnSpc>
            </a:pPr>
            <a:endParaRPr lang="en-US" dirty="0">
              <a:solidFill>
                <a:schemeClr val="tx1"/>
              </a:solidFill>
              <a:latin typeface="Arial" panose="020B0604020202020204" pitchFamily="34" charset="0"/>
              <a:cs typeface="Arial" panose="020B0604020202020204" pitchFamily="34" charset="0"/>
            </a:endParaRPr>
          </a:p>
        </p:txBody>
      </p:sp>
      <p:sp>
        <p:nvSpPr>
          <p:cNvPr id="516" name="Google Shape;516;p17"/>
          <p:cNvSpPr txBox="1">
            <a:spLocks noGrp="1"/>
          </p:cNvSpPr>
          <p:nvPr>
            <p:ph type="title"/>
          </p:nvPr>
        </p:nvSpPr>
        <p:spPr>
          <a:xfrm>
            <a:off x="621660" y="406489"/>
            <a:ext cx="11055927" cy="1685547"/>
          </a:xfrm>
          <a:prstGeom prst="rect">
            <a:avLst/>
          </a:prstGeom>
        </p:spPr>
        <p:txBody>
          <a:bodyPr spcFirstLastPara="1" wrap="square" lIns="121900" tIns="121900" rIns="121900" bIns="121900" anchor="t" anchorCtr="0">
            <a:noAutofit/>
          </a:bodyPr>
          <a:lstStyle/>
          <a:p>
            <a:pPr algn="ctr" rtl="1"/>
            <a:r>
              <a:rPr lang="he-IL" sz="3600" b="1" u="sng" dirty="0">
                <a:latin typeface="Arial" panose="020B0604020202020204" pitchFamily="34" charset="0"/>
                <a:cs typeface="Arial" panose="020B0604020202020204" pitchFamily="34" charset="0"/>
              </a:rPr>
              <a:t>התמודדות עם קורונה לפי תפיסת הגל השלישי </a:t>
            </a:r>
            <a:r>
              <a:rPr lang="he-IL" sz="3600" b="1" u="sng" dirty="0" smtClean="0">
                <a:latin typeface="Arial" panose="020B0604020202020204" pitchFamily="34" charset="0"/>
                <a:cs typeface="Arial" panose="020B0604020202020204" pitchFamily="34" charset="0"/>
              </a:rPr>
              <a:t>של </a:t>
            </a:r>
            <a:r>
              <a:rPr lang="en-US" sz="3600" b="1" u="sng" dirty="0" smtClean="0">
                <a:latin typeface="Arial" panose="020B0604020202020204" pitchFamily="34" charset="0"/>
                <a:cs typeface="Arial" panose="020B0604020202020204" pitchFamily="34" charset="0"/>
              </a:rPr>
              <a:t>CBT </a:t>
            </a:r>
            <a:r>
              <a:rPr lang="he-IL" sz="3600" b="1" u="sng" dirty="0" smtClean="0">
                <a:latin typeface="Arial" panose="020B0604020202020204" pitchFamily="34" charset="0"/>
                <a:cs typeface="Arial" panose="020B0604020202020204" pitchFamily="34" charset="0"/>
              </a:rPr>
              <a:t> </a:t>
            </a:r>
            <a:r>
              <a:rPr lang="he-IL" sz="3200" b="1" u="sng" dirty="0" smtClean="0">
                <a:latin typeface="Arial" panose="020B0604020202020204" pitchFamily="34" charset="0"/>
                <a:cs typeface="Arial" panose="020B0604020202020204" pitchFamily="34" charset="0"/>
              </a:rPr>
              <a:t>פרופ</a:t>
            </a:r>
            <a:r>
              <a:rPr lang="he-IL" sz="3200" b="1" u="sng" dirty="0">
                <a:latin typeface="Arial" panose="020B0604020202020204" pitchFamily="34" charset="0"/>
                <a:cs typeface="Arial" panose="020B0604020202020204" pitchFamily="34" charset="0"/>
              </a:rPr>
              <a:t>׳ דני </a:t>
            </a:r>
            <a:r>
              <a:rPr lang="he-IL" sz="3200" b="1" u="sng" dirty="0" err="1">
                <a:latin typeface="Arial" panose="020B0604020202020204" pitchFamily="34" charset="0"/>
                <a:cs typeface="Arial" panose="020B0604020202020204" pitchFamily="34" charset="0"/>
              </a:rPr>
              <a:t>חמיאל</a:t>
            </a:r>
            <a:r>
              <a:rPr lang="he-IL" sz="3200" b="1" u="sng" dirty="0">
                <a:latin typeface="Arial" panose="020B0604020202020204" pitchFamily="34" charset="0"/>
                <a:cs typeface="Arial" panose="020B0604020202020204" pitchFamily="34" charset="0"/>
              </a:rPr>
              <a:t> </a:t>
            </a:r>
            <a:r>
              <a:rPr lang="he-IL" sz="3200" b="1" u="sng" dirty="0" smtClean="0">
                <a:latin typeface="Arial" panose="020B0604020202020204" pitchFamily="34" charset="0"/>
                <a:cs typeface="Arial" panose="020B0604020202020204" pitchFamily="34" charset="0"/>
              </a:rPr>
              <a:t> </a:t>
            </a:r>
            <a:r>
              <a:rPr lang="en-US" b="1" u="sng" dirty="0" smtClean="0">
                <a:latin typeface="Arial" panose="020B0604020202020204" pitchFamily="34" charset="0"/>
                <a:cs typeface="Arial" panose="020B0604020202020204" pitchFamily="34" charset="0"/>
              </a:rPr>
              <a:t/>
            </a:r>
            <a:br>
              <a:rPr lang="en-US" b="1" u="sng" dirty="0" smtClean="0">
                <a:latin typeface="Arial" panose="020B0604020202020204" pitchFamily="34" charset="0"/>
                <a:cs typeface="Arial" panose="020B0604020202020204" pitchFamily="34" charset="0"/>
              </a:rPr>
            </a:br>
            <a:r>
              <a:rPr lang="he-IL" sz="2400" b="1" u="sng" dirty="0" smtClean="0">
                <a:latin typeface="Arial" panose="020B0604020202020204" pitchFamily="34" charset="0"/>
                <a:cs typeface="Arial" panose="020B0604020202020204" pitchFamily="34" charset="0"/>
              </a:rPr>
              <a:t>מתוך </a:t>
            </a:r>
            <a:r>
              <a:rPr lang="he-IL" sz="2400" b="1" u="sng" dirty="0">
                <a:latin typeface="Arial" panose="020B0604020202020204" pitchFamily="34" charset="0"/>
                <a:cs typeface="Arial" panose="020B0604020202020204" pitchFamily="34" charset="0"/>
                <a:hlinkClick r:id="rId3"/>
              </a:rPr>
              <a:t>שיחות בימי קורונה </a:t>
            </a:r>
            <a:r>
              <a:rPr lang="he-IL" sz="2400" b="1" u="sng" dirty="0" smtClean="0">
                <a:latin typeface="Arial" panose="020B0604020202020204" pitchFamily="34" charset="0"/>
                <a:cs typeface="Arial" panose="020B0604020202020204" pitchFamily="34" charset="0"/>
              </a:rPr>
              <a:t>- כתב </a:t>
            </a:r>
            <a:r>
              <a:rPr lang="he-IL" sz="2400" b="1" u="sng" dirty="0">
                <a:latin typeface="Arial" panose="020B0604020202020204" pitchFamily="34" charset="0"/>
                <a:cs typeface="Arial" panose="020B0604020202020204" pitchFamily="34" charset="0"/>
              </a:rPr>
              <a:t>עת ישראלי </a:t>
            </a:r>
            <a:r>
              <a:rPr lang="he-IL" sz="2400" b="1" u="sng" dirty="0" smtClean="0">
                <a:latin typeface="Arial" panose="020B0604020202020204" pitchFamily="34" charset="0"/>
                <a:cs typeface="Arial" panose="020B0604020202020204" pitchFamily="34" charset="0"/>
              </a:rPr>
              <a:t>לפסיכותרפיה, </a:t>
            </a:r>
            <a:r>
              <a:rPr lang="he-IL" sz="2400" b="1" u="sng" dirty="0">
                <a:latin typeface="Arial" panose="020B0604020202020204" pitchFamily="34" charset="0"/>
                <a:cs typeface="Arial" panose="020B0604020202020204" pitchFamily="34" charset="0"/>
              </a:rPr>
              <a:t>אפריל </a:t>
            </a:r>
            <a:r>
              <a:rPr lang="he-IL" sz="2400" b="1" u="sng" dirty="0" smtClean="0">
                <a:latin typeface="Arial" panose="020B0604020202020204" pitchFamily="34" charset="0"/>
                <a:cs typeface="Arial" panose="020B0604020202020204" pitchFamily="34" charset="0"/>
              </a:rPr>
              <a:t>2020</a:t>
            </a:r>
            <a:endParaRPr lang="en-US" sz="2400" dirty="0">
              <a:latin typeface="Arial" panose="020B0604020202020204" pitchFamily="34" charset="0"/>
              <a:cs typeface="Arial" panose="020B0604020202020204" pitchFamily="34" charset="0"/>
            </a:endParaRPr>
          </a:p>
        </p:txBody>
      </p:sp>
      <p:sp>
        <p:nvSpPr>
          <p:cNvPr id="7" name="Google Shape;514;p17"/>
          <p:cNvSpPr/>
          <p:nvPr/>
        </p:nvSpPr>
        <p:spPr>
          <a:xfrm>
            <a:off x="1676399" y="2092036"/>
            <a:ext cx="9185564" cy="1577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898919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Google Shape;501;p15"/>
          <p:cNvSpPr/>
          <p:nvPr/>
        </p:nvSpPr>
        <p:spPr>
          <a:xfrm>
            <a:off x="581891" y="581891"/>
            <a:ext cx="11055927" cy="5818908"/>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4" name="Google Shape;514;p17"/>
          <p:cNvSpPr/>
          <p:nvPr/>
        </p:nvSpPr>
        <p:spPr>
          <a:xfrm>
            <a:off x="1607127" y="1241519"/>
            <a:ext cx="9185564" cy="1577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1002675" y="1262261"/>
            <a:ext cx="10293900" cy="5163954"/>
          </a:xfrm>
          <a:prstGeom prst="rect">
            <a:avLst/>
          </a:prstGeom>
        </p:spPr>
        <p:txBody>
          <a:bodyPr spcFirstLastPara="1" wrap="square" lIns="121900" tIns="121900" rIns="121900" bIns="121900" anchor="t" anchorCtr="0">
            <a:noAutofit/>
          </a:bodyPr>
          <a:lstStyle/>
          <a:p>
            <a:pPr algn="r" rtl="1">
              <a:lnSpc>
                <a:spcPct val="150000"/>
              </a:lnSpc>
            </a:pPr>
            <a:r>
              <a:rPr lang="he-IL" dirty="0">
                <a:solidFill>
                  <a:schemeClr val="tx1"/>
                </a:solidFill>
                <a:latin typeface="Arial" panose="020B0604020202020204" pitchFamily="34" charset="0"/>
                <a:cs typeface="Arial" panose="020B0604020202020204" pitchFamily="34" charset="0"/>
              </a:rPr>
              <a:t>מיקוד וטיפול מעשי במה שאכן </a:t>
            </a:r>
            <a:r>
              <a:rPr lang="he-IL" b="1" dirty="0">
                <a:solidFill>
                  <a:schemeClr val="tx1"/>
                </a:solidFill>
                <a:latin typeface="Arial" panose="020B0604020202020204" pitchFamily="34" charset="0"/>
                <a:cs typeface="Arial" panose="020B0604020202020204" pitchFamily="34" charset="0"/>
              </a:rPr>
              <a:t>בשליטתנו ו/או התמקדות במה שחשוב לנו</a:t>
            </a:r>
            <a:r>
              <a:rPr lang="he-IL" dirty="0">
                <a:solidFill>
                  <a:schemeClr val="tx1"/>
                </a:solidFill>
                <a:latin typeface="Arial" panose="020B0604020202020204" pitchFamily="34" charset="0"/>
                <a:cs typeface="Arial" panose="020B0604020202020204" pitchFamily="34" charset="0"/>
              </a:rPr>
              <a:t>, בעשייה המחוברת לערכים </a:t>
            </a:r>
            <a:r>
              <a:rPr lang="he-IL" dirty="0" smtClean="0">
                <a:solidFill>
                  <a:schemeClr val="tx1"/>
                </a:solidFill>
                <a:latin typeface="Arial" panose="020B0604020202020204" pitchFamily="34" charset="0"/>
                <a:cs typeface="Arial" panose="020B0604020202020204" pitchFamily="34" charset="0"/>
              </a:rPr>
              <a:t>שלנו.</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ויסות </a:t>
            </a:r>
            <a:r>
              <a:rPr lang="he-IL" b="1" dirty="0">
                <a:solidFill>
                  <a:schemeClr val="tx1"/>
                </a:solidFill>
                <a:latin typeface="Arial" panose="020B0604020202020204" pitchFamily="34" charset="0"/>
                <a:cs typeface="Arial" panose="020B0604020202020204" pitchFamily="34" charset="0"/>
              </a:rPr>
              <a:t>הפיזיולוגיה </a:t>
            </a:r>
            <a:r>
              <a:rPr lang="he-IL" dirty="0">
                <a:solidFill>
                  <a:schemeClr val="tx1"/>
                </a:solidFill>
                <a:latin typeface="Arial" panose="020B0604020202020204" pitchFamily="34" charset="0"/>
                <a:cs typeface="Arial" panose="020B0604020202020204" pitchFamily="34" charset="0"/>
              </a:rPr>
              <a:t>שלנו שמתעוררת במצב איום ומקשה עלינו להתארגן מחשבתית מעבר </a:t>
            </a:r>
            <a:r>
              <a:rPr lang="he-IL" dirty="0" err="1" smtClean="0">
                <a:solidFill>
                  <a:schemeClr val="tx1"/>
                </a:solidFill>
                <a:latin typeface="Arial" panose="020B0604020202020204" pitchFamily="34" charset="0"/>
                <a:cs typeface="Arial" panose="020B0604020202020204" pitchFamily="34" charset="0"/>
              </a:rPr>
              <a:t>ל”הילחם</a:t>
            </a:r>
            <a:r>
              <a:rPr lang="he-IL" dirty="0" smtClean="0">
                <a:solidFill>
                  <a:schemeClr val="tx1"/>
                </a:solidFill>
                <a:latin typeface="Arial" panose="020B0604020202020204" pitchFamily="34" charset="0"/>
                <a:cs typeface="Arial" panose="020B0604020202020204" pitchFamily="34" charset="0"/>
              </a:rPr>
              <a:t> או ברח". </a:t>
            </a:r>
            <a:r>
              <a:rPr lang="he-IL" dirty="0">
                <a:solidFill>
                  <a:schemeClr val="tx1"/>
                </a:solidFill>
                <a:latin typeface="Arial" panose="020B0604020202020204" pitchFamily="34" charset="0"/>
                <a:cs typeface="Arial" panose="020B0604020202020204" pitchFamily="34" charset="0"/>
              </a:rPr>
              <a:t>שימוש </a:t>
            </a:r>
            <a:r>
              <a:rPr lang="he-IL" dirty="0" smtClean="0">
                <a:solidFill>
                  <a:schemeClr val="tx1"/>
                </a:solidFill>
                <a:latin typeface="Arial" panose="020B0604020202020204" pitchFamily="34" charset="0"/>
                <a:cs typeface="Arial" panose="020B0604020202020204" pitchFamily="34" charset="0"/>
              </a:rPr>
              <a:t>בתרגילַי </a:t>
            </a:r>
            <a:r>
              <a:rPr lang="he-IL" dirty="0">
                <a:solidFill>
                  <a:schemeClr val="tx1"/>
                </a:solidFill>
                <a:latin typeface="Arial" panose="020B0604020202020204" pitchFamily="34" charset="0"/>
                <a:cs typeface="Arial" panose="020B0604020202020204" pitchFamily="34" charset="0"/>
              </a:rPr>
              <a:t>נשימה איטית, הרפית שרירים הדרגתית ותנוחת גוף </a:t>
            </a:r>
            <a:r>
              <a:rPr lang="he-IL" dirty="0" smtClean="0">
                <a:solidFill>
                  <a:schemeClr val="tx1"/>
                </a:solidFill>
                <a:latin typeface="Arial" panose="020B0604020202020204" pitchFamily="34" charset="0"/>
                <a:cs typeface="Arial" panose="020B0604020202020204" pitchFamily="34" charset="0"/>
              </a:rPr>
              <a:t>אסרטיבית.</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smtClean="0">
                <a:solidFill>
                  <a:schemeClr val="tx1"/>
                </a:solidFill>
                <a:latin typeface="Arial" panose="020B0604020202020204" pitchFamily="34" charset="0"/>
                <a:cs typeface="Arial" panose="020B0604020202020204" pitchFamily="34" charset="0"/>
              </a:rPr>
              <a:t>הפנמת </a:t>
            </a:r>
            <a:r>
              <a:rPr lang="he-IL" dirty="0">
                <a:solidFill>
                  <a:schemeClr val="tx1"/>
                </a:solidFill>
                <a:latin typeface="Arial" panose="020B0604020202020204" pitchFamily="34" charset="0"/>
                <a:cs typeface="Arial" panose="020B0604020202020204" pitchFamily="34" charset="0"/>
              </a:rPr>
              <a:t>התובנה שהמתח הנפשי והגופני אינם סימן </a:t>
            </a:r>
            <a:r>
              <a:rPr lang="he-IL" dirty="0" smtClean="0">
                <a:solidFill>
                  <a:schemeClr val="tx1"/>
                </a:solidFill>
                <a:latin typeface="Arial" panose="020B0604020202020204" pitchFamily="34" charset="0"/>
                <a:cs typeface="Arial" panose="020B0604020202020204" pitchFamily="34" charset="0"/>
              </a:rPr>
              <a:t>לתקלה </a:t>
            </a:r>
            <a:r>
              <a:rPr lang="he-IL" dirty="0">
                <a:solidFill>
                  <a:schemeClr val="tx1"/>
                </a:solidFill>
                <a:latin typeface="Arial" panose="020B0604020202020204" pitchFamily="34" charset="0"/>
                <a:cs typeface="Arial" panose="020B0604020202020204" pitchFamily="34" charset="0"/>
              </a:rPr>
              <a:t>אלא לאתגר, להתמודדות ולשינוי. לכן גם לא צריך לבטל אותו כתנאי </a:t>
            </a:r>
            <a:r>
              <a:rPr lang="he-IL" dirty="0" smtClean="0">
                <a:solidFill>
                  <a:schemeClr val="tx1"/>
                </a:solidFill>
                <a:latin typeface="Arial" panose="020B0604020202020204" pitchFamily="34" charset="0"/>
                <a:cs typeface="Arial" panose="020B0604020202020204" pitchFamily="34" charset="0"/>
              </a:rPr>
              <a:t>לתפקוד</a:t>
            </a:r>
            <a:r>
              <a:rPr lang="he-IL" dirty="0">
                <a:solidFill>
                  <a:schemeClr val="tx1"/>
                </a:solidFill>
                <a:latin typeface="Arial" panose="020B0604020202020204" pitchFamily="34" charset="0"/>
                <a:cs typeface="Arial" panose="020B0604020202020204" pitchFamily="34" charset="0"/>
              </a:rPr>
              <a:t>.</a:t>
            </a: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smtClean="0">
                <a:solidFill>
                  <a:schemeClr val="tx1"/>
                </a:solidFill>
                <a:latin typeface="Arial" panose="020B0604020202020204" pitchFamily="34" charset="0"/>
                <a:cs typeface="Arial" panose="020B0604020202020204" pitchFamily="34" charset="0"/>
              </a:rPr>
              <a:t>יצירת </a:t>
            </a:r>
            <a:r>
              <a:rPr lang="he-IL" dirty="0">
                <a:solidFill>
                  <a:schemeClr val="tx1"/>
                </a:solidFill>
                <a:latin typeface="Arial" panose="020B0604020202020204" pitchFamily="34" charset="0"/>
                <a:cs typeface="Arial" panose="020B0604020202020204" pitchFamily="34" charset="0"/>
              </a:rPr>
              <a:t>מרחק בין האדם ובין מחשבותיו, רגשותיו ותחושותיו מייצרת את האפשרות </a:t>
            </a:r>
            <a:r>
              <a:rPr lang="he-IL" b="1" dirty="0">
                <a:solidFill>
                  <a:schemeClr val="tx1"/>
                </a:solidFill>
                <a:latin typeface="Arial" panose="020B0604020202020204" pitchFamily="34" charset="0"/>
                <a:cs typeface="Arial" panose="020B0604020202020204" pitchFamily="34" charset="0"/>
              </a:rPr>
              <a:t>לבחור את התגובה </a:t>
            </a:r>
            <a:r>
              <a:rPr lang="he-IL" dirty="0">
                <a:solidFill>
                  <a:schemeClr val="tx1"/>
                </a:solidFill>
                <a:latin typeface="Arial" panose="020B0604020202020204" pitchFamily="34" charset="0"/>
                <a:cs typeface="Arial" panose="020B0604020202020204" pitchFamily="34" charset="0"/>
              </a:rPr>
              <a:t>אליהן </a:t>
            </a:r>
            <a:r>
              <a:rPr lang="he-IL" b="1" dirty="0">
                <a:solidFill>
                  <a:schemeClr val="tx1"/>
                </a:solidFill>
                <a:latin typeface="Arial" panose="020B0604020202020204" pitchFamily="34" charset="0"/>
                <a:cs typeface="Arial" panose="020B0604020202020204" pitchFamily="34" charset="0"/>
              </a:rPr>
              <a:t>ולא לפעול אוטומטית </a:t>
            </a:r>
            <a:r>
              <a:rPr lang="he-IL" dirty="0" smtClean="0">
                <a:solidFill>
                  <a:schemeClr val="tx1"/>
                </a:solidFill>
                <a:latin typeface="Arial" panose="020B0604020202020204" pitchFamily="34" charset="0"/>
                <a:cs typeface="Arial" panose="020B0604020202020204" pitchFamily="34" charset="0"/>
              </a:rPr>
              <a:t>כדי</a:t>
            </a:r>
            <a:r>
              <a:rPr lang="he-IL" b="1" dirty="0" smtClean="0">
                <a:solidFill>
                  <a:schemeClr val="tx1"/>
                </a:solidFill>
                <a:latin typeface="Arial" panose="020B0604020202020204" pitchFamily="34" charset="0"/>
                <a:cs typeface="Arial" panose="020B0604020202020204" pitchFamily="34" charset="0"/>
              </a:rPr>
              <a:t> </a:t>
            </a:r>
            <a:r>
              <a:rPr lang="he-IL" dirty="0" smtClean="0">
                <a:solidFill>
                  <a:schemeClr val="tx1"/>
                </a:solidFill>
                <a:latin typeface="Arial" panose="020B0604020202020204" pitchFamily="34" charset="0"/>
                <a:cs typeface="Arial" panose="020B0604020202020204" pitchFamily="34" charset="0"/>
              </a:rPr>
              <a:t>לנסות </a:t>
            </a:r>
            <a:r>
              <a:rPr lang="he-IL" dirty="0">
                <a:solidFill>
                  <a:schemeClr val="tx1"/>
                </a:solidFill>
                <a:latin typeface="Arial" panose="020B0604020202020204" pitchFamily="34" charset="0"/>
                <a:cs typeface="Arial" panose="020B0604020202020204" pitchFamily="34" charset="0"/>
              </a:rPr>
              <a:t>לפתור </a:t>
            </a:r>
            <a:r>
              <a:rPr lang="he-IL" dirty="0" smtClean="0">
                <a:solidFill>
                  <a:schemeClr val="tx1"/>
                </a:solidFill>
                <a:latin typeface="Arial" panose="020B0604020202020204" pitchFamily="34" charset="0"/>
                <a:cs typeface="Arial" panose="020B0604020202020204" pitchFamily="34" charset="0"/>
              </a:rPr>
              <a:t>אותן.</a:t>
            </a:r>
            <a:endParaRPr lang="en-US" dirty="0">
              <a:solidFill>
                <a:schemeClr val="tx1"/>
              </a:solidFill>
              <a:latin typeface="Arial" panose="020B0604020202020204" pitchFamily="34" charset="0"/>
              <a:cs typeface="Arial" panose="020B0604020202020204" pitchFamily="34" charset="0"/>
            </a:endParaRPr>
          </a:p>
        </p:txBody>
      </p:sp>
      <p:sp>
        <p:nvSpPr>
          <p:cNvPr id="516" name="Google Shape;516;p17"/>
          <p:cNvSpPr txBox="1">
            <a:spLocks noGrp="1"/>
          </p:cNvSpPr>
          <p:nvPr>
            <p:ph type="title"/>
          </p:nvPr>
        </p:nvSpPr>
        <p:spPr>
          <a:xfrm>
            <a:off x="1002675" y="432970"/>
            <a:ext cx="10293900" cy="763500"/>
          </a:xfrm>
          <a:prstGeom prst="rect">
            <a:avLst/>
          </a:prstGeom>
        </p:spPr>
        <p:txBody>
          <a:bodyPr spcFirstLastPara="1" wrap="square" lIns="121900" tIns="121900" rIns="121900" bIns="121900" anchor="t" anchorCtr="0">
            <a:noAutofit/>
          </a:bodyPr>
          <a:lstStyle/>
          <a:p>
            <a:pPr algn="ctr" rtl="1"/>
            <a:r>
              <a:rPr lang="he-IL" sz="3600" b="1" dirty="0">
                <a:latin typeface="Arial" panose="020B0604020202020204" pitchFamily="34" charset="0"/>
                <a:cs typeface="Arial" panose="020B0604020202020204" pitchFamily="34" charset="0"/>
              </a:rPr>
              <a:t>העקרונות והכלים שאנו </a:t>
            </a:r>
            <a:r>
              <a:rPr lang="he-IL" sz="3600" b="1" dirty="0" smtClean="0">
                <a:latin typeface="Arial" panose="020B0604020202020204" pitchFamily="34" charset="0"/>
                <a:cs typeface="Arial" panose="020B0604020202020204" pitchFamily="34" charset="0"/>
              </a:rPr>
              <a:t>מציעים:</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045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11" name="Google Shape;501;p15"/>
          <p:cNvSpPr/>
          <p:nvPr/>
        </p:nvSpPr>
        <p:spPr>
          <a:xfrm>
            <a:off x="581891" y="581891"/>
            <a:ext cx="11139054" cy="5818908"/>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7"/>
          <p:cNvSpPr txBox="1">
            <a:spLocks noGrp="1"/>
          </p:cNvSpPr>
          <p:nvPr>
            <p:ph type="body" idx="1"/>
          </p:nvPr>
        </p:nvSpPr>
        <p:spPr>
          <a:xfrm>
            <a:off x="1099657" y="419435"/>
            <a:ext cx="10293900" cy="5828954"/>
          </a:xfrm>
          <a:prstGeom prst="rect">
            <a:avLst/>
          </a:prstGeom>
        </p:spPr>
        <p:txBody>
          <a:bodyPr spcFirstLastPara="1" wrap="square" lIns="121900" tIns="121900" rIns="121900" bIns="121900" anchor="t" anchorCtr="0">
            <a:noAutofit/>
          </a:bodyPr>
          <a:lstStyle/>
          <a:p>
            <a:pPr algn="r" rtl="1">
              <a:lnSpc>
                <a:spcPct val="150000"/>
              </a:lnSpc>
            </a:pPr>
            <a:r>
              <a:rPr lang="he-IL" dirty="0" smtClean="0">
                <a:solidFill>
                  <a:schemeClr val="tx1"/>
                </a:solidFill>
                <a:latin typeface="Arial" panose="020B0604020202020204" pitchFamily="34" charset="0"/>
                <a:cs typeface="Arial" panose="020B0604020202020204" pitchFamily="34" charset="0"/>
              </a:rPr>
              <a:t>הפנמת </a:t>
            </a:r>
            <a:r>
              <a:rPr lang="he-IL" dirty="0">
                <a:solidFill>
                  <a:schemeClr val="tx1"/>
                </a:solidFill>
                <a:latin typeface="Arial" panose="020B0604020202020204" pitchFamily="34" charset="0"/>
                <a:cs typeface="Arial" panose="020B0604020202020204" pitchFamily="34" charset="0"/>
              </a:rPr>
              <a:t>ההבנה ש</a:t>
            </a:r>
            <a:r>
              <a:rPr lang="he-IL" b="1" dirty="0">
                <a:solidFill>
                  <a:schemeClr val="tx1"/>
                </a:solidFill>
                <a:latin typeface="Arial" panose="020B0604020202020204" pitchFamily="34" charset="0"/>
                <a:cs typeface="Arial" panose="020B0604020202020204" pitchFamily="34" charset="0"/>
              </a:rPr>
              <a:t>אין לנו שליטה על </a:t>
            </a:r>
            <a:r>
              <a:rPr lang="he-IL" b="1" dirty="0" smtClean="0">
                <a:solidFill>
                  <a:schemeClr val="tx1"/>
                </a:solidFill>
                <a:latin typeface="Arial" panose="020B0604020202020204" pitchFamily="34" charset="0"/>
                <a:cs typeface="Arial" panose="020B0604020202020204" pitchFamily="34" charset="0"/>
              </a:rPr>
              <a:t>מה שמגיע לתודעה </a:t>
            </a:r>
            <a:r>
              <a:rPr lang="he-IL" dirty="0" smtClean="0">
                <a:solidFill>
                  <a:schemeClr val="tx1"/>
                </a:solidFill>
                <a:latin typeface="Arial" panose="020B0604020202020204" pitchFamily="34" charset="0"/>
                <a:cs typeface="Arial" panose="020B0604020202020204" pitchFamily="34" charset="0"/>
              </a:rPr>
              <a:t>שלנו אבל </a:t>
            </a:r>
            <a:r>
              <a:rPr lang="he-IL" dirty="0">
                <a:solidFill>
                  <a:schemeClr val="tx1"/>
                </a:solidFill>
                <a:latin typeface="Arial" panose="020B0604020202020204" pitchFamily="34" charset="0"/>
                <a:cs typeface="Arial" panose="020B0604020202020204" pitchFamily="34" charset="0"/>
              </a:rPr>
              <a:t>יש לנו אפשרות לבחור אם לשתף </a:t>
            </a:r>
            <a:r>
              <a:rPr lang="he-IL" dirty="0" err="1">
                <a:solidFill>
                  <a:schemeClr val="tx1"/>
                </a:solidFill>
                <a:latin typeface="Arial" panose="020B0604020202020204" pitchFamily="34" charset="0"/>
                <a:cs typeface="Arial" panose="020B0604020202020204" pitchFamily="34" charset="0"/>
              </a:rPr>
              <a:t>איתו</a:t>
            </a:r>
            <a:r>
              <a:rPr lang="he-IL" dirty="0">
                <a:solidFill>
                  <a:schemeClr val="tx1"/>
                </a:solidFill>
                <a:latin typeface="Arial" panose="020B0604020202020204" pitchFamily="34" charset="0"/>
                <a:cs typeface="Arial" panose="020B0604020202020204" pitchFamily="34" charset="0"/>
              </a:rPr>
              <a:t> </a:t>
            </a:r>
            <a:r>
              <a:rPr lang="he-IL" dirty="0" smtClean="0">
                <a:solidFill>
                  <a:schemeClr val="tx1"/>
                </a:solidFill>
                <a:latin typeface="Arial" panose="020B0604020202020204" pitchFamily="34" charset="0"/>
                <a:cs typeface="Arial" panose="020B0604020202020204" pitchFamily="34" charset="0"/>
              </a:rPr>
              <a:t>פעולה.</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smtClean="0">
                <a:solidFill>
                  <a:schemeClr val="tx1"/>
                </a:solidFill>
                <a:latin typeface="Arial" panose="020B0604020202020204" pitchFamily="34" charset="0"/>
                <a:cs typeface="Arial" panose="020B0604020202020204" pitchFamily="34" charset="0"/>
              </a:rPr>
              <a:t>פיתוח </a:t>
            </a:r>
            <a:r>
              <a:rPr lang="he-IL" dirty="0">
                <a:solidFill>
                  <a:schemeClr val="tx1"/>
                </a:solidFill>
                <a:latin typeface="Arial" panose="020B0604020202020204" pitchFamily="34" charset="0"/>
                <a:cs typeface="Arial" panose="020B0604020202020204" pitchFamily="34" charset="0"/>
              </a:rPr>
              <a:t>חמלה עצמית בעזרת התובנה שרגש לא נעים ובאופן כללי — סבל, </a:t>
            </a:r>
            <a:r>
              <a:rPr lang="he-IL" dirty="0" smtClean="0">
                <a:solidFill>
                  <a:schemeClr val="tx1"/>
                </a:solidFill>
                <a:latin typeface="Arial" panose="020B0604020202020204" pitchFamily="34" charset="0"/>
                <a:cs typeface="Arial" panose="020B0604020202020204" pitchFamily="34" charset="0"/>
              </a:rPr>
              <a:t>אינו </a:t>
            </a:r>
            <a:r>
              <a:rPr lang="he-IL" dirty="0">
                <a:solidFill>
                  <a:schemeClr val="tx1"/>
                </a:solidFill>
                <a:latin typeface="Arial" panose="020B0604020202020204" pitchFamily="34" charset="0"/>
                <a:cs typeface="Arial" panose="020B0604020202020204" pitchFamily="34" charset="0"/>
              </a:rPr>
              <a:t>תקלה, אלא מרכיב מהותי באדם ובטבעו כיצור פגיע ולא שלם. הסכמה להיות שרוי עם מחשבות ורגש לא נעימים </a:t>
            </a:r>
            <a:r>
              <a:rPr lang="he-IL" b="1" dirty="0">
                <a:solidFill>
                  <a:schemeClr val="tx1"/>
                </a:solidFill>
                <a:latin typeface="Arial" panose="020B0604020202020204" pitchFamily="34" charset="0"/>
                <a:cs typeface="Arial" panose="020B0604020202020204" pitchFamily="34" charset="0"/>
              </a:rPr>
              <a:t>וויתור על הרצון הטבעי להרגיש טוב בכל </a:t>
            </a:r>
            <a:r>
              <a:rPr lang="he-IL" b="1" dirty="0" smtClean="0">
                <a:solidFill>
                  <a:schemeClr val="tx1"/>
                </a:solidFill>
                <a:latin typeface="Arial" panose="020B0604020202020204" pitchFamily="34" charset="0"/>
                <a:cs typeface="Arial" panose="020B0604020202020204" pitchFamily="34" charset="0"/>
              </a:rPr>
              <a:t>רגע.</a:t>
            </a:r>
            <a:r>
              <a:rPr lang="en-US" b="1" dirty="0" smtClean="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a:p>
            <a:pPr algn="r" rtl="1">
              <a:lnSpc>
                <a:spcPct val="150000"/>
              </a:lnSpc>
            </a:pPr>
            <a:r>
              <a:rPr lang="he-IL" dirty="0" smtClean="0">
                <a:solidFill>
                  <a:schemeClr val="tx1"/>
                </a:solidFill>
                <a:latin typeface="Arial" panose="020B0604020202020204" pitchFamily="34" charset="0"/>
                <a:cs typeface="Arial" panose="020B0604020202020204" pitchFamily="34" charset="0"/>
              </a:rPr>
              <a:t>פיתוח </a:t>
            </a:r>
            <a:r>
              <a:rPr lang="he-IL" b="1" dirty="0">
                <a:solidFill>
                  <a:schemeClr val="tx1"/>
                </a:solidFill>
                <a:latin typeface="Arial" panose="020B0604020202020204" pitchFamily="34" charset="0"/>
                <a:cs typeface="Arial" panose="020B0604020202020204" pitchFamily="34" charset="0"/>
              </a:rPr>
              <a:t>תשומת לב </a:t>
            </a:r>
            <a:r>
              <a:rPr lang="he-IL" dirty="0" smtClean="0">
                <a:solidFill>
                  <a:schemeClr val="tx1"/>
                </a:solidFill>
                <a:latin typeface="Arial" panose="020B0604020202020204" pitchFamily="34" charset="0"/>
                <a:cs typeface="Arial" panose="020B0604020202020204" pitchFamily="34" charset="0"/>
              </a:rPr>
              <a:t>להופעת רגש ובחינת העוצמה שלו </a:t>
            </a:r>
            <a:r>
              <a:rPr lang="he-IL" dirty="0">
                <a:solidFill>
                  <a:schemeClr val="tx1"/>
                </a:solidFill>
                <a:latin typeface="Arial" panose="020B0604020202020204" pitchFamily="34" charset="0"/>
                <a:cs typeface="Arial" panose="020B0604020202020204" pitchFamily="34" charset="0"/>
              </a:rPr>
              <a:t>ולהפעלה פוטנציאלית של </a:t>
            </a:r>
            <a:r>
              <a:rPr lang="he-IL" b="1" dirty="0">
                <a:solidFill>
                  <a:schemeClr val="tx1"/>
                </a:solidFill>
                <a:latin typeface="Arial" panose="020B0604020202020204" pitchFamily="34" charset="0"/>
                <a:cs typeface="Arial" panose="020B0604020202020204" pitchFamily="34" charset="0"/>
              </a:rPr>
              <a:t>ניסיון להרגעה</a:t>
            </a:r>
            <a:r>
              <a:rPr lang="he-IL" b="1" dirty="0" smtClean="0">
                <a:solidFill>
                  <a:schemeClr val="tx1"/>
                </a:solidFill>
                <a:latin typeface="Arial" panose="020B0604020202020204" pitchFamily="34" charset="0"/>
                <a:cs typeface="Arial" panose="020B0604020202020204" pitchFamily="34" charset="0"/>
              </a:rPr>
              <a:t>/ שליטה בהתנהגות</a:t>
            </a:r>
            <a:r>
              <a:rPr lang="en-US" dirty="0" smtClean="0">
                <a:solidFill>
                  <a:schemeClr val="tx1"/>
                </a:solidFill>
                <a:latin typeface="Arial" panose="020B0604020202020204" pitchFamily="34" charset="0"/>
                <a:cs typeface="Arial" panose="020B0604020202020204" pitchFamily="34" charset="0"/>
              </a:rPr>
              <a:t>.</a:t>
            </a:r>
            <a:endParaRPr lang="he-IL" dirty="0" smtClean="0">
              <a:solidFill>
                <a:schemeClr val="tx1"/>
              </a:solidFill>
              <a:latin typeface="Arial" panose="020B0604020202020204" pitchFamily="34" charset="0"/>
              <a:cs typeface="Arial" panose="020B0604020202020204" pitchFamily="34" charset="0"/>
            </a:endParaRPr>
          </a:p>
          <a:p>
            <a:pPr algn="r" rtl="1">
              <a:lnSpc>
                <a:spcPct val="150000"/>
              </a:lnSpc>
            </a:pPr>
            <a:r>
              <a:rPr lang="he-IL" dirty="0">
                <a:solidFill>
                  <a:schemeClr val="tx1"/>
                </a:solidFill>
                <a:latin typeface="Arial" panose="020B0604020202020204" pitchFamily="34" charset="0"/>
                <a:cs typeface="Arial" panose="020B0604020202020204" pitchFamily="34" charset="0"/>
              </a:rPr>
              <a:t>פיתוח תשומת לב לניתוק בין העשייה הרגעית </a:t>
            </a:r>
            <a:r>
              <a:rPr lang="he-IL" dirty="0" smtClean="0">
                <a:solidFill>
                  <a:schemeClr val="tx1"/>
                </a:solidFill>
                <a:latin typeface="Arial" panose="020B0604020202020204" pitchFamily="34" charset="0"/>
                <a:cs typeface="Arial" panose="020B0604020202020204" pitchFamily="34" charset="0"/>
              </a:rPr>
              <a:t>למחשבות </a:t>
            </a:r>
            <a:r>
              <a:rPr lang="he-IL" b="1" dirty="0">
                <a:solidFill>
                  <a:schemeClr val="tx1"/>
                </a:solidFill>
                <a:latin typeface="Arial" panose="020B0604020202020204" pitchFamily="34" charset="0"/>
                <a:cs typeface="Arial" panose="020B0604020202020204" pitchFamily="34" charset="0"/>
              </a:rPr>
              <a:t>וחזרה להתמקדות ברגע</a:t>
            </a:r>
            <a:r>
              <a:rPr lang="he-IL" dirty="0">
                <a:solidFill>
                  <a:schemeClr val="tx1"/>
                </a:solidFill>
                <a:latin typeface="Arial" panose="020B0604020202020204" pitchFamily="34" charset="0"/>
                <a:cs typeface="Arial" panose="020B0604020202020204" pitchFamily="34" charset="0"/>
              </a:rPr>
              <a:t>, לניתוק ההתניות המפעילות את האדם אוטומטית וקשורות בעבר ובציפיות לעתיד — הכוונה לתרגילי </a:t>
            </a:r>
            <a:r>
              <a:rPr lang="he-IL" dirty="0" err="1" smtClean="0">
                <a:solidFill>
                  <a:schemeClr val="tx1"/>
                </a:solidFill>
                <a:latin typeface="Arial" panose="020B0604020202020204" pitchFamily="34" charset="0"/>
                <a:cs typeface="Arial" panose="020B0604020202020204" pitchFamily="34" charset="0"/>
              </a:rPr>
              <a:t>מיינדפולנס</a:t>
            </a:r>
            <a:r>
              <a:rPr lang="he-IL"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endParaRPr lang="en-US" dirty="0">
              <a:solidFill>
                <a:schemeClr val="tx1"/>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Rectangle 5"/>
          <p:cNvSpPr>
            <a:spLocks noChangeArrowheads="1"/>
          </p:cNvSpPr>
          <p:nvPr/>
        </p:nvSpPr>
        <p:spPr bwMode="auto">
          <a:xfrm>
            <a:off x="0" y="226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1546458655"/>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895</Words>
  <Application>Microsoft Office PowerPoint</Application>
  <PresentationFormat>מסך רחב</PresentationFormat>
  <Paragraphs>41</Paragraphs>
  <Slides>11</Slides>
  <Notes>11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11</vt:i4>
      </vt:variant>
    </vt:vector>
  </HeadingPairs>
  <TitlesOfParts>
    <vt:vector size="17" baseType="lpstr">
      <vt:lpstr>Arial</vt:lpstr>
      <vt:lpstr>Calibri</vt:lpstr>
      <vt:lpstr>Barlow Semi Condensed SemiBold</vt:lpstr>
      <vt:lpstr>Barlow</vt:lpstr>
      <vt:lpstr>Barlow Condensed</vt:lpstr>
      <vt:lpstr>SlidesMania</vt:lpstr>
      <vt:lpstr>חרדה</vt:lpstr>
      <vt:lpstr>מהי חרדה? </vt:lpstr>
      <vt:lpstr>תסמינים של חרדה</vt:lpstr>
      <vt:lpstr>כיצד לעזור למתבגר להתמודד עם חרדה  (מתוך "איך גדלת" פורטל בריאות ורווחת הילד בקהילה מבית עמותת גושן)</vt:lpstr>
      <vt:lpstr>מצגת של PowerPoint‏</vt:lpstr>
      <vt:lpstr>מצגת של PowerPoint‏</vt:lpstr>
      <vt:lpstr>התמודדות עם קורונה לפי תפיסת הגל השלישי של CBT  פרופ׳ דני חמיאל   מתוך שיחות בימי קורונה - כתב עת ישראלי לפסיכותרפיה, אפריל 2020</vt:lpstr>
      <vt:lpstr>העקרונות והכלים שאנו מציעים:</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יישוג:  דגשים לתקופת הקורונה</dc:title>
  <dc:creator>Orly Frenkel</dc:creator>
  <cp:lastModifiedBy>Orly Frenkel</cp:lastModifiedBy>
  <cp:revision>47</cp:revision>
  <dcterms:modified xsi:type="dcterms:W3CDTF">2020-11-18T12:02:18Z</dcterms:modified>
</cp:coreProperties>
</file>