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8" r:id="rId3"/>
    <p:sldId id="273" r:id="rId4"/>
    <p:sldId id="274" r:id="rId5"/>
    <p:sldId id="275" r:id="rId6"/>
    <p:sldId id="277" r:id="rId7"/>
    <p:sldId id="276"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Barlow Semi Condensed SemiBold" panose="020B0604020202020204" charset="0"/>
      <p:regular r:id="rId14"/>
      <p:bold r:id="rId15"/>
      <p:italic r:id="rId16"/>
      <p:boldItalic r:id="rId17"/>
    </p:embeddedFont>
    <p:embeddedFont>
      <p:font typeface="Barlow" panose="020B0604020202020204" charset="0"/>
      <p:regular r:id="rId18"/>
      <p:bold r:id="rId19"/>
      <p:italic r:id="rId20"/>
      <p:boldItalic r:id="rId21"/>
    </p:embeddedFont>
    <p:embeddedFont>
      <p:font typeface="Barlow Condensed"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3989" autoAdjust="0"/>
  </p:normalViewPr>
  <p:slideViewPr>
    <p:cSldViewPr snapToGrid="0">
      <p:cViewPr varScale="1">
        <p:scale>
          <a:sx n="69" d="100"/>
          <a:sy n="69" d="100"/>
        </p:scale>
        <p:origin x="762"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860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17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7185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54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351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5002300" y="-89649"/>
            <a:ext cx="7189800" cy="3681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8570502">
            <a:off x="6123522" y="276626"/>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433400" y="-604100"/>
            <a:ext cx="11221505" cy="7962137"/>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8570502" flipH="1">
            <a:off x="9105372" y="3053688"/>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
          <p:cNvSpPr/>
          <p:nvPr/>
        </p:nvSpPr>
        <p:spPr>
          <a:xfrm rot="-1662900" flipH="1">
            <a:off x="2030593"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2562225" y="1719263"/>
            <a:ext cx="6986700" cy="36813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8" name="Google Shape;18;p2"/>
          <p:cNvGrpSpPr/>
          <p:nvPr/>
        </p:nvGrpSpPr>
        <p:grpSpPr>
          <a:xfrm rot="10280301">
            <a:off x="-54562" y="4650336"/>
            <a:ext cx="2248038" cy="2349087"/>
            <a:chOff x="1219199" y="2085764"/>
            <a:chExt cx="2248026" cy="2349075"/>
          </a:xfrm>
        </p:grpSpPr>
        <p:sp>
          <p:nvSpPr>
            <p:cNvPr id="19" name="Google Shape;19;p2"/>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 name="Google Shape;31;p2"/>
          <p:cNvCxnSpPr/>
          <p:nvPr/>
        </p:nvCxnSpPr>
        <p:spPr>
          <a:xfrm>
            <a:off x="1972238" y="1482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2" name="Google Shape;32;p2"/>
          <p:cNvCxnSpPr/>
          <p:nvPr/>
        </p:nvCxnSpPr>
        <p:spPr>
          <a:xfrm>
            <a:off x="5590991" y="56388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3" name="Google Shape;33;p2"/>
          <p:cNvCxnSpPr/>
          <p:nvPr/>
        </p:nvCxnSpPr>
        <p:spPr>
          <a:xfrm rot="-5400000">
            <a:off x="8166262" y="4311436"/>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4" name="Google Shape;34;p2"/>
          <p:cNvCxnSpPr/>
          <p:nvPr/>
        </p:nvCxnSpPr>
        <p:spPr>
          <a:xfrm rot="-5400000">
            <a:off x="710615" y="28262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5" name="Google Shape;35;p2"/>
          <p:cNvSpPr/>
          <p:nvPr/>
        </p:nvSpPr>
        <p:spPr>
          <a:xfrm>
            <a:off x="-50052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39;p2"/>
          <p:cNvGrpSpPr/>
          <p:nvPr/>
        </p:nvGrpSpPr>
        <p:grpSpPr>
          <a:xfrm>
            <a:off x="10153501" y="2849039"/>
            <a:ext cx="2437255" cy="2244038"/>
            <a:chOff x="4876277" y="2305179"/>
            <a:chExt cx="2437255" cy="2244038"/>
          </a:xfrm>
        </p:grpSpPr>
        <p:sp>
          <p:nvSpPr>
            <p:cNvPr id="40" name="Google Shape;40;p2"/>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9652874" y="-89649"/>
            <a:ext cx="2250905" cy="2349075"/>
            <a:chOff x="1219199" y="2085764"/>
            <a:chExt cx="2250905" cy="2349075"/>
          </a:xfrm>
        </p:grpSpPr>
        <p:sp>
          <p:nvSpPr>
            <p:cNvPr id="44" name="Google Shape;44;p2"/>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 name="Google Shape;56;p2"/>
          <p:cNvGrpSpPr/>
          <p:nvPr/>
        </p:nvGrpSpPr>
        <p:grpSpPr>
          <a:xfrm>
            <a:off x="10177290" y="5267968"/>
            <a:ext cx="1548196" cy="1240407"/>
            <a:chOff x="10177290" y="5267968"/>
            <a:chExt cx="1548196" cy="1240407"/>
          </a:xfrm>
        </p:grpSpPr>
        <p:sp>
          <p:nvSpPr>
            <p:cNvPr id="57" name="Google Shape;57;p2"/>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 name="Google Shape;61;p2"/>
          <p:cNvSpPr txBox="1">
            <a:spLocks noGrp="1"/>
          </p:cNvSpPr>
          <p:nvPr>
            <p:ph type="ctrTitle"/>
          </p:nvPr>
        </p:nvSpPr>
        <p:spPr>
          <a:xfrm>
            <a:off x="2814000" y="2024075"/>
            <a:ext cx="6549000" cy="2010300"/>
          </a:xfrm>
          <a:prstGeom prst="rect">
            <a:avLst/>
          </a:prstGeom>
        </p:spPr>
        <p:txBody>
          <a:bodyPr spcFirstLastPara="1" wrap="square" lIns="121900" tIns="121900" rIns="121900" bIns="121900" anchor="b" anchorCtr="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endParaRPr/>
          </a:p>
        </p:txBody>
      </p:sp>
      <p:sp>
        <p:nvSpPr>
          <p:cNvPr id="62" name="Google Shape;62;p2"/>
          <p:cNvSpPr txBox="1">
            <a:spLocks noGrp="1"/>
          </p:cNvSpPr>
          <p:nvPr>
            <p:ph type="subTitle" idx="1"/>
          </p:nvPr>
        </p:nvSpPr>
        <p:spPr>
          <a:xfrm>
            <a:off x="2814000" y="4083626"/>
            <a:ext cx="6549000" cy="1056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lt2"/>
              </a:buClr>
              <a:buSzPts val="2500"/>
              <a:buNone/>
              <a:defRPr sz="2500">
                <a:solidFill>
                  <a:schemeClr val="lt2"/>
                </a:solidFill>
              </a:defRPr>
            </a:lvl1pPr>
            <a:lvl2pPr lvl="1" rtl="0">
              <a:lnSpc>
                <a:spcPct val="100000"/>
              </a:lnSpc>
              <a:spcBef>
                <a:spcPts val="0"/>
              </a:spcBef>
              <a:spcAft>
                <a:spcPts val="0"/>
              </a:spcAft>
              <a:buClr>
                <a:schemeClr val="lt2"/>
              </a:buClr>
              <a:buSzPts val="2500"/>
              <a:buNone/>
              <a:defRPr sz="2500">
                <a:solidFill>
                  <a:schemeClr val="lt2"/>
                </a:solidFill>
              </a:defRPr>
            </a:lvl2pPr>
            <a:lvl3pPr lvl="2" rtl="0">
              <a:lnSpc>
                <a:spcPct val="100000"/>
              </a:lnSpc>
              <a:spcBef>
                <a:spcPts val="0"/>
              </a:spcBef>
              <a:spcAft>
                <a:spcPts val="0"/>
              </a:spcAft>
              <a:buClr>
                <a:schemeClr val="lt2"/>
              </a:buClr>
              <a:buSzPts val="2500"/>
              <a:buNone/>
              <a:defRPr sz="2500">
                <a:solidFill>
                  <a:schemeClr val="lt2"/>
                </a:solidFill>
              </a:defRPr>
            </a:lvl3pPr>
            <a:lvl4pPr lvl="3" rtl="0">
              <a:lnSpc>
                <a:spcPct val="100000"/>
              </a:lnSpc>
              <a:spcBef>
                <a:spcPts val="0"/>
              </a:spcBef>
              <a:spcAft>
                <a:spcPts val="0"/>
              </a:spcAft>
              <a:buClr>
                <a:schemeClr val="lt2"/>
              </a:buClr>
              <a:buSzPts val="2500"/>
              <a:buNone/>
              <a:defRPr sz="2500">
                <a:solidFill>
                  <a:schemeClr val="lt2"/>
                </a:solidFill>
              </a:defRPr>
            </a:lvl4pPr>
            <a:lvl5pPr lvl="4" rtl="0">
              <a:lnSpc>
                <a:spcPct val="100000"/>
              </a:lnSpc>
              <a:spcBef>
                <a:spcPts val="0"/>
              </a:spcBef>
              <a:spcAft>
                <a:spcPts val="0"/>
              </a:spcAft>
              <a:buClr>
                <a:schemeClr val="lt2"/>
              </a:buClr>
              <a:buSzPts val="2500"/>
              <a:buNone/>
              <a:defRPr sz="2500">
                <a:solidFill>
                  <a:schemeClr val="lt2"/>
                </a:solidFill>
              </a:defRPr>
            </a:lvl5pPr>
            <a:lvl6pPr lvl="5" rtl="0">
              <a:lnSpc>
                <a:spcPct val="100000"/>
              </a:lnSpc>
              <a:spcBef>
                <a:spcPts val="0"/>
              </a:spcBef>
              <a:spcAft>
                <a:spcPts val="0"/>
              </a:spcAft>
              <a:buClr>
                <a:schemeClr val="lt2"/>
              </a:buClr>
              <a:buSzPts val="2500"/>
              <a:buNone/>
              <a:defRPr sz="2500">
                <a:solidFill>
                  <a:schemeClr val="lt2"/>
                </a:solidFill>
              </a:defRPr>
            </a:lvl6pPr>
            <a:lvl7pPr lvl="6" rtl="0">
              <a:lnSpc>
                <a:spcPct val="100000"/>
              </a:lnSpc>
              <a:spcBef>
                <a:spcPts val="0"/>
              </a:spcBef>
              <a:spcAft>
                <a:spcPts val="0"/>
              </a:spcAft>
              <a:buClr>
                <a:schemeClr val="lt2"/>
              </a:buClr>
              <a:buSzPts val="2500"/>
              <a:buNone/>
              <a:defRPr sz="2500">
                <a:solidFill>
                  <a:schemeClr val="lt2"/>
                </a:solidFill>
              </a:defRPr>
            </a:lvl7pPr>
            <a:lvl8pPr lvl="7" rtl="0">
              <a:lnSpc>
                <a:spcPct val="100000"/>
              </a:lnSpc>
              <a:spcBef>
                <a:spcPts val="0"/>
              </a:spcBef>
              <a:spcAft>
                <a:spcPts val="0"/>
              </a:spcAft>
              <a:buClr>
                <a:schemeClr val="lt2"/>
              </a:buClr>
              <a:buSzPts val="2500"/>
              <a:buNone/>
              <a:defRPr sz="2500">
                <a:solidFill>
                  <a:schemeClr val="lt2"/>
                </a:solidFill>
              </a:defRPr>
            </a:lvl8pPr>
            <a:lvl9pPr lvl="8" rtl="0">
              <a:lnSpc>
                <a:spcPct val="100000"/>
              </a:lnSpc>
              <a:spcBef>
                <a:spcPts val="0"/>
              </a:spcBef>
              <a:spcAft>
                <a:spcPts val="0"/>
              </a:spcAft>
              <a:buClr>
                <a:schemeClr val="lt2"/>
              </a:buClr>
              <a:buSzPts val="2500"/>
              <a:buNone/>
              <a:defRPr sz="2500">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115"/>
        <p:cNvGrpSpPr/>
        <p:nvPr/>
      </p:nvGrpSpPr>
      <p:grpSpPr>
        <a:xfrm>
          <a:off x="0" y="0"/>
          <a:ext cx="0" cy="0"/>
          <a:chOff x="0" y="0"/>
          <a:chExt cx="0" cy="0"/>
        </a:xfrm>
      </p:grpSpPr>
      <p:sp>
        <p:nvSpPr>
          <p:cNvPr id="116" name="Google Shape;116;p4"/>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4"/>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8" name="Google Shape;118;p4"/>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rot="-1664400" flipH="1">
            <a:off x="1801458" y="304516"/>
            <a:ext cx="9900063" cy="6757752"/>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4"/>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4"/>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4"/>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 name="Google Shape;124;p4"/>
          <p:cNvGrpSpPr/>
          <p:nvPr/>
        </p:nvGrpSpPr>
        <p:grpSpPr>
          <a:xfrm>
            <a:off x="10153501" y="2849039"/>
            <a:ext cx="2437255" cy="2244038"/>
            <a:chOff x="4876277" y="2305179"/>
            <a:chExt cx="2437255" cy="2244038"/>
          </a:xfrm>
        </p:grpSpPr>
        <p:sp>
          <p:nvSpPr>
            <p:cNvPr id="125" name="Google Shape;125;p4"/>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4"/>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4"/>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8" name="Google Shape;128;p4"/>
          <p:cNvGrpSpPr/>
          <p:nvPr/>
        </p:nvGrpSpPr>
        <p:grpSpPr>
          <a:xfrm>
            <a:off x="10177290" y="5267968"/>
            <a:ext cx="1548196" cy="1240407"/>
            <a:chOff x="10177290" y="5267968"/>
            <a:chExt cx="1548196" cy="1240407"/>
          </a:xfrm>
        </p:grpSpPr>
        <p:sp>
          <p:nvSpPr>
            <p:cNvPr id="129" name="Google Shape;129;p4"/>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4"/>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4"/>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4"/>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 name="Google Shape;13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34" name="Google Shape;134;p4"/>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135" name="Google Shape;135;p4"/>
          <p:cNvSpPr txBox="1">
            <a:spLocks noGrp="1"/>
          </p:cNvSpPr>
          <p:nvPr>
            <p:ph type="body" idx="1"/>
          </p:nvPr>
        </p:nvSpPr>
        <p:spPr>
          <a:xfrm>
            <a:off x="872800" y="2178450"/>
            <a:ext cx="10423800" cy="39135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136" name="Google Shape;136;p4"/>
          <p:cNvSpPr txBox="1">
            <a:spLocks noGrp="1"/>
          </p:cNvSpPr>
          <p:nvPr>
            <p:ph type="title"/>
          </p:nvPr>
        </p:nvSpPr>
        <p:spPr>
          <a:xfrm>
            <a:off x="872800" y="898175"/>
            <a:ext cx="1034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grpSp>
        <p:nvGrpSpPr>
          <p:cNvPr id="137" name="Google Shape;137;p4"/>
          <p:cNvGrpSpPr/>
          <p:nvPr/>
        </p:nvGrpSpPr>
        <p:grpSpPr>
          <a:xfrm rot="10280301">
            <a:off x="-61998" y="4650899"/>
            <a:ext cx="2248038" cy="2250341"/>
            <a:chOff x="1219199" y="2184509"/>
            <a:chExt cx="2248026" cy="2250330"/>
          </a:xfrm>
        </p:grpSpPr>
        <p:sp>
          <p:nvSpPr>
            <p:cNvPr id="138" name="Google Shape;138;p4"/>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4"/>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4"/>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4"/>
            <p:cNvSpPr/>
            <p:nvPr/>
          </p:nvSpPr>
          <p:spPr>
            <a:xfrm>
              <a:off x="2218979" y="2184509"/>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0" name="Google Shape;150;p4"/>
          <p:cNvGrpSpPr/>
          <p:nvPr/>
        </p:nvGrpSpPr>
        <p:grpSpPr>
          <a:xfrm>
            <a:off x="9652874" y="-89649"/>
            <a:ext cx="2250905" cy="2349075"/>
            <a:chOff x="1219199" y="2085764"/>
            <a:chExt cx="2250905" cy="2349075"/>
          </a:xfrm>
        </p:grpSpPr>
        <p:sp>
          <p:nvSpPr>
            <p:cNvPr id="151" name="Google Shape;151;p4"/>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4"/>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4"/>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4"/>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63" name="Google Shape;163;p4"/>
          <p:cNvCxnSpPr/>
          <p:nvPr/>
        </p:nvCxnSpPr>
        <p:spPr>
          <a:xfrm>
            <a:off x="-8962" y="339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4" name="Google Shape;164;p4"/>
          <p:cNvCxnSpPr/>
          <p:nvPr/>
        </p:nvCxnSpPr>
        <p:spPr>
          <a:xfrm rot="-5400000">
            <a:off x="-1270585" y="1683283"/>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165" name="Google Shape;165;p4"/>
          <p:cNvCxnSpPr/>
          <p:nvPr/>
        </p:nvCxnSpPr>
        <p:spPr>
          <a:xfrm>
            <a:off x="7711566" y="66603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6" name="Google Shape;166;p4"/>
          <p:cNvCxnSpPr/>
          <p:nvPr/>
        </p:nvCxnSpPr>
        <p:spPr>
          <a:xfrm rot="-5400000">
            <a:off x="10286837" y="5332936"/>
            <a:ext cx="3276000" cy="0"/>
          </a:xfrm>
          <a:prstGeom prst="straightConnector1">
            <a:avLst/>
          </a:prstGeom>
          <a:noFill/>
          <a:ln w="19050" cap="flat" cmpd="sng">
            <a:solidFill>
              <a:srgbClr val="000000"/>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CUSTOM_4_1">
    <p:spTree>
      <p:nvGrpSpPr>
        <p:cNvPr id="1" name="Shape 451"/>
        <p:cNvGrpSpPr/>
        <p:nvPr/>
      </p:nvGrpSpPr>
      <p:grpSpPr>
        <a:xfrm>
          <a:off x="0" y="0"/>
          <a:ext cx="0" cy="0"/>
          <a:chOff x="0" y="0"/>
          <a:chExt cx="0" cy="0"/>
        </a:xfrm>
      </p:grpSpPr>
      <p:sp>
        <p:nvSpPr>
          <p:cNvPr id="452" name="Google Shape;45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53" name="Google Shape;453;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54" name="Google Shape;454;p11"/>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1pPr>
            <a:lvl2pPr lvl="1"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2pPr>
            <a:lvl3pPr lvl="2"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3pPr>
            <a:lvl4pPr lvl="3"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4pPr>
            <a:lvl5pPr lvl="4"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5pPr>
            <a:lvl6pPr lvl="5"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6pPr>
            <a:lvl7pPr lvl="6"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7pPr>
            <a:lvl8pPr lvl="7"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8pPr>
            <a:lvl9pPr lvl="8"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Font typeface="Barlow"/>
              <a:buChar char="●"/>
              <a:defRPr sz="2400">
                <a:solidFill>
                  <a:schemeClr val="dk2"/>
                </a:solidFill>
                <a:latin typeface="Barlow"/>
                <a:ea typeface="Barlow"/>
                <a:cs typeface="Barlow"/>
                <a:sym typeface="Barlow"/>
              </a:defRPr>
            </a:lvl1pPr>
            <a:lvl2pPr marL="914400" lvl="1"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2pPr>
            <a:lvl3pPr marL="1371600" lvl="2"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3pPr>
            <a:lvl4pPr marL="1828800" lvl="3"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4pPr>
            <a:lvl5pPr marL="2286000" lvl="4"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5pPr>
            <a:lvl6pPr marL="2743200" lvl="5"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6pPr>
            <a:lvl7pPr marL="3200400" lvl="6"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7pPr>
            <a:lvl8pPr marL="3657600" lvl="7"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8pPr>
            <a:lvl9pPr marL="4114800" lvl="8" indent="-349250" rtl="0">
              <a:lnSpc>
                <a:spcPct val="115000"/>
              </a:lnSpc>
              <a:spcBef>
                <a:spcPts val="2100"/>
              </a:spcBef>
              <a:spcAft>
                <a:spcPts val="2100"/>
              </a:spcAft>
              <a:buClr>
                <a:schemeClr val="dk2"/>
              </a:buClr>
              <a:buSzPts val="1900"/>
              <a:buFont typeface="Barlow"/>
              <a:buChar char="■"/>
              <a:defRPr sz="1900">
                <a:solidFill>
                  <a:schemeClr val="dk2"/>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meyda.education.gov.il/files/YeledNoarBesikun/kdn2.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rive.google.com/file/d/1fX4-LneTWRLxxzWfJ_cnUPZic7uDZYqT/view?usp=shar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file/d/1xyU3F7Scfw8R2QyVf_XxpavJL0HIyp54/view?usp=shar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3"/>
          <p:cNvSpPr/>
          <p:nvPr/>
        </p:nvSpPr>
        <p:spPr>
          <a:xfrm>
            <a:off x="2576946" y="1704110"/>
            <a:ext cx="6982690" cy="368530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1" name="Google Shape;471;p13"/>
          <p:cNvSpPr txBox="1">
            <a:spLocks noGrp="1"/>
          </p:cNvSpPr>
          <p:nvPr>
            <p:ph type="ctrTitle"/>
          </p:nvPr>
        </p:nvSpPr>
        <p:spPr>
          <a:xfrm>
            <a:off x="2576946" y="1704111"/>
            <a:ext cx="7010399" cy="2327562"/>
          </a:xfrm>
          <a:prstGeom prst="rect">
            <a:avLst/>
          </a:prstGeom>
        </p:spPr>
        <p:txBody>
          <a:bodyPr spcFirstLastPara="1" wrap="square" lIns="121900" tIns="121900" rIns="121900" bIns="121900" anchor="b" anchorCtr="0">
            <a:noAutofit/>
          </a:bodyPr>
          <a:lstStyle/>
          <a:p>
            <a:pPr algn="ctr" rtl="1"/>
            <a:r>
              <a:rPr lang="he-IL" b="1" dirty="0" err="1" smtClean="0">
                <a:latin typeface="Arial" panose="020B0604020202020204" pitchFamily="34" charset="0"/>
                <a:cs typeface="Arial" panose="020B0604020202020204" pitchFamily="34" charset="0"/>
              </a:rPr>
              <a:t>יישוג</a:t>
            </a:r>
            <a:endParaRPr lang="en-US" dirty="0">
              <a:latin typeface="Arial" panose="020B0604020202020204" pitchFamily="34" charset="0"/>
              <a:cs typeface="Arial" panose="020B0604020202020204" pitchFamily="34" charset="0"/>
            </a:endParaRPr>
          </a:p>
        </p:txBody>
      </p:sp>
      <p:sp>
        <p:nvSpPr>
          <p:cNvPr id="7" name="Google Shape;514;p17"/>
          <p:cNvSpPr/>
          <p:nvPr/>
        </p:nvSpPr>
        <p:spPr>
          <a:xfrm>
            <a:off x="5126182" y="3876483"/>
            <a:ext cx="1759528" cy="155189"/>
          </a:xfrm>
          <a:prstGeom prst="rect">
            <a:avLst/>
          </a:prstGeom>
          <a:solidFill>
            <a:schemeClr val="accent4">
              <a:lumMod val="9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5"/>
          <p:cNvSpPr/>
          <p:nvPr/>
        </p:nvSpPr>
        <p:spPr>
          <a:xfrm>
            <a:off x="581891" y="581891"/>
            <a:ext cx="11055927" cy="581890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2" name="Google Shape;502;p15"/>
          <p:cNvSpPr txBox="1">
            <a:spLocks noGrp="1"/>
          </p:cNvSpPr>
          <p:nvPr>
            <p:ph type="body" idx="1"/>
          </p:nvPr>
        </p:nvSpPr>
        <p:spPr>
          <a:xfrm>
            <a:off x="761964" y="2400132"/>
            <a:ext cx="10423800" cy="2871600"/>
          </a:xfrm>
          <a:prstGeom prst="rect">
            <a:avLst/>
          </a:prstGeom>
        </p:spPr>
        <p:txBody>
          <a:bodyPr spcFirstLastPara="1" wrap="square" lIns="121900" tIns="121900" rIns="121900" bIns="121900" anchor="t" anchorCtr="0">
            <a:noAutofit/>
          </a:bodyPr>
          <a:lstStyle/>
          <a:p>
            <a:pPr marL="76200" indent="0" algn="r" rtl="1">
              <a:lnSpc>
                <a:spcPct val="150000"/>
              </a:lnSpc>
              <a:buNone/>
            </a:pPr>
            <a:r>
              <a:rPr lang="he-IL" dirty="0">
                <a:solidFill>
                  <a:schemeClr val="tx1"/>
                </a:solidFill>
                <a:latin typeface="Arial" panose="020B0604020202020204" pitchFamily="34" charset="0"/>
                <a:cs typeface="Arial" panose="020B0604020202020204" pitchFamily="34" charset="0"/>
              </a:rPr>
              <a:t>בקידום נוער </a:t>
            </a:r>
            <a:r>
              <a:rPr lang="he-IL" dirty="0" err="1">
                <a:solidFill>
                  <a:schemeClr val="tx1"/>
                </a:solidFill>
                <a:latin typeface="Arial" panose="020B0604020202020204" pitchFamily="34" charset="0"/>
                <a:cs typeface="Arial" panose="020B0604020202020204" pitchFamily="34" charset="0"/>
              </a:rPr>
              <a:t>יישוג</a:t>
            </a:r>
            <a:r>
              <a:rPr lang="he-IL"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Reac</a:t>
            </a:r>
            <a:r>
              <a:rPr lang="en-US" dirty="0">
                <a:solidFill>
                  <a:schemeClr val="tx1"/>
                </a:solidFill>
                <a:latin typeface="Arial" panose="020B0604020202020204" pitchFamily="34" charset="0"/>
                <a:cs typeface="Arial" panose="020B0604020202020204" pitchFamily="34" charset="0"/>
              </a:rPr>
              <a:t>h</a:t>
            </a:r>
            <a:r>
              <a:rPr lang="en-US" dirty="0" smtClean="0">
                <a:solidFill>
                  <a:schemeClr val="tx1"/>
                </a:solidFill>
                <a:latin typeface="Arial" panose="020B0604020202020204" pitchFamily="34" charset="0"/>
                <a:cs typeface="Arial" panose="020B0604020202020204" pitchFamily="34" charset="0"/>
              </a:rPr>
              <a:t>ing </a:t>
            </a:r>
            <a:r>
              <a:rPr lang="en-US" dirty="0">
                <a:solidFill>
                  <a:schemeClr val="tx1"/>
                </a:solidFill>
                <a:latin typeface="Arial" panose="020B0604020202020204" pitchFamily="34" charset="0"/>
                <a:cs typeface="Arial" panose="020B0604020202020204" pitchFamily="34" charset="0"/>
              </a:rPr>
              <a:t>Out</a:t>
            </a:r>
            <a:r>
              <a:rPr lang="he-IL" dirty="0">
                <a:solidFill>
                  <a:schemeClr val="tx1"/>
                </a:solidFill>
                <a:latin typeface="Arial" panose="020B0604020202020204" pitchFamily="34" charset="0"/>
                <a:cs typeface="Arial" panose="020B0604020202020204" pitchFamily="34" charset="0"/>
              </a:rPr>
              <a:t>) הוא </a:t>
            </a:r>
            <a:r>
              <a:rPr lang="he-IL" b="1" dirty="0" smtClean="0">
                <a:solidFill>
                  <a:schemeClr val="tx1"/>
                </a:solidFill>
                <a:latin typeface="Arial" panose="020B0604020202020204" pitchFamily="34" charset="0"/>
                <a:cs typeface="Arial" panose="020B0604020202020204" pitchFamily="34" charset="0"/>
              </a:rPr>
              <a:t>תפיסה </a:t>
            </a:r>
            <a:r>
              <a:rPr lang="he-IL" b="1" dirty="0" err="1" smtClean="0">
                <a:solidFill>
                  <a:schemeClr val="tx1"/>
                </a:solidFill>
                <a:latin typeface="Arial" panose="020B0604020202020204" pitchFamily="34" charset="0"/>
                <a:cs typeface="Arial" panose="020B0604020202020204" pitchFamily="34" charset="0"/>
              </a:rPr>
              <a:t>שרותית</a:t>
            </a:r>
            <a:r>
              <a:rPr lang="he-IL" b="1" dirty="0" smtClean="0">
                <a:solidFill>
                  <a:schemeClr val="tx1"/>
                </a:solidFill>
                <a:latin typeface="Arial" panose="020B0604020202020204" pitchFamily="34" charset="0"/>
                <a:cs typeface="Arial" panose="020B0604020202020204" pitchFamily="34" charset="0"/>
              </a:rPr>
              <a:t> </a:t>
            </a:r>
            <a:r>
              <a:rPr lang="he-IL" dirty="0" smtClean="0">
                <a:solidFill>
                  <a:schemeClr val="tx1"/>
                </a:solidFill>
                <a:latin typeface="Arial" panose="020B0604020202020204" pitchFamily="34" charset="0"/>
                <a:cs typeface="Arial" panose="020B0604020202020204" pitchFamily="34" charset="0"/>
              </a:rPr>
              <a:t>המבוססת </a:t>
            </a:r>
            <a:r>
              <a:rPr lang="he-IL" dirty="0">
                <a:solidFill>
                  <a:schemeClr val="tx1"/>
                </a:solidFill>
                <a:latin typeface="Arial" panose="020B0604020202020204" pitchFamily="34" charset="0"/>
                <a:cs typeface="Arial" panose="020B0604020202020204" pitchFamily="34" charset="0"/>
              </a:rPr>
              <a:t>על האמונה בהושטת יד ובהנגשה של סיוע למי שמסיבות שונות אינו פונה לעזרה או מתקשה לממש את העזרה המוצעת לו. </a:t>
            </a: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he-IL" b="1" dirty="0" smtClean="0">
                <a:solidFill>
                  <a:schemeClr val="tx1"/>
                </a:solidFill>
                <a:latin typeface="Arial" panose="020B0604020202020204" pitchFamily="34" charset="0"/>
                <a:cs typeface="Arial" panose="020B0604020202020204" pitchFamily="34" charset="0"/>
              </a:rPr>
              <a:t>להרחבה בקריאה בספר חינוך-טיפול בעברית </a:t>
            </a:r>
            <a:r>
              <a:rPr lang="he-IL" b="1" dirty="0" smtClean="0">
                <a:solidFill>
                  <a:schemeClr val="tx1"/>
                </a:solidFill>
                <a:latin typeface="Arial" panose="020B0604020202020204" pitchFamily="34" charset="0"/>
                <a:cs typeface="Arial" panose="020B0604020202020204" pitchFamily="34" charset="0"/>
                <a:hlinkClick r:id="rId3"/>
              </a:rPr>
              <a:t>לחץ כאן</a:t>
            </a:r>
            <a:r>
              <a:rPr lang="he-IL" b="1" dirty="0" smtClean="0">
                <a:solidFill>
                  <a:schemeClr val="tx1"/>
                </a:solidFill>
                <a:latin typeface="Arial" panose="020B0604020202020204" pitchFamily="34" charset="0"/>
                <a:cs typeface="Arial" panose="020B0604020202020204" pitchFamily="34" charset="0"/>
              </a:rPr>
              <a:t>. לספר בערבית </a:t>
            </a:r>
            <a:r>
              <a:rPr lang="he-IL" b="1" dirty="0" smtClean="0">
                <a:solidFill>
                  <a:schemeClr val="tx1"/>
                </a:solidFill>
                <a:latin typeface="Arial" panose="020B0604020202020204" pitchFamily="34" charset="0"/>
                <a:cs typeface="Arial" panose="020B0604020202020204" pitchFamily="34" charset="0"/>
                <a:hlinkClick r:id="rId4"/>
              </a:rPr>
              <a:t>לחץ כאן</a:t>
            </a:r>
            <a:endParaRPr lang="en-US" dirty="0">
              <a:solidFill>
                <a:schemeClr val="tx1"/>
              </a:solidFill>
              <a:latin typeface="Arial" panose="020B0604020202020204" pitchFamily="34" charset="0"/>
              <a:cs typeface="Arial" panose="020B0604020202020204" pitchFamily="34" charset="0"/>
            </a:endParaRPr>
          </a:p>
        </p:txBody>
      </p:sp>
      <p:sp>
        <p:nvSpPr>
          <p:cNvPr id="503" name="Google Shape;503;p15"/>
          <p:cNvSpPr txBox="1">
            <a:spLocks noGrp="1"/>
          </p:cNvSpPr>
          <p:nvPr>
            <p:ph type="title"/>
          </p:nvPr>
        </p:nvSpPr>
        <p:spPr>
          <a:xfrm>
            <a:off x="1069314" y="1207997"/>
            <a:ext cx="9809100" cy="599913"/>
          </a:xfrm>
          <a:prstGeom prst="rect">
            <a:avLst/>
          </a:prstGeom>
        </p:spPr>
        <p:txBody>
          <a:bodyPr spcFirstLastPara="1" wrap="square" lIns="121900" tIns="121900" rIns="121900" bIns="121900" anchor="t" anchorCtr="0">
            <a:noAutofit/>
          </a:bodyPr>
          <a:lstStyle/>
          <a:p>
            <a:pPr algn="ctr" rtl="1"/>
            <a:r>
              <a:rPr lang="he-IL" sz="3600" b="1" dirty="0">
                <a:latin typeface="Arial" panose="020B0604020202020204" pitchFamily="34" charset="0"/>
                <a:cs typeface="Arial" panose="020B0604020202020204" pitchFamily="34" charset="0"/>
              </a:rPr>
              <a:t>מהו </a:t>
            </a:r>
            <a:r>
              <a:rPr lang="he-IL" sz="3600" b="1" dirty="0" err="1">
                <a:latin typeface="Arial" panose="020B0604020202020204" pitchFamily="34" charset="0"/>
                <a:cs typeface="Arial" panose="020B0604020202020204" pitchFamily="34" charset="0"/>
              </a:rPr>
              <a:t>יישוג</a:t>
            </a:r>
            <a:r>
              <a:rPr lang="he-IL" sz="3600" b="1" dirty="0">
                <a:latin typeface="Arial" panose="020B0604020202020204" pitchFamily="34" charset="0"/>
                <a:cs typeface="Arial" panose="020B0604020202020204" pitchFamily="34" charset="0"/>
              </a:rPr>
              <a:t> ומדוע עולה חשיבותו בתקופה הנוכחית?</a:t>
            </a:r>
            <a:endParaRPr lang="en-US" sz="3600" dirty="0">
              <a:latin typeface="Arial" panose="020B0604020202020204" pitchFamily="34" charset="0"/>
              <a:cs typeface="Arial" panose="020B0604020202020204" pitchFamily="34" charset="0"/>
            </a:endParaRPr>
          </a:p>
        </p:txBody>
      </p:sp>
      <p:sp>
        <p:nvSpPr>
          <p:cNvPr id="5" name="Google Shape;514;p17"/>
          <p:cNvSpPr/>
          <p:nvPr/>
        </p:nvSpPr>
        <p:spPr>
          <a:xfrm>
            <a:off x="1517072" y="1946243"/>
            <a:ext cx="9185564" cy="157777"/>
          </a:xfrm>
          <a:prstGeom prst="rect">
            <a:avLst/>
          </a:prstGeom>
          <a:solidFill>
            <a:schemeClr val="accent4">
              <a:lumMod val="9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6" name="Google Shape;501;p15"/>
          <p:cNvSpPr/>
          <p:nvPr/>
        </p:nvSpPr>
        <p:spPr>
          <a:xfrm>
            <a:off x="581891" y="581891"/>
            <a:ext cx="11055927" cy="581890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2" name="Google Shape;502;p15"/>
          <p:cNvSpPr txBox="1">
            <a:spLocks noGrp="1"/>
          </p:cNvSpPr>
          <p:nvPr>
            <p:ph type="body" idx="1"/>
          </p:nvPr>
        </p:nvSpPr>
        <p:spPr>
          <a:xfrm>
            <a:off x="884100" y="1105744"/>
            <a:ext cx="10423800" cy="4646512"/>
          </a:xfrm>
          <a:prstGeom prst="rect">
            <a:avLst/>
          </a:prstGeom>
        </p:spPr>
        <p:txBody>
          <a:bodyPr spcFirstLastPara="1" wrap="square" lIns="121900" tIns="121900" rIns="121900" bIns="121900" anchor="t" anchorCtr="0">
            <a:noAutofit/>
          </a:bodyPr>
          <a:lstStyle/>
          <a:p>
            <a:pPr marL="76200" lvl="0" indent="0" algn="r" rtl="1">
              <a:lnSpc>
                <a:spcPct val="200000"/>
              </a:lnSpc>
              <a:buClr>
                <a:schemeClr val="accent3"/>
              </a:buClr>
              <a:buNone/>
            </a:pPr>
            <a:r>
              <a:rPr lang="he-IL" dirty="0">
                <a:solidFill>
                  <a:schemeClr val="tx1"/>
                </a:solidFill>
                <a:latin typeface="Arial" panose="020B0604020202020204" pitchFamily="34" charset="0"/>
                <a:cs typeface="Arial" panose="020B0604020202020204" pitchFamily="34" charset="0"/>
              </a:rPr>
              <a:t>תקופת הקורונה מעצימה קשיים קיימים ויוצרת התמודדויות חדשות עבור בני הנוער בטיפולנו. בשל הנחיות הריחוק החברתי והחשש מפני הדבקה, פעמים רבות </a:t>
            </a:r>
            <a:r>
              <a:rPr lang="he-IL" b="1" dirty="0">
                <a:solidFill>
                  <a:schemeClr val="tx1"/>
                </a:solidFill>
                <a:latin typeface="Arial" panose="020B0604020202020204" pitchFamily="34" charset="0"/>
                <a:cs typeface="Arial" panose="020B0604020202020204" pitchFamily="34" charset="0"/>
              </a:rPr>
              <a:t>נפגעים הקשרים החברתיים, גוברות תופעות של הסתגרות והימנעות חברתית ועולים קשיים בהתמדה של בני </a:t>
            </a:r>
            <a:r>
              <a:rPr lang="he-IL" b="1" dirty="0" smtClean="0">
                <a:solidFill>
                  <a:schemeClr val="tx1"/>
                </a:solidFill>
                <a:latin typeface="Arial" panose="020B0604020202020204" pitchFamily="34" charset="0"/>
                <a:cs typeface="Arial" panose="020B0604020202020204" pitchFamily="34" charset="0"/>
              </a:rPr>
              <a:t>הנוער </a:t>
            </a:r>
            <a:r>
              <a:rPr lang="he-IL" b="1" dirty="0">
                <a:solidFill>
                  <a:schemeClr val="tx1"/>
                </a:solidFill>
                <a:latin typeface="Arial" panose="020B0604020202020204" pitchFamily="34" charset="0"/>
                <a:cs typeface="Arial" panose="020B0604020202020204" pitchFamily="34" charset="0"/>
              </a:rPr>
              <a:t>בתפקוד ובהגעה ליחידה. </a:t>
            </a:r>
            <a:endParaRPr lang="he-IL" b="1" dirty="0" smtClean="0">
              <a:solidFill>
                <a:schemeClr val="tx1"/>
              </a:solidFill>
              <a:latin typeface="Arial" panose="020B0604020202020204" pitchFamily="34" charset="0"/>
              <a:cs typeface="Arial" panose="020B0604020202020204" pitchFamily="34" charset="0"/>
            </a:endParaRPr>
          </a:p>
          <a:p>
            <a:pPr marL="76200" lvl="0" indent="0" algn="r" rtl="1">
              <a:lnSpc>
                <a:spcPct val="200000"/>
              </a:lnSpc>
              <a:buClr>
                <a:schemeClr val="accent3"/>
              </a:buClr>
              <a:buNone/>
            </a:pPr>
            <a:r>
              <a:rPr lang="he-IL" dirty="0" smtClean="0">
                <a:solidFill>
                  <a:schemeClr val="tx1"/>
                </a:solidFill>
                <a:latin typeface="Arial" panose="020B0604020202020204" pitchFamily="34" charset="0"/>
                <a:cs typeface="Arial" panose="020B0604020202020204" pitchFamily="34" charset="0"/>
              </a:rPr>
              <a:t>בשל </a:t>
            </a:r>
            <a:r>
              <a:rPr lang="he-IL" dirty="0">
                <a:solidFill>
                  <a:schemeClr val="tx1"/>
                </a:solidFill>
                <a:latin typeface="Arial" panose="020B0604020202020204" pitchFamily="34" charset="0"/>
                <a:cs typeface="Arial" panose="020B0604020202020204" pitchFamily="34" charset="0"/>
              </a:rPr>
              <a:t>כך, נדרשת העמקה בתהליכי </a:t>
            </a:r>
            <a:r>
              <a:rPr lang="he-IL" dirty="0" err="1">
                <a:solidFill>
                  <a:schemeClr val="tx1"/>
                </a:solidFill>
                <a:latin typeface="Arial" panose="020B0604020202020204" pitchFamily="34" charset="0"/>
                <a:cs typeface="Arial" panose="020B0604020202020204" pitchFamily="34" charset="0"/>
              </a:rPr>
              <a:t>היישוג</a:t>
            </a:r>
            <a:r>
              <a:rPr lang="he-IL" dirty="0">
                <a:solidFill>
                  <a:schemeClr val="tx1"/>
                </a:solidFill>
                <a:latin typeface="Arial" panose="020B0604020202020204" pitchFamily="34" charset="0"/>
                <a:cs typeface="Arial" panose="020B0604020202020204" pitchFamily="34" charset="0"/>
              </a:rPr>
              <a:t> ויצירת הקשר הן לגבי בני נוער המופנים לראשונה והן לגבי בני נוער המטופלים ביחידה אך מתקשים להתמיד ואף מנתקים קשר. </a:t>
            </a:r>
            <a:endParaRP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4843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6" name="Google Shape;501;p15"/>
          <p:cNvSpPr/>
          <p:nvPr/>
        </p:nvSpPr>
        <p:spPr>
          <a:xfrm>
            <a:off x="581891" y="581891"/>
            <a:ext cx="11055927" cy="581890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2" name="Google Shape;502;p15"/>
          <p:cNvSpPr txBox="1">
            <a:spLocks noGrp="1"/>
          </p:cNvSpPr>
          <p:nvPr>
            <p:ph type="body" idx="1"/>
          </p:nvPr>
        </p:nvSpPr>
        <p:spPr>
          <a:xfrm>
            <a:off x="884100" y="1283189"/>
            <a:ext cx="10423800" cy="4291623"/>
          </a:xfrm>
          <a:prstGeom prst="rect">
            <a:avLst/>
          </a:prstGeom>
        </p:spPr>
        <p:txBody>
          <a:bodyPr spcFirstLastPara="1" wrap="square" lIns="121900" tIns="121900" rIns="121900" bIns="121900" anchor="t" anchorCtr="0">
            <a:noAutofit/>
          </a:bodyPr>
          <a:lstStyle/>
          <a:p>
            <a:pPr marL="76200" indent="0" algn="r" rtl="1">
              <a:lnSpc>
                <a:spcPct val="150000"/>
              </a:lnSpc>
              <a:buNone/>
            </a:pPr>
            <a:r>
              <a:rPr lang="he-IL" dirty="0">
                <a:solidFill>
                  <a:schemeClr val="tx1"/>
                </a:solidFill>
                <a:latin typeface="Arial" panose="020B0604020202020204" pitchFamily="34" charset="0"/>
                <a:cs typeface="Arial" panose="020B0604020202020204" pitchFamily="34" charset="0"/>
              </a:rPr>
              <a:t>אנו נדרשים היום, יותר </a:t>
            </a:r>
            <a:r>
              <a:rPr lang="he-IL" dirty="0" err="1">
                <a:solidFill>
                  <a:schemeClr val="tx1"/>
                </a:solidFill>
                <a:latin typeface="Arial" panose="020B0604020202020204" pitchFamily="34" charset="0"/>
                <a:cs typeface="Arial" panose="020B0604020202020204" pitchFamily="34" charset="0"/>
              </a:rPr>
              <a:t>מבעבר</a:t>
            </a:r>
            <a:r>
              <a:rPr lang="he-IL" dirty="0">
                <a:solidFill>
                  <a:schemeClr val="tx1"/>
                </a:solidFill>
                <a:latin typeface="Arial" panose="020B0604020202020204" pitchFamily="34" charset="0"/>
                <a:cs typeface="Arial" panose="020B0604020202020204" pitchFamily="34" charset="0"/>
              </a:rPr>
              <a:t>, </a:t>
            </a:r>
            <a:r>
              <a:rPr lang="he-IL" b="1" dirty="0">
                <a:solidFill>
                  <a:schemeClr val="tx1"/>
                </a:solidFill>
                <a:latin typeface="Arial" panose="020B0604020202020204" pitchFamily="34" charset="0"/>
                <a:cs typeface="Arial" panose="020B0604020202020204" pitchFamily="34" charset="0"/>
              </a:rPr>
              <a:t>למצוא דרכים חדשות לגרום </a:t>
            </a:r>
            <a:r>
              <a:rPr lang="he-IL" b="1" dirty="0" err="1">
                <a:solidFill>
                  <a:schemeClr val="tx1"/>
                </a:solidFill>
                <a:latin typeface="Arial" panose="020B0604020202020204" pitchFamily="34" charset="0"/>
                <a:cs typeface="Arial" panose="020B0604020202020204" pitchFamily="34" charset="0"/>
              </a:rPr>
              <a:t>לנער.ה</a:t>
            </a:r>
            <a:r>
              <a:rPr lang="he-IL" b="1" dirty="0">
                <a:solidFill>
                  <a:schemeClr val="tx1"/>
                </a:solidFill>
                <a:latin typeface="Arial" panose="020B0604020202020204" pitchFamily="34" charset="0"/>
                <a:cs typeface="Arial" panose="020B0604020202020204" pitchFamily="34" charset="0"/>
              </a:rPr>
              <a:t> לתת בנו אמון</a:t>
            </a:r>
            <a:r>
              <a:rPr lang="he-IL" dirty="0">
                <a:solidFill>
                  <a:schemeClr val="tx1"/>
                </a:solidFill>
                <a:latin typeface="Arial" panose="020B0604020202020204" pitchFamily="34" charset="0"/>
                <a:cs typeface="Arial" panose="020B0604020202020204" pitchFamily="34" charset="0"/>
              </a:rPr>
              <a:t>, כדי ליצור את הקשר הטיפולי שיוביל </a:t>
            </a:r>
            <a:r>
              <a:rPr lang="he-IL" dirty="0" smtClean="0">
                <a:solidFill>
                  <a:schemeClr val="tx1"/>
                </a:solidFill>
                <a:latin typeface="Arial" panose="020B0604020202020204" pitchFamily="34" charset="0"/>
                <a:cs typeface="Arial" panose="020B0604020202020204" pitchFamily="34" charset="0"/>
              </a:rPr>
              <a:t>להשתלבות </a:t>
            </a:r>
            <a:r>
              <a:rPr lang="he-IL" dirty="0">
                <a:solidFill>
                  <a:schemeClr val="tx1"/>
                </a:solidFill>
                <a:latin typeface="Arial" panose="020B0604020202020204" pitchFamily="34" charset="0"/>
                <a:cs typeface="Arial" panose="020B0604020202020204" pitchFamily="34" charset="0"/>
              </a:rPr>
              <a:t>במערך הכולל של הלמידה ופעילות היחידה.</a:t>
            </a:r>
            <a:endParaRPr lang="en-US" dirty="0">
              <a:solidFill>
                <a:schemeClr val="tx1"/>
              </a:solidFill>
              <a:latin typeface="Arial" panose="020B0604020202020204" pitchFamily="34" charset="0"/>
              <a:cs typeface="Arial" panose="020B0604020202020204" pitchFamily="34" charset="0"/>
            </a:endParaRPr>
          </a:p>
          <a:p>
            <a:pPr marL="76200" indent="0" algn="r" rtl="1">
              <a:lnSpc>
                <a:spcPct val="150000"/>
              </a:lnSpc>
              <a:buNone/>
            </a:pPr>
            <a:r>
              <a:rPr lang="he-IL" b="1" dirty="0">
                <a:solidFill>
                  <a:schemeClr val="tx1"/>
                </a:solidFill>
                <a:latin typeface="Arial" panose="020B0604020202020204" pitchFamily="34" charset="0"/>
                <a:cs typeface="Arial" panose="020B0604020202020204" pitchFamily="34" charset="0"/>
              </a:rPr>
              <a:t>חשוב לזכור: </a:t>
            </a:r>
            <a:r>
              <a:rPr lang="he-IL" dirty="0">
                <a:solidFill>
                  <a:schemeClr val="tx1"/>
                </a:solidFill>
                <a:latin typeface="Arial" panose="020B0604020202020204" pitchFamily="34" charset="0"/>
                <a:cs typeface="Arial" panose="020B0604020202020204" pitchFamily="34" charset="0"/>
              </a:rPr>
              <a:t>בעבודת </a:t>
            </a:r>
            <a:r>
              <a:rPr lang="he-IL" dirty="0" err="1">
                <a:solidFill>
                  <a:schemeClr val="tx1"/>
                </a:solidFill>
                <a:latin typeface="Arial" panose="020B0604020202020204" pitchFamily="34" charset="0"/>
                <a:cs typeface="Arial" panose="020B0604020202020204" pitchFamily="34" charset="0"/>
              </a:rPr>
              <a:t>היישוג</a:t>
            </a:r>
            <a:r>
              <a:rPr lang="he-IL" dirty="0">
                <a:solidFill>
                  <a:schemeClr val="tx1"/>
                </a:solidFill>
                <a:latin typeface="Arial" panose="020B0604020202020204" pitchFamily="34" charset="0"/>
                <a:cs typeface="Arial" panose="020B0604020202020204" pitchFamily="34" charset="0"/>
              </a:rPr>
              <a:t> יש צורך לשמור על </a:t>
            </a:r>
            <a:r>
              <a:rPr lang="he-IL" b="1" dirty="0">
                <a:solidFill>
                  <a:schemeClr val="tx1"/>
                </a:solidFill>
                <a:latin typeface="Arial" panose="020B0604020202020204" pitchFamily="34" charset="0"/>
                <a:cs typeface="Arial" panose="020B0604020202020204" pitchFamily="34" charset="0"/>
              </a:rPr>
              <a:t>איזון עדין ואישי </a:t>
            </a:r>
            <a:r>
              <a:rPr lang="he-IL" dirty="0">
                <a:solidFill>
                  <a:schemeClr val="tx1"/>
                </a:solidFill>
                <a:latin typeface="Arial" panose="020B0604020202020204" pitchFamily="34" charset="0"/>
                <a:cs typeface="Arial" panose="020B0604020202020204" pitchFamily="34" charset="0"/>
              </a:rPr>
              <a:t>לכל נערה ונער </a:t>
            </a:r>
            <a:r>
              <a:rPr lang="he-IL" dirty="0" smtClean="0">
                <a:solidFill>
                  <a:schemeClr val="tx1"/>
                </a:solidFill>
                <a:latin typeface="Arial" panose="020B0604020202020204" pitchFamily="34" charset="0"/>
                <a:cs typeface="Arial" panose="020B0604020202020204" pitchFamily="34" charset="0"/>
              </a:rPr>
              <a:t>בין </a:t>
            </a:r>
            <a:r>
              <a:rPr lang="he-IL" dirty="0" err="1" smtClean="0">
                <a:solidFill>
                  <a:schemeClr val="tx1"/>
                </a:solidFill>
                <a:latin typeface="Arial" panose="020B0604020202020204" pitchFamily="34" charset="0"/>
                <a:cs typeface="Arial" panose="020B0604020202020204" pitchFamily="34" charset="0"/>
              </a:rPr>
              <a:t>נסיונות</a:t>
            </a:r>
            <a:r>
              <a:rPr lang="he-IL" dirty="0" smtClean="0">
                <a:solidFill>
                  <a:schemeClr val="tx1"/>
                </a:solidFill>
                <a:latin typeface="Arial" panose="020B0604020202020204" pitchFamily="34" charset="0"/>
                <a:cs typeface="Arial" panose="020B0604020202020204" pitchFamily="34" charset="0"/>
              </a:rPr>
              <a:t> ליצירת קשר ובין </a:t>
            </a:r>
            <a:r>
              <a:rPr lang="he-IL" dirty="0">
                <a:solidFill>
                  <a:schemeClr val="tx1"/>
                </a:solidFill>
                <a:latin typeface="Arial" panose="020B0604020202020204" pitchFamily="34" charset="0"/>
                <a:cs typeface="Arial" panose="020B0604020202020204" pitchFamily="34" charset="0"/>
              </a:rPr>
              <a:t>יצירת מרחב נשימה </a:t>
            </a:r>
            <a:r>
              <a:rPr lang="he-IL" dirty="0" smtClean="0">
                <a:solidFill>
                  <a:schemeClr val="tx1"/>
                </a:solidFill>
                <a:latin typeface="Arial" panose="020B0604020202020204" pitchFamily="34" charset="0"/>
                <a:cs typeface="Arial" panose="020B0604020202020204" pitchFamily="34" charset="0"/>
              </a:rPr>
              <a:t>שלא </a:t>
            </a:r>
            <a:r>
              <a:rPr lang="he-IL" dirty="0">
                <a:solidFill>
                  <a:schemeClr val="tx1"/>
                </a:solidFill>
                <a:latin typeface="Arial" panose="020B0604020202020204" pitchFamily="34" charset="0"/>
                <a:cs typeface="Arial" panose="020B0604020202020204" pitchFamily="34" charset="0"/>
              </a:rPr>
              <a:t>י</a:t>
            </a:r>
            <a:r>
              <a:rPr lang="he-IL" dirty="0" smtClean="0">
                <a:solidFill>
                  <a:schemeClr val="tx1"/>
                </a:solidFill>
                <a:latin typeface="Arial" panose="020B0604020202020204" pitchFamily="34" charset="0"/>
                <a:cs typeface="Arial" panose="020B0604020202020204" pitchFamily="34" charset="0"/>
              </a:rPr>
              <a:t>איים על </a:t>
            </a:r>
            <a:r>
              <a:rPr lang="he-IL" dirty="0" err="1" smtClean="0">
                <a:solidFill>
                  <a:schemeClr val="tx1"/>
                </a:solidFill>
                <a:latin typeface="Arial" panose="020B0604020202020204" pitchFamily="34" charset="0"/>
                <a:cs typeface="Arial" panose="020B0604020202020204" pitchFamily="34" charset="0"/>
              </a:rPr>
              <a:t>הנער.ה</a:t>
            </a:r>
            <a:r>
              <a:rPr lang="he-IL"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a:p>
            <a:pPr marL="76200" indent="0" algn="r" rtl="1">
              <a:lnSpc>
                <a:spcPct val="150000"/>
              </a:lnSpc>
              <a:buNone/>
            </a:pPr>
            <a:r>
              <a:rPr lang="he-IL" dirty="0">
                <a:solidFill>
                  <a:schemeClr val="tx1"/>
                </a:solidFill>
                <a:latin typeface="Arial" panose="020B0604020202020204" pitchFamily="34" charset="0"/>
                <a:cs typeface="Arial" panose="020B0604020202020204" pitchFamily="34" charset="0"/>
              </a:rPr>
              <a:t>עבורנו, עובדי קידום נוער, פעולת </a:t>
            </a:r>
            <a:r>
              <a:rPr lang="he-IL" dirty="0" err="1">
                <a:solidFill>
                  <a:schemeClr val="tx1"/>
                </a:solidFill>
                <a:latin typeface="Arial" panose="020B0604020202020204" pitchFamily="34" charset="0"/>
                <a:cs typeface="Arial" panose="020B0604020202020204" pitchFamily="34" charset="0"/>
              </a:rPr>
              <a:t>היישוג</a:t>
            </a:r>
            <a:r>
              <a:rPr lang="he-IL" dirty="0">
                <a:solidFill>
                  <a:schemeClr val="tx1"/>
                </a:solidFill>
                <a:latin typeface="Arial" panose="020B0604020202020204" pitchFamily="34" charset="0"/>
                <a:cs typeface="Arial" panose="020B0604020202020204" pitchFamily="34" charset="0"/>
              </a:rPr>
              <a:t> פירושה לא פעם לצאת מהמרחב הבטוח שלנו למרחב של אי ודאות ולהיפגש עם </a:t>
            </a:r>
            <a:r>
              <a:rPr lang="he-IL" dirty="0" err="1">
                <a:solidFill>
                  <a:schemeClr val="tx1"/>
                </a:solidFill>
                <a:latin typeface="Arial" panose="020B0604020202020204" pitchFamily="34" charset="0"/>
                <a:cs typeface="Arial" panose="020B0604020202020204" pitchFamily="34" charset="0"/>
              </a:rPr>
              <a:t>הנער.ה</a:t>
            </a:r>
            <a:r>
              <a:rPr lang="he-IL" dirty="0">
                <a:solidFill>
                  <a:schemeClr val="tx1"/>
                </a:solidFill>
                <a:latin typeface="Arial" panose="020B0604020202020204" pitchFamily="34" charset="0"/>
                <a:cs typeface="Arial" panose="020B0604020202020204" pitchFamily="34" charset="0"/>
              </a:rPr>
              <a:t> במקום בו הוא חש בנוח ושמתאים עבורו. </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0789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 name="Google Shape;501;p15"/>
          <p:cNvSpPr/>
          <p:nvPr/>
        </p:nvSpPr>
        <p:spPr>
          <a:xfrm>
            <a:off x="581891" y="581891"/>
            <a:ext cx="11055927" cy="581890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2" name="Google Shape;502;p15"/>
          <p:cNvSpPr txBox="1">
            <a:spLocks noGrp="1"/>
          </p:cNvSpPr>
          <p:nvPr>
            <p:ph type="body" idx="1"/>
          </p:nvPr>
        </p:nvSpPr>
        <p:spPr>
          <a:xfrm>
            <a:off x="706582" y="1042347"/>
            <a:ext cx="10643917" cy="5358452"/>
          </a:xfrm>
          <a:prstGeom prst="rect">
            <a:avLst/>
          </a:prstGeom>
        </p:spPr>
        <p:txBody>
          <a:bodyPr spcFirstLastPara="1" wrap="square" lIns="121900" tIns="121900" rIns="121900" bIns="121900" anchor="t" anchorCtr="0">
            <a:noAutofit/>
          </a:bodyPr>
          <a:lstStyle/>
          <a:p>
            <a:pPr algn="r" rtl="1">
              <a:lnSpc>
                <a:spcPct val="150000"/>
              </a:lnSpc>
            </a:pPr>
            <a:r>
              <a:rPr lang="he-IL" b="1" dirty="0" smtClean="0">
                <a:solidFill>
                  <a:schemeClr val="tx1"/>
                </a:solidFill>
                <a:latin typeface="Arial" panose="020B0604020202020204" pitchFamily="34" charset="0"/>
                <a:cs typeface="Arial" panose="020B0604020202020204" pitchFamily="34" charset="0"/>
              </a:rPr>
              <a:t>שימוש </a:t>
            </a:r>
            <a:r>
              <a:rPr lang="he-IL" b="1" dirty="0">
                <a:solidFill>
                  <a:schemeClr val="tx1"/>
                </a:solidFill>
                <a:latin typeface="Arial" panose="020B0604020202020204" pitchFamily="34" charset="0"/>
                <a:cs typeface="Arial" panose="020B0604020202020204" pitchFamily="34" charset="0"/>
              </a:rPr>
              <a:t>במדיה–</a:t>
            </a:r>
            <a:r>
              <a:rPr lang="he-IL" dirty="0">
                <a:solidFill>
                  <a:schemeClr val="tx1"/>
                </a:solidFill>
                <a:latin typeface="Arial" panose="020B0604020202020204" pitchFamily="34" charset="0"/>
                <a:cs typeface="Arial" panose="020B0604020202020204" pitchFamily="34" charset="0"/>
              </a:rPr>
              <a:t>הרחבת השימוש בתקשורת מרחוק כמו אפליקציות למסרים מידיים, רשתות חברתיות וכדומה </a:t>
            </a:r>
            <a:r>
              <a:rPr lang="he-IL" dirty="0" smtClean="0">
                <a:solidFill>
                  <a:schemeClr val="tx1"/>
                </a:solidFill>
                <a:latin typeface="Arial" panose="020B0604020202020204" pitchFamily="34" charset="0"/>
                <a:cs typeface="Arial" panose="020B0604020202020204" pitchFamily="34" charset="0"/>
              </a:rPr>
              <a:t>(</a:t>
            </a:r>
            <a:r>
              <a:rPr lang="he-IL" dirty="0" smtClean="0">
                <a:solidFill>
                  <a:schemeClr val="tx1"/>
                </a:solidFill>
                <a:latin typeface="Arial" panose="020B0604020202020204" pitchFamily="34" charset="0"/>
                <a:cs typeface="Arial" panose="020B0604020202020204" pitchFamily="34" charset="0"/>
                <a:hlinkClick r:id="rId3"/>
              </a:rPr>
              <a:t>ראו </a:t>
            </a:r>
            <a:r>
              <a:rPr lang="he-IL" dirty="0">
                <a:solidFill>
                  <a:schemeClr val="tx1"/>
                </a:solidFill>
                <a:latin typeface="Arial" panose="020B0604020202020204" pitchFamily="34" charset="0"/>
                <a:cs typeface="Arial" panose="020B0604020202020204" pitchFamily="34" charset="0"/>
                <a:hlinkClick r:id="rId3"/>
              </a:rPr>
              <a:t>דוגמא בסרטון הקצר של היחידה </a:t>
            </a:r>
            <a:r>
              <a:rPr lang="he-IL" dirty="0" err="1">
                <a:solidFill>
                  <a:schemeClr val="tx1"/>
                </a:solidFill>
                <a:latin typeface="Arial" panose="020B0604020202020204" pitchFamily="34" charset="0"/>
                <a:cs typeface="Arial" panose="020B0604020202020204" pitchFamily="34" charset="0"/>
                <a:hlinkClick r:id="rId3"/>
              </a:rPr>
              <a:t>לקד"נ</a:t>
            </a:r>
            <a:r>
              <a:rPr lang="he-IL" dirty="0">
                <a:solidFill>
                  <a:schemeClr val="tx1"/>
                </a:solidFill>
                <a:latin typeface="Arial" panose="020B0604020202020204" pitchFamily="34" charset="0"/>
                <a:cs typeface="Arial" panose="020B0604020202020204" pitchFamily="34" charset="0"/>
                <a:hlinkClick r:id="rId3"/>
              </a:rPr>
              <a:t> </a:t>
            </a:r>
            <a:r>
              <a:rPr lang="he-IL" dirty="0" smtClean="0">
                <a:solidFill>
                  <a:schemeClr val="tx1"/>
                </a:solidFill>
                <a:latin typeface="Arial" panose="020B0604020202020204" pitchFamily="34" charset="0"/>
                <a:cs typeface="Arial" panose="020B0604020202020204" pitchFamily="34" charset="0"/>
                <a:hlinkClick r:id="rId3"/>
              </a:rPr>
              <a:t>באילת</a:t>
            </a:r>
            <a:r>
              <a:rPr lang="he-IL"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a:p>
            <a:pPr algn="r" rtl="1">
              <a:lnSpc>
                <a:spcPct val="150000"/>
              </a:lnSpc>
            </a:pPr>
            <a:r>
              <a:rPr lang="he-IL" b="1" dirty="0" smtClean="0">
                <a:solidFill>
                  <a:schemeClr val="tx1"/>
                </a:solidFill>
                <a:latin typeface="Arial" panose="020B0604020202020204" pitchFamily="34" charset="0"/>
                <a:cs typeface="Arial" panose="020B0604020202020204" pitchFamily="34" charset="0"/>
              </a:rPr>
              <a:t>הרחבת </a:t>
            </a:r>
            <a:r>
              <a:rPr lang="he-IL" b="1" dirty="0">
                <a:solidFill>
                  <a:schemeClr val="tx1"/>
                </a:solidFill>
                <a:latin typeface="Arial" panose="020B0604020202020204" pitchFamily="34" charset="0"/>
                <a:cs typeface="Arial" panose="020B0604020202020204" pitchFamily="34" charset="0"/>
              </a:rPr>
              <a:t>"עבודת רחוב"</a:t>
            </a:r>
            <a:r>
              <a:rPr lang="he-IL" dirty="0">
                <a:solidFill>
                  <a:schemeClr val="tx1"/>
                </a:solidFill>
                <a:latin typeface="Arial" panose="020B0604020202020204" pitchFamily="34" charset="0"/>
                <a:cs typeface="Arial" panose="020B0604020202020204" pitchFamily="34" charset="0"/>
              </a:rPr>
              <a:t> - תקופות הסגר והמעבר ללמידה מרחוק </a:t>
            </a:r>
            <a:r>
              <a:rPr lang="he-IL" dirty="0" smtClean="0">
                <a:solidFill>
                  <a:schemeClr val="tx1"/>
                </a:solidFill>
                <a:latin typeface="Arial" panose="020B0604020202020204" pitchFamily="34" charset="0"/>
                <a:cs typeface="Arial" panose="020B0604020202020204" pitchFamily="34" charset="0"/>
              </a:rPr>
              <a:t>בתוכנית </a:t>
            </a:r>
            <a:r>
              <a:rPr lang="he-IL" dirty="0" err="1" smtClean="0">
                <a:solidFill>
                  <a:schemeClr val="tx1"/>
                </a:solidFill>
                <a:latin typeface="Arial" panose="020B0604020202020204" pitchFamily="34" charset="0"/>
                <a:cs typeface="Arial" panose="020B0604020202020204" pitchFamily="34" charset="0"/>
              </a:rPr>
              <a:t>היל"ה</a:t>
            </a:r>
            <a:r>
              <a:rPr lang="he-IL" dirty="0" smtClean="0">
                <a:solidFill>
                  <a:schemeClr val="tx1"/>
                </a:solidFill>
                <a:latin typeface="Arial" panose="020B0604020202020204" pitchFamily="34" charset="0"/>
                <a:cs typeface="Arial" panose="020B0604020202020204" pitchFamily="34" charset="0"/>
              </a:rPr>
              <a:t> ובבתי </a:t>
            </a:r>
            <a:r>
              <a:rPr lang="he-IL" dirty="0">
                <a:solidFill>
                  <a:schemeClr val="tx1"/>
                </a:solidFill>
                <a:latin typeface="Arial" panose="020B0604020202020204" pitchFamily="34" charset="0"/>
                <a:cs typeface="Arial" panose="020B0604020202020204" pitchFamily="34" charset="0"/>
              </a:rPr>
              <a:t>הספר, מגבירה את השוטטות ולעיתים אף גורמת להחלפת שעות הפעילות מהיום ללילה. חשוב להיערך למענה מתאים הן מבחינת השעות והן ביציאה לפגוש את הנערים גם מחוץ ליחידה.</a:t>
            </a:r>
            <a:endParaRPr lang="en-US" dirty="0">
              <a:solidFill>
                <a:schemeClr val="tx1"/>
              </a:solidFill>
              <a:latin typeface="Arial" panose="020B0604020202020204" pitchFamily="34" charset="0"/>
              <a:cs typeface="Arial" panose="020B0604020202020204" pitchFamily="34" charset="0"/>
            </a:endParaRPr>
          </a:p>
          <a:p>
            <a:pPr algn="r" rtl="1">
              <a:lnSpc>
                <a:spcPct val="150000"/>
              </a:lnSpc>
            </a:pPr>
            <a:r>
              <a:rPr lang="he-IL" b="1" dirty="0" smtClean="0">
                <a:solidFill>
                  <a:schemeClr val="tx1"/>
                </a:solidFill>
                <a:latin typeface="Arial" panose="020B0604020202020204" pitchFamily="34" charset="0"/>
                <a:cs typeface="Arial" panose="020B0604020202020204" pitchFamily="34" charset="0"/>
              </a:rPr>
              <a:t>ביקורי בית</a:t>
            </a:r>
            <a:r>
              <a:rPr lang="he-IL" dirty="0" smtClean="0">
                <a:solidFill>
                  <a:schemeClr val="tx1"/>
                </a:solidFill>
                <a:latin typeface="Arial" panose="020B0604020202020204" pitchFamily="34" charset="0"/>
                <a:cs typeface="Arial" panose="020B0604020202020204" pitchFamily="34" charset="0"/>
              </a:rPr>
              <a:t> - בשל ההסתגרות והריחוק החברתי, חשוב לקיים ביקורי בית, כמובן תוך הקפדה על כללי התו הסגול. לכן 'ביקור בית' יכול להתקיים בחצר הבית או ברחוב. בתקופה זו במיוחד נדרש להגיע אל </a:t>
            </a:r>
            <a:r>
              <a:rPr lang="he-IL" dirty="0" err="1" smtClean="0">
                <a:solidFill>
                  <a:schemeClr val="tx1"/>
                </a:solidFill>
                <a:latin typeface="Arial" panose="020B0604020202020204" pitchFamily="34" charset="0"/>
                <a:cs typeface="Arial" panose="020B0604020202020204" pitchFamily="34" charset="0"/>
              </a:rPr>
              <a:t>הנערות.ים</a:t>
            </a:r>
            <a:r>
              <a:rPr lang="he-IL" dirty="0" smtClean="0">
                <a:solidFill>
                  <a:schemeClr val="tx1"/>
                </a:solidFill>
                <a:latin typeface="Arial" panose="020B0604020202020204" pitchFamily="34" charset="0"/>
                <a:cs typeface="Arial" panose="020B0604020202020204" pitchFamily="34" charset="0"/>
              </a:rPr>
              <a:t> תוך העברת מסר של דאגה ואכפתיות.</a:t>
            </a:r>
            <a:endParaRPr lang="en-US" dirty="0" smtClean="0">
              <a:solidFill>
                <a:schemeClr val="tx1"/>
              </a:solidFill>
              <a:latin typeface="Arial" panose="020B0604020202020204" pitchFamily="34" charset="0"/>
              <a:cs typeface="Arial" panose="020B0604020202020204" pitchFamily="34" charset="0"/>
            </a:endParaRPr>
          </a:p>
          <a:p>
            <a:pPr marL="76200" indent="0" algn="r" rtl="1">
              <a:lnSpc>
                <a:spcPct val="150000"/>
              </a:lnSpc>
              <a:buNone/>
            </a:pPr>
            <a:endParaRPr dirty="0">
              <a:solidFill>
                <a:schemeClr val="tx1"/>
              </a:solidFill>
              <a:latin typeface="Arial" panose="020B0604020202020204" pitchFamily="34" charset="0"/>
              <a:cs typeface="Arial" panose="020B0604020202020204" pitchFamily="34" charset="0"/>
            </a:endParaRPr>
          </a:p>
        </p:txBody>
      </p:sp>
      <p:sp>
        <p:nvSpPr>
          <p:cNvPr id="7" name="Google Shape;514;p17"/>
          <p:cNvSpPr/>
          <p:nvPr/>
        </p:nvSpPr>
        <p:spPr>
          <a:xfrm>
            <a:off x="1669472" y="1130584"/>
            <a:ext cx="9185564" cy="157777"/>
          </a:xfrm>
          <a:prstGeom prst="rect">
            <a:avLst/>
          </a:prstGeom>
          <a:solidFill>
            <a:schemeClr val="accent4">
              <a:lumMod val="9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3" name="Google Shape;503;p15"/>
          <p:cNvSpPr txBox="1">
            <a:spLocks noGrp="1"/>
          </p:cNvSpPr>
          <p:nvPr>
            <p:ph type="title"/>
          </p:nvPr>
        </p:nvSpPr>
        <p:spPr>
          <a:xfrm>
            <a:off x="2737308" y="487538"/>
            <a:ext cx="6802583" cy="763500"/>
          </a:xfrm>
          <a:prstGeom prst="rect">
            <a:avLst/>
          </a:prstGeom>
        </p:spPr>
        <p:txBody>
          <a:bodyPr spcFirstLastPara="1" wrap="square" lIns="121900" tIns="121900" rIns="121900" bIns="121900" anchor="t" anchorCtr="0">
            <a:noAutofit/>
          </a:bodyPr>
          <a:lstStyle/>
          <a:p>
            <a:pPr algn="ctr" rtl="1"/>
            <a:r>
              <a:rPr lang="he-IL" sz="3600" b="1" dirty="0" err="1" smtClean="0">
                <a:latin typeface="Arial" panose="020B0604020202020204" pitchFamily="34" charset="0"/>
                <a:cs typeface="Arial" panose="020B0604020202020204" pitchFamily="34" charset="0"/>
              </a:rPr>
              <a:t>פרקטיקות</a:t>
            </a:r>
            <a:r>
              <a:rPr lang="he-IL" sz="3600" b="1" dirty="0" smtClean="0">
                <a:latin typeface="Arial" panose="020B0604020202020204" pitchFamily="34" charset="0"/>
                <a:cs typeface="Arial" panose="020B0604020202020204" pitchFamily="34" charset="0"/>
              </a:rPr>
              <a:t> </a:t>
            </a:r>
            <a:r>
              <a:rPr lang="he-IL" sz="3600" b="1" dirty="0">
                <a:latin typeface="Arial" panose="020B0604020202020204" pitchFamily="34" charset="0"/>
                <a:cs typeface="Arial" panose="020B0604020202020204" pitchFamily="34" charset="0"/>
              </a:rPr>
              <a:t>של </a:t>
            </a:r>
            <a:r>
              <a:rPr lang="he-IL" sz="3600" b="1" dirty="0" err="1">
                <a:latin typeface="Arial" panose="020B0604020202020204" pitchFamily="34" charset="0"/>
                <a:cs typeface="Arial" panose="020B0604020202020204" pitchFamily="34" charset="0"/>
              </a:rPr>
              <a:t>יישוג</a:t>
            </a:r>
            <a:r>
              <a:rPr lang="he-IL" sz="3600" b="1" dirty="0">
                <a:latin typeface="Arial" panose="020B0604020202020204" pitchFamily="34" charset="0"/>
                <a:cs typeface="Arial" panose="020B0604020202020204" pitchFamily="34" charset="0"/>
              </a:rPr>
              <a:t> </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73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3" name="Google Shape;501;p15"/>
          <p:cNvSpPr/>
          <p:nvPr/>
        </p:nvSpPr>
        <p:spPr>
          <a:xfrm>
            <a:off x="581891" y="581891"/>
            <a:ext cx="11055927" cy="581890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2" name="Google Shape;502;p15"/>
          <p:cNvSpPr txBox="1">
            <a:spLocks noGrp="1"/>
          </p:cNvSpPr>
          <p:nvPr>
            <p:ph type="body" idx="1"/>
          </p:nvPr>
        </p:nvSpPr>
        <p:spPr>
          <a:xfrm>
            <a:off x="884100" y="618177"/>
            <a:ext cx="10423800" cy="5621646"/>
          </a:xfrm>
          <a:prstGeom prst="rect">
            <a:avLst/>
          </a:prstGeom>
        </p:spPr>
        <p:txBody>
          <a:bodyPr spcFirstLastPara="1" wrap="square" lIns="121900" tIns="121900" rIns="121900" bIns="121900" anchor="t" anchorCtr="0">
            <a:noAutofit/>
          </a:bodyPr>
          <a:lstStyle/>
          <a:p>
            <a:pPr algn="r" rtl="1">
              <a:lnSpc>
                <a:spcPct val="150000"/>
              </a:lnSpc>
            </a:pPr>
            <a:r>
              <a:rPr lang="he-IL" b="1" dirty="0" smtClean="0">
                <a:solidFill>
                  <a:schemeClr val="tx1"/>
                </a:solidFill>
                <a:latin typeface="Arial" panose="020B0604020202020204" pitchFamily="34" charset="0"/>
                <a:cs typeface="Arial" panose="020B0604020202020204" pitchFamily="34" charset="0"/>
              </a:rPr>
              <a:t>הגעה </a:t>
            </a:r>
            <a:r>
              <a:rPr lang="he-IL" b="1" dirty="0">
                <a:solidFill>
                  <a:schemeClr val="tx1"/>
                </a:solidFill>
                <a:latin typeface="Arial" panose="020B0604020202020204" pitchFamily="34" charset="0"/>
                <a:cs typeface="Arial" panose="020B0604020202020204" pitchFamily="34" charset="0"/>
              </a:rPr>
              <a:t>למקום העבודה של בני הנוער -</a:t>
            </a:r>
            <a:r>
              <a:rPr lang="he-IL" dirty="0">
                <a:solidFill>
                  <a:schemeClr val="tx1"/>
                </a:solidFill>
                <a:latin typeface="Arial" panose="020B0604020202020204" pitchFamily="34" charset="0"/>
                <a:cs typeface="Arial" panose="020B0604020202020204" pitchFamily="34" charset="0"/>
              </a:rPr>
              <a:t> נערים רבים נרתמו לסייע לפרנסת המשפחה ויתכן שרוב היום הם נמצאים במקום עבודתם. יש לבדוק האם מתאים להגיע לביקור קצר במקום עבודתם או לחכות להם בצאתם מהעבודה וזאת כחלק מיצירת הקשר הראשוני ושמירה על הקשר הקיים.  </a:t>
            </a:r>
            <a:endParaRPr lang="he-IL" dirty="0" smtClean="0">
              <a:solidFill>
                <a:schemeClr val="tx1"/>
              </a:solidFill>
              <a:latin typeface="Arial" panose="020B0604020202020204" pitchFamily="34" charset="0"/>
              <a:cs typeface="Arial" panose="020B0604020202020204" pitchFamily="34" charset="0"/>
            </a:endParaRPr>
          </a:p>
          <a:p>
            <a:pPr algn="r" rtl="1">
              <a:lnSpc>
                <a:spcPct val="150000"/>
              </a:lnSpc>
            </a:pPr>
            <a:r>
              <a:rPr lang="he-IL" b="1" dirty="0" smtClean="0">
                <a:solidFill>
                  <a:schemeClr val="tx1"/>
                </a:solidFill>
                <a:latin typeface="Arial" panose="020B0604020202020204" pitchFamily="34" charset="0"/>
                <a:cs typeface="Arial" panose="020B0604020202020204" pitchFamily="34" charset="0"/>
              </a:rPr>
              <a:t>הסתייעות </a:t>
            </a:r>
            <a:r>
              <a:rPr lang="he-IL" b="1" dirty="0">
                <a:solidFill>
                  <a:schemeClr val="tx1"/>
                </a:solidFill>
                <a:latin typeface="Arial" panose="020B0604020202020204" pitchFamily="34" charset="0"/>
                <a:cs typeface="Arial" panose="020B0604020202020204" pitchFamily="34" charset="0"/>
              </a:rPr>
              <a:t>באחרים משמעותיים</a:t>
            </a:r>
            <a:r>
              <a:rPr lang="he-IL" dirty="0">
                <a:solidFill>
                  <a:schemeClr val="tx1"/>
                </a:solidFill>
                <a:latin typeface="Arial" panose="020B0604020202020204" pitchFamily="34" charset="0"/>
                <a:cs typeface="Arial" panose="020B0604020202020204" pitchFamily="34" charset="0"/>
              </a:rPr>
              <a:t> – כחלק מתהליך </a:t>
            </a:r>
            <a:r>
              <a:rPr lang="he-IL" dirty="0" err="1">
                <a:solidFill>
                  <a:schemeClr val="tx1"/>
                </a:solidFill>
                <a:latin typeface="Arial" panose="020B0604020202020204" pitchFamily="34" charset="0"/>
                <a:cs typeface="Arial" panose="020B0604020202020204" pitchFamily="34" charset="0"/>
              </a:rPr>
              <a:t>יישוג</a:t>
            </a:r>
            <a:r>
              <a:rPr lang="he-IL" dirty="0">
                <a:solidFill>
                  <a:schemeClr val="tx1"/>
                </a:solidFill>
                <a:latin typeface="Arial" panose="020B0604020202020204" pitchFamily="34" charset="0"/>
                <a:cs typeface="Arial" panose="020B0604020202020204" pitchFamily="34" charset="0"/>
              </a:rPr>
              <a:t> - כמו בני משפחה, חברים או דמויות אחרות בעלות השפעה על </a:t>
            </a:r>
            <a:r>
              <a:rPr lang="he-IL" dirty="0" err="1">
                <a:solidFill>
                  <a:schemeClr val="tx1"/>
                </a:solidFill>
                <a:latin typeface="Arial" panose="020B0604020202020204" pitchFamily="34" charset="0"/>
                <a:cs typeface="Arial" panose="020B0604020202020204" pitchFamily="34" charset="0"/>
              </a:rPr>
              <a:t>הנער.ה</a:t>
            </a:r>
            <a:r>
              <a:rPr lang="he-IL" dirty="0">
                <a:solidFill>
                  <a:schemeClr val="tx1"/>
                </a:solidFill>
                <a:latin typeface="Arial" panose="020B0604020202020204" pitchFamily="34" charset="0"/>
                <a:cs typeface="Arial" panose="020B0604020202020204" pitchFamily="34" charset="0"/>
              </a:rPr>
              <a:t>, </a:t>
            </a:r>
            <a:r>
              <a:rPr lang="he-IL" dirty="0" err="1">
                <a:solidFill>
                  <a:schemeClr val="tx1"/>
                </a:solidFill>
                <a:latin typeface="Arial" panose="020B0604020202020204" pitchFamily="34" charset="0"/>
                <a:cs typeface="Arial" panose="020B0604020202020204" pitchFamily="34" charset="0"/>
              </a:rPr>
              <a:t>קב"סים</a:t>
            </a:r>
            <a:r>
              <a:rPr lang="he-IL" dirty="0">
                <a:solidFill>
                  <a:schemeClr val="tx1"/>
                </a:solidFill>
                <a:latin typeface="Arial" panose="020B0604020202020204" pitchFamily="34" charset="0"/>
                <a:cs typeface="Arial" panose="020B0604020202020204" pitchFamily="34" charset="0"/>
              </a:rPr>
              <a:t>, </a:t>
            </a:r>
            <a:r>
              <a:rPr lang="he-IL" dirty="0" err="1">
                <a:solidFill>
                  <a:schemeClr val="tx1"/>
                </a:solidFill>
                <a:latin typeface="Arial" panose="020B0604020202020204" pitchFamily="34" charset="0"/>
                <a:cs typeface="Arial" panose="020B0604020202020204" pitchFamily="34" charset="0"/>
              </a:rPr>
              <a:t>עו"סים</a:t>
            </a:r>
            <a:r>
              <a:rPr lang="he-IL" dirty="0">
                <a:solidFill>
                  <a:schemeClr val="tx1"/>
                </a:solidFill>
                <a:latin typeface="Arial" panose="020B0604020202020204" pitchFamily="34" charset="0"/>
                <a:cs typeface="Arial" panose="020B0604020202020204" pitchFamily="34" charset="0"/>
              </a:rPr>
              <a:t> מהמחלקה </a:t>
            </a:r>
            <a:r>
              <a:rPr lang="he-IL" dirty="0" err="1">
                <a:solidFill>
                  <a:schemeClr val="tx1"/>
                </a:solidFill>
                <a:latin typeface="Arial" panose="020B0604020202020204" pitchFamily="34" charset="0"/>
                <a:cs typeface="Arial" panose="020B0604020202020204" pitchFamily="34" charset="0"/>
              </a:rPr>
              <a:t>לשרותים</a:t>
            </a:r>
            <a:r>
              <a:rPr lang="he-IL" dirty="0">
                <a:solidFill>
                  <a:schemeClr val="tx1"/>
                </a:solidFill>
                <a:latin typeface="Arial" panose="020B0604020202020204" pitchFamily="34" charset="0"/>
                <a:cs typeface="Arial" panose="020B0604020202020204" pitchFamily="34" charset="0"/>
              </a:rPr>
              <a:t> חברתיים, יועצות בית הספר, סיירת הורים, ושותפים נוספים בקהילה.</a:t>
            </a:r>
            <a:endParaRPr lang="en-US" dirty="0">
              <a:solidFill>
                <a:schemeClr val="tx1"/>
              </a:solidFill>
              <a:latin typeface="Arial" panose="020B0604020202020204" pitchFamily="34" charset="0"/>
              <a:cs typeface="Arial" panose="020B0604020202020204" pitchFamily="34" charset="0"/>
            </a:endParaRPr>
          </a:p>
          <a:p>
            <a:pPr algn="r" rtl="1">
              <a:lnSpc>
                <a:spcPct val="150000"/>
              </a:lnSpc>
            </a:pPr>
            <a:r>
              <a:rPr lang="he-IL" b="1" dirty="0" smtClean="0">
                <a:solidFill>
                  <a:schemeClr val="tx1"/>
                </a:solidFill>
                <a:latin typeface="Arial" panose="020B0604020202020204" pitchFamily="34" charset="0"/>
                <a:cs typeface="Arial" panose="020B0604020202020204" pitchFamily="34" charset="0"/>
              </a:rPr>
              <a:t>שימוש </a:t>
            </a:r>
            <a:r>
              <a:rPr lang="he-IL" b="1" dirty="0">
                <a:solidFill>
                  <a:schemeClr val="tx1"/>
                </a:solidFill>
                <a:latin typeface="Arial" panose="020B0604020202020204" pitchFamily="34" charset="0"/>
                <a:cs typeface="Arial" panose="020B0604020202020204" pitchFamily="34" charset="0"/>
              </a:rPr>
              <a:t>בטבע כמרחב עבודה</a:t>
            </a:r>
            <a:r>
              <a:rPr lang="he-IL" dirty="0">
                <a:solidFill>
                  <a:schemeClr val="tx1"/>
                </a:solidFill>
                <a:latin typeface="Arial" panose="020B0604020202020204" pitchFamily="34" charset="0"/>
                <a:cs typeface="Arial" panose="020B0604020202020204" pitchFamily="34" charset="0"/>
              </a:rPr>
              <a:t> – הטבע הקרוב ליחידה </a:t>
            </a:r>
            <a:r>
              <a:rPr lang="he-IL" dirty="0" smtClean="0">
                <a:solidFill>
                  <a:schemeClr val="tx1"/>
                </a:solidFill>
                <a:latin typeface="Arial" panose="020B0604020202020204" pitchFamily="34" charset="0"/>
                <a:cs typeface="Arial" panose="020B0604020202020204" pitchFamily="34" charset="0"/>
              </a:rPr>
              <a:t>יכול להוות </a:t>
            </a:r>
            <a:r>
              <a:rPr lang="he-IL" dirty="0">
                <a:solidFill>
                  <a:schemeClr val="tx1"/>
                </a:solidFill>
                <a:latin typeface="Arial" panose="020B0604020202020204" pitchFamily="34" charset="0"/>
                <a:cs typeface="Arial" panose="020B0604020202020204" pitchFamily="34" charset="0"/>
              </a:rPr>
              <a:t>מרחב חינוכי-טיפולי-השכלתי משמעותי, ובטוח יותר ממרחבים סגורים. מרחב הטבע מאפשר גם מפגשים קבוצתיים.                            </a:t>
            </a:r>
            <a:endParaRPr lang="he-IL"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938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6" name="Google Shape;501;p15"/>
          <p:cNvSpPr/>
          <p:nvPr/>
        </p:nvSpPr>
        <p:spPr>
          <a:xfrm>
            <a:off x="581891" y="581891"/>
            <a:ext cx="11055927" cy="581890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2" name="Google Shape;502;p15"/>
          <p:cNvSpPr txBox="1">
            <a:spLocks noGrp="1"/>
          </p:cNvSpPr>
          <p:nvPr>
            <p:ph type="body" idx="1"/>
          </p:nvPr>
        </p:nvSpPr>
        <p:spPr>
          <a:xfrm>
            <a:off x="884100" y="1993200"/>
            <a:ext cx="10423800" cy="2871600"/>
          </a:xfrm>
          <a:prstGeom prst="rect">
            <a:avLst/>
          </a:prstGeom>
          <a:noFill/>
        </p:spPr>
        <p:txBody>
          <a:bodyPr spcFirstLastPara="1" wrap="square" lIns="121900" tIns="121900" rIns="121900" bIns="121900" anchor="t" anchorCtr="0">
            <a:noAutofit/>
          </a:bodyPr>
          <a:lstStyle/>
          <a:p>
            <a:pPr algn="r" rtl="1">
              <a:lnSpc>
                <a:spcPct val="150000"/>
              </a:lnSpc>
            </a:pPr>
            <a:r>
              <a:rPr lang="he-IL" b="1" dirty="0" smtClean="0">
                <a:solidFill>
                  <a:schemeClr val="tx1"/>
                </a:solidFill>
                <a:latin typeface="Arial" panose="020B0604020202020204" pitchFamily="34" charset="0"/>
                <a:cs typeface="Arial" panose="020B0604020202020204" pitchFamily="34" charset="0"/>
              </a:rPr>
              <a:t>שמירה </a:t>
            </a:r>
            <a:r>
              <a:rPr lang="he-IL" b="1" dirty="0">
                <a:solidFill>
                  <a:schemeClr val="tx1"/>
                </a:solidFill>
                <a:latin typeface="Arial" panose="020B0604020202020204" pitchFamily="34" charset="0"/>
                <a:cs typeface="Arial" panose="020B0604020202020204" pitchFamily="34" charset="0"/>
              </a:rPr>
              <a:t>על עקביות ורציפות</a:t>
            </a:r>
            <a:r>
              <a:rPr lang="he-IL" dirty="0">
                <a:solidFill>
                  <a:schemeClr val="tx1"/>
                </a:solidFill>
                <a:latin typeface="Arial" panose="020B0604020202020204" pitchFamily="34" charset="0"/>
                <a:cs typeface="Arial" panose="020B0604020202020204" pitchFamily="34" charset="0"/>
              </a:rPr>
              <a:t> – </a:t>
            </a:r>
            <a:r>
              <a:rPr lang="he-IL" dirty="0" err="1">
                <a:solidFill>
                  <a:schemeClr val="tx1"/>
                </a:solidFill>
                <a:latin typeface="Arial" panose="020B0604020202020204" pitchFamily="34" charset="0"/>
                <a:cs typeface="Arial" panose="020B0604020202020204" pitchFamily="34" charset="0"/>
              </a:rPr>
              <a:t>יישוג</a:t>
            </a:r>
            <a:r>
              <a:rPr lang="he-IL" dirty="0">
                <a:solidFill>
                  <a:schemeClr val="tx1"/>
                </a:solidFill>
                <a:latin typeface="Arial" panose="020B0604020202020204" pitchFamily="34" charset="0"/>
                <a:cs typeface="Arial" panose="020B0604020202020204" pitchFamily="34" charset="0"/>
              </a:rPr>
              <a:t> אינו מעשה חד פעמי אלא עמדה, תפיסת עולם ופרקטיקה מתמשכת.</a:t>
            </a:r>
            <a:endParaRPr lang="en-US" dirty="0">
              <a:solidFill>
                <a:schemeClr val="tx1"/>
              </a:solidFill>
              <a:latin typeface="Arial" panose="020B0604020202020204" pitchFamily="34" charset="0"/>
              <a:cs typeface="Arial" panose="020B0604020202020204" pitchFamily="34" charset="0"/>
            </a:endParaRPr>
          </a:p>
          <a:p>
            <a:pPr algn="r" rtl="1">
              <a:lnSpc>
                <a:spcPct val="150000"/>
              </a:lnSpc>
            </a:pPr>
            <a:r>
              <a:rPr lang="he-IL" b="1" dirty="0" smtClean="0">
                <a:solidFill>
                  <a:schemeClr val="tx1"/>
                </a:solidFill>
                <a:latin typeface="Arial" panose="020B0604020202020204" pitchFamily="34" charset="0"/>
                <a:cs typeface="Arial" panose="020B0604020202020204" pitchFamily="34" charset="0"/>
              </a:rPr>
              <a:t>מתן </a:t>
            </a:r>
            <a:r>
              <a:rPr lang="he-IL" b="1" dirty="0">
                <a:solidFill>
                  <a:schemeClr val="tx1"/>
                </a:solidFill>
                <a:latin typeface="Arial" panose="020B0604020202020204" pitchFamily="34" charset="0"/>
                <a:cs typeface="Arial" panose="020B0604020202020204" pitchFamily="34" charset="0"/>
              </a:rPr>
              <a:t>מענה לצרכים</a:t>
            </a:r>
            <a:r>
              <a:rPr lang="he-IL" dirty="0">
                <a:solidFill>
                  <a:schemeClr val="tx1"/>
                </a:solidFill>
                <a:latin typeface="Arial" panose="020B0604020202020204" pitchFamily="34" charset="0"/>
                <a:cs typeface="Arial" panose="020B0604020202020204" pitchFamily="34" charset="0"/>
              </a:rPr>
              <a:t> –בתקופה זו עולים אצל בני הנוער צרכים רבים ושונים. יתכן </a:t>
            </a:r>
            <a:r>
              <a:rPr lang="he-IL" dirty="0" err="1">
                <a:solidFill>
                  <a:schemeClr val="tx1"/>
                </a:solidFill>
                <a:latin typeface="Arial" panose="020B0604020202020204" pitchFamily="34" charset="0"/>
                <a:cs typeface="Arial" panose="020B0604020202020204" pitchFamily="34" charset="0"/>
              </a:rPr>
              <a:t>והנער.ה</a:t>
            </a:r>
            <a:r>
              <a:rPr lang="he-IL" dirty="0">
                <a:solidFill>
                  <a:schemeClr val="tx1"/>
                </a:solidFill>
                <a:latin typeface="Arial" panose="020B0604020202020204" pitchFamily="34" charset="0"/>
                <a:cs typeface="Arial" panose="020B0604020202020204" pitchFamily="34" charset="0"/>
              </a:rPr>
              <a:t> הפך את שעות הערות והשינה, כך שלהתקשר אליו במהלך היום יכול להוות מכשול. כדאי לנסות ליצור קשר בשעות הערב.</a:t>
            </a:r>
            <a:endParaRP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894290"/>
      </p:ext>
    </p:extLst>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595959"/>
      </a:dk2>
      <a:lt2>
        <a:srgbClr val="434343"/>
      </a:lt2>
      <a:accent1>
        <a:srgbClr val="C8DCDA"/>
      </a:accent1>
      <a:accent2>
        <a:srgbClr val="DBE9E9"/>
      </a:accent2>
      <a:accent3>
        <a:srgbClr val="8EB1AD"/>
      </a:accent3>
      <a:accent4>
        <a:srgbClr val="F2F2F2"/>
      </a:accent4>
      <a:accent5>
        <a:srgbClr val="FFF2CB"/>
      </a:accent5>
      <a:accent6>
        <a:srgbClr val="D8D8D8"/>
      </a:accent6>
      <a:hlink>
        <a:srgbClr val="6F838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TotalTime>
  <Words>495</Words>
  <Application>Microsoft Office PowerPoint</Application>
  <PresentationFormat>מסך רחב</PresentationFormat>
  <Paragraphs>17</Paragraphs>
  <Slides>7</Slides>
  <Notes>7</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7</vt:i4>
      </vt:variant>
    </vt:vector>
  </HeadingPairs>
  <TitlesOfParts>
    <vt:vector size="13" baseType="lpstr">
      <vt:lpstr>Arial</vt:lpstr>
      <vt:lpstr>Calibri</vt:lpstr>
      <vt:lpstr>Barlow Semi Condensed SemiBold</vt:lpstr>
      <vt:lpstr>Barlow</vt:lpstr>
      <vt:lpstr>Barlow Condensed</vt:lpstr>
      <vt:lpstr>SlidesMania</vt:lpstr>
      <vt:lpstr>יישוג</vt:lpstr>
      <vt:lpstr>מהו יישוג ומדוע עולה חשיבותו בתקופה הנוכחית?</vt:lpstr>
      <vt:lpstr>מצגת של PowerPoint‏</vt:lpstr>
      <vt:lpstr>מצגת של PowerPoint‏</vt:lpstr>
      <vt:lpstr>פרקטיקות של יישוג </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יישוג:  דגשים לתקופת הקורונה</dc:title>
  <dc:creator>Orly Frenkel</dc:creator>
  <cp:lastModifiedBy>Orly Frenkel</cp:lastModifiedBy>
  <cp:revision>45</cp:revision>
  <dcterms:modified xsi:type="dcterms:W3CDTF">2020-11-18T10:47:21Z</dcterms:modified>
</cp:coreProperties>
</file>