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5" r:id="rId7"/>
    <p:sldId id="259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66E068-1F27-4947-913A-5C96E6F57053}" type="datetimeFigureOut">
              <a:rPr lang="he-IL" smtClean="0"/>
              <a:pPr/>
              <a:t>ז'/תשרי/תשפ"א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E068-1F27-4947-913A-5C96E6F57053}" type="datetimeFigureOut">
              <a:rPr lang="he-IL" smtClean="0"/>
              <a:pPr/>
              <a:t>ז'/תשרי/תשפ"א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E068-1F27-4947-913A-5C96E6F57053}" type="datetimeFigureOut">
              <a:rPr lang="he-IL" smtClean="0"/>
              <a:pPr/>
              <a:t>ז'/תשרי/תשפ"א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E068-1F27-4947-913A-5C96E6F57053}" type="datetimeFigureOut">
              <a:rPr lang="he-IL" smtClean="0"/>
              <a:pPr/>
              <a:t>ז'/תשרי/תשפ"א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E068-1F27-4947-913A-5C96E6F57053}" type="datetimeFigureOut">
              <a:rPr lang="he-IL" smtClean="0"/>
              <a:pPr/>
              <a:t>ז'/תשרי/תשפ"א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E068-1F27-4947-913A-5C96E6F57053}" type="datetimeFigureOut">
              <a:rPr lang="he-IL" smtClean="0"/>
              <a:pPr/>
              <a:t>ז'/תשרי/תשפ"א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E068-1F27-4947-913A-5C96E6F57053}" type="datetimeFigureOut">
              <a:rPr lang="he-IL" smtClean="0"/>
              <a:pPr/>
              <a:t>ז'/תשרי/תשפ"א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E068-1F27-4947-913A-5C96E6F57053}" type="datetimeFigureOut">
              <a:rPr lang="he-IL" smtClean="0"/>
              <a:pPr/>
              <a:t>ז'/תשרי/תשפ"א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E068-1F27-4947-913A-5C96E6F57053}" type="datetimeFigureOut">
              <a:rPr lang="he-IL" smtClean="0"/>
              <a:pPr/>
              <a:t>ז'/תשרי/תשפ"א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A66E068-1F27-4947-913A-5C96E6F57053}" type="datetimeFigureOut">
              <a:rPr lang="he-IL" smtClean="0"/>
              <a:pPr/>
              <a:t>ז'/תשרי/תשפ"א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66E068-1F27-4947-913A-5C96E6F57053}" type="datetimeFigureOut">
              <a:rPr lang="he-IL" smtClean="0"/>
              <a:pPr/>
              <a:t>ז'/תשרי/תשפ"א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66E068-1F27-4947-913A-5C96E6F57053}" type="datetimeFigureOut">
              <a:rPr lang="he-IL" smtClean="0"/>
              <a:pPr/>
              <a:t>ז'/תשרי/תשפ"א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kRIbUT6u7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uchagoodegg.files.wordpress.com/2009/11/tree.jpg" TargetMode="External"/><Relationship Id="rId2" Type="http://schemas.openxmlformats.org/officeDocument/2006/relationships/hyperlink" Target="http://www.youtube.com/watch?v=rmG6oB5qJa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uchagoodegg.files.wordpress.com/2009/11/tree.jpg" TargetMode="External"/><Relationship Id="rId2" Type="http://schemas.openxmlformats.org/officeDocument/2006/relationships/hyperlink" Target="http://www.youtube.com/watch?v=mDFt_J2QSQ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officeimg.vo.msecnd.net/en-us/images/MH900315685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he.wikipedia.org/wiki/%D7%A7%D7%95%D7%91%D7%A5:Heraclius22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http://officeimg.vo.msecnd.net/en-us/images/MB900440394.jpg" TargetMode="Externa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officeimg.vo.msecnd.net/en-us/images/MB900440394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officeimg.vo.msecnd.net/en-us/images/MB900440394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583672"/>
            <a:ext cx="7772400" cy="2000263"/>
          </a:xfrm>
        </p:spPr>
        <p:txBody>
          <a:bodyPr>
            <a:normAutofit/>
          </a:bodyPr>
          <a:lstStyle/>
          <a:p>
            <a:pPr algn="ctr"/>
            <a:r>
              <a:rPr lang="ar-SA" sz="5400" dirty="0" smtClean="0"/>
              <a:t>معتقدات ومواقف تتعلق بالمال</a:t>
            </a:r>
            <a:endParaRPr lang="he-IL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780928"/>
            <a:ext cx="7772400" cy="1668063"/>
          </a:xfrm>
        </p:spPr>
        <p:txBody>
          <a:bodyPr>
            <a:normAutofit/>
          </a:bodyPr>
          <a:lstStyle/>
          <a:p>
            <a:r>
              <a:rPr lang="ar-SA" sz="3200" b="1" u="sng" dirty="0" smtClean="0">
                <a:solidFill>
                  <a:schemeClr val="accent6"/>
                </a:solidFill>
              </a:rPr>
              <a:t>التربية المالية </a:t>
            </a:r>
            <a:r>
              <a:rPr lang="ar-SA" sz="3200" b="1" dirty="0" smtClean="0">
                <a:solidFill>
                  <a:schemeClr val="accent6"/>
                </a:solidFill>
              </a:rPr>
              <a:t>     </a:t>
            </a:r>
            <a:r>
              <a:rPr lang="ar-SA" sz="3200" b="1" dirty="0" smtClean="0">
                <a:solidFill>
                  <a:schemeClr val="tx1"/>
                </a:solidFill>
              </a:rPr>
              <a:t>برنامج تعليم لمساق 10 - 12</a:t>
            </a:r>
            <a:endParaRPr lang="he-IL" sz="3200" b="1" dirty="0" smtClean="0">
              <a:solidFill>
                <a:schemeClr val="tx1"/>
              </a:solidFill>
            </a:endParaRPr>
          </a:p>
          <a:p>
            <a:r>
              <a:rPr lang="ar-SA" sz="3200" b="1" dirty="0" smtClean="0">
                <a:solidFill>
                  <a:schemeClr val="tx1"/>
                </a:solidFill>
              </a:rPr>
              <a:t>برنامج هيلا </a:t>
            </a:r>
            <a:r>
              <a:rPr lang="he-IL" sz="3200" b="1" dirty="0" smtClean="0">
                <a:solidFill>
                  <a:schemeClr val="tx1"/>
                </a:solidFill>
              </a:rPr>
              <a:t>/ </a:t>
            </a:r>
            <a:r>
              <a:rPr lang="ar-SA" sz="3200" b="1" dirty="0" smtClean="0">
                <a:solidFill>
                  <a:schemeClr val="tx1"/>
                </a:solidFill>
              </a:rPr>
              <a:t>متناسيم</a:t>
            </a:r>
            <a:endParaRPr lang="he-IL" sz="3200" b="1" dirty="0" smtClean="0">
              <a:solidFill>
                <a:schemeClr val="tx1"/>
              </a:solidFill>
            </a:endParaRPr>
          </a:p>
          <a:p>
            <a:r>
              <a:rPr lang="ar-SA" sz="3200" b="1" dirty="0" smtClean="0">
                <a:solidFill>
                  <a:schemeClr val="tx1"/>
                </a:solidFill>
              </a:rPr>
              <a:t>إيلات كاتس وراكيفيت هامئيري شافيرا</a:t>
            </a:r>
            <a:endParaRPr lang="he-IL" sz="3200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http://www.costadelsol-vacationrentals.com/images/eur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16632"/>
            <a:ext cx="1713340" cy="16859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endParaRPr lang="he-IL" dirty="0" smtClean="0"/>
          </a:p>
          <a:p>
            <a:r>
              <a:rPr lang="en-US" dirty="0" smtClean="0">
                <a:hlinkClick r:id="rId2"/>
              </a:rPr>
              <a:t>http://www.youtube.com/watch?v=rkRIbUT6u7Q</a:t>
            </a:r>
            <a:endParaRPr lang="he-IL" dirty="0" smtClean="0"/>
          </a:p>
          <a:p>
            <a:r>
              <a:rPr lang="ar-SA" dirty="0" smtClean="0"/>
              <a:t>ليزا مينلي وجويل غاري برنامج كباريه </a:t>
            </a:r>
            <a:r>
              <a:rPr lang="he-IL" dirty="0" smtClean="0"/>
              <a:t>– </a:t>
            </a:r>
            <a:r>
              <a:rPr lang="ar-SA" dirty="0" smtClean="0"/>
              <a:t>2.5</a:t>
            </a:r>
            <a:r>
              <a:rPr lang="he-IL" dirty="0" smtClean="0"/>
              <a:t> </a:t>
            </a:r>
            <a:r>
              <a:rPr lang="ar-SA" dirty="0" smtClean="0"/>
              <a:t>دقائق</a:t>
            </a:r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dirty="0" smtClean="0"/>
              <a:t>المال يطوف العالم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http://www.youtube.com/watch?v=rmG6oB5qJaI</a:t>
            </a:r>
            <a:endParaRPr lang="he-IL" dirty="0" smtClean="0"/>
          </a:p>
          <a:p>
            <a:endParaRPr lang="he-IL" dirty="0" smtClean="0"/>
          </a:p>
          <a:p>
            <a:pPr>
              <a:buNone/>
            </a:pPr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فيديو شجرة المال </a:t>
            </a:r>
            <a:r>
              <a:rPr lang="he-IL" dirty="0" smtClean="0"/>
              <a:t>- </a:t>
            </a:r>
            <a:r>
              <a:rPr lang="ar-SA" dirty="0" smtClean="0"/>
              <a:t>بالعبرية</a:t>
            </a:r>
            <a:endParaRPr lang="he-IL" dirty="0"/>
          </a:p>
        </p:txBody>
      </p:sp>
      <p:pic>
        <p:nvPicPr>
          <p:cNvPr id="4" name="Picture 2" descr="http://suchagoodegg.files.wordpress.com/2009/11/tree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48" y="3500438"/>
            <a:ext cx="3109051" cy="317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http://www.youtube.com/watch?v=mDFt_J2QSQo</a:t>
            </a:r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فيديو شجرة المال </a:t>
            </a:r>
            <a:r>
              <a:rPr lang="he-IL" dirty="0" smtClean="0"/>
              <a:t>– </a:t>
            </a:r>
            <a:r>
              <a:rPr lang="ar-SA" dirty="0" smtClean="0"/>
              <a:t>بالإنجليزية</a:t>
            </a:r>
            <a:endParaRPr lang="he-IL" dirty="0"/>
          </a:p>
        </p:txBody>
      </p:sp>
      <p:pic>
        <p:nvPicPr>
          <p:cNvPr id="4" name="Picture 2" descr="http://suchagoodegg.files.wordpress.com/2009/11/tree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0" y="3071810"/>
            <a:ext cx="3109051" cy="317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ar-SA" dirty="0" smtClean="0"/>
              <a:t>استلمتم مال كهدية</a:t>
            </a:r>
            <a:r>
              <a:rPr lang="he-IL" dirty="0" smtClean="0"/>
              <a:t>...... </a:t>
            </a:r>
            <a:r>
              <a:rPr lang="ar-SA" dirty="0" smtClean="0"/>
              <a:t>على ماذا ستصرفونه؟</a:t>
            </a:r>
            <a:endParaRPr lang="he-IL" dirty="0"/>
          </a:p>
        </p:txBody>
      </p:sp>
      <p:sp>
        <p:nvSpPr>
          <p:cNvPr id="4" name="Rectangle 3"/>
          <p:cNvSpPr/>
          <p:nvPr/>
        </p:nvSpPr>
        <p:spPr>
          <a:xfrm>
            <a:off x="2357422" y="2000240"/>
            <a:ext cx="5072098" cy="32861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b="1" dirty="0" smtClean="0"/>
              <a:t>2,000 </a:t>
            </a:r>
            <a:r>
              <a:rPr lang="ar-SA" sz="4800" b="1" dirty="0" smtClean="0"/>
              <a:t>شيكل</a:t>
            </a:r>
            <a:endParaRPr lang="he-IL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SA" sz="3200" b="1" dirty="0" smtClean="0"/>
              <a:t>طعام</a:t>
            </a:r>
            <a:endParaRPr lang="he-IL" sz="3200" b="1" dirty="0" smtClean="0"/>
          </a:p>
          <a:p>
            <a:r>
              <a:rPr lang="ar-SA" sz="3200" b="1" dirty="0" smtClean="0"/>
              <a:t>ملابس</a:t>
            </a:r>
            <a:endParaRPr lang="he-IL" sz="3200" b="1" dirty="0" smtClean="0"/>
          </a:p>
          <a:p>
            <a:r>
              <a:rPr lang="ar-SA" sz="3200" b="1" dirty="0" smtClean="0"/>
              <a:t>عطلة</a:t>
            </a:r>
            <a:endParaRPr lang="he-IL" sz="3200" b="1" dirty="0" smtClean="0"/>
          </a:p>
          <a:p>
            <a:r>
              <a:rPr lang="ar-SA" sz="3200" b="1" dirty="0" smtClean="0"/>
              <a:t>ترفيه</a:t>
            </a:r>
            <a:endParaRPr lang="he-IL" sz="3200" b="1" dirty="0" smtClean="0"/>
          </a:p>
          <a:p>
            <a:r>
              <a:rPr lang="ar-SA" sz="3200" b="1" dirty="0" smtClean="0"/>
              <a:t>مطعم</a:t>
            </a:r>
            <a:endParaRPr lang="he-IL" sz="3200" b="1" dirty="0" smtClean="0"/>
          </a:p>
          <a:p>
            <a:r>
              <a:rPr lang="ar-SA" sz="3200" b="1" dirty="0" smtClean="0"/>
              <a:t>ماكياج</a:t>
            </a:r>
            <a:endParaRPr lang="he-IL" sz="3200" b="1" dirty="0" smtClean="0"/>
          </a:p>
          <a:p>
            <a:r>
              <a:rPr lang="ar-SA" sz="3200" b="1" dirty="0" smtClean="0"/>
              <a:t>كتب</a:t>
            </a:r>
            <a:endParaRPr lang="he-IL" sz="3200" b="1" dirty="0" smtClean="0"/>
          </a:p>
          <a:p>
            <a:r>
              <a:rPr lang="ar-SA" sz="3200" b="1" dirty="0" smtClean="0"/>
              <a:t>هدايا</a:t>
            </a:r>
            <a:endParaRPr lang="he-IL" sz="3200" b="1" dirty="0" smtClean="0"/>
          </a:p>
          <a:p>
            <a:r>
              <a:rPr lang="ar-SA" sz="3200" b="1" dirty="0" smtClean="0"/>
              <a:t>غيرها</a:t>
            </a:r>
            <a:endParaRPr lang="he-IL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على ماذا ستصرفون هذا المبلغ؟</a:t>
            </a:r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imgPreview" descr="ארנקי כסף,ארנקים,בתי-עסק,כסף,כספים,מזוודות,מטבע,מטבעות,סימני דולר,סימנים,סמלי מטבע,סמלים,עסקים,צילומים,תיקים,תמונות,תצלומים"/>
          <p:cNvPicPr/>
          <p:nvPr/>
        </p:nvPicPr>
        <p:blipFill>
          <a:blip r:embed="rId2" r:link="rId3" cstate="print"/>
          <a:srcRect t="14235" b="15302"/>
          <a:stretch>
            <a:fillRect/>
          </a:stretch>
        </p:blipFill>
        <p:spPr bwMode="auto">
          <a:xfrm>
            <a:off x="1500166" y="2143116"/>
            <a:ext cx="3643338" cy="30718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342900" indent="-342900">
              <a:lnSpc>
                <a:spcPct val="200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ar-SA" sz="7400" b="1" dirty="0" smtClean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ماذا يمكن تعلمه من هذا التمرين؟</a:t>
            </a:r>
            <a:endParaRPr lang="en-US" sz="7400" b="1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200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ar-SA" sz="7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ماذا كانت معايير قراراتكم؟ ما هي الاعتبارات التي قد وضعتوها أمامكم؟</a:t>
            </a:r>
            <a:endParaRPr lang="en-US" sz="7400" b="1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200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ar-SA" sz="7400" b="1" dirty="0">
                <a:latin typeface="Calibri" panose="020F0502020204030204" pitchFamily="34" charset="0"/>
                <a:ea typeface="Calibri" panose="020F0502020204030204" pitchFamily="34" charset="0"/>
              </a:rPr>
              <a:t>إنشاء الفئات: </a:t>
            </a:r>
            <a:r>
              <a:rPr lang="ar-SA" sz="7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ما هي الاحتياجات، </a:t>
            </a:r>
            <a:r>
              <a:rPr lang="ar-SA" sz="7400" b="1" dirty="0">
                <a:latin typeface="Calibri" panose="020F0502020204030204" pitchFamily="34" charset="0"/>
                <a:ea typeface="Calibri" panose="020F0502020204030204" pitchFamily="34" charset="0"/>
              </a:rPr>
              <a:t>قرارات </a:t>
            </a:r>
            <a:r>
              <a:rPr lang="ar-SA" sz="7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للحاضر، </a:t>
            </a:r>
            <a:r>
              <a:rPr lang="ar-SA" sz="7400" b="1" dirty="0">
                <a:latin typeface="Calibri" panose="020F0502020204030204" pitchFamily="34" charset="0"/>
                <a:ea typeface="Calibri" panose="020F0502020204030204" pitchFamily="34" charset="0"/>
              </a:rPr>
              <a:t>قرارات </a:t>
            </a:r>
            <a:r>
              <a:rPr lang="ar-SA" sz="7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للمستقبل، لنفسي، للآخرين</a:t>
            </a:r>
          </a:p>
          <a:p>
            <a:pPr marL="342900" indent="-342900">
              <a:lnSpc>
                <a:spcPct val="200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ar-SA" sz="7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هل كان هناك قاسم مشترك بينهم؟</a:t>
            </a:r>
            <a:endParaRPr lang="en-US" sz="7400" b="1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200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ar-SA" sz="7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إن كان المبلغ أكبر،</a:t>
            </a:r>
            <a:r>
              <a:rPr lang="he-IL" sz="7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SA" sz="7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لنفترض </a:t>
            </a:r>
            <a:r>
              <a:rPr lang="ar-SA" sz="7400" b="1" smtClean="0">
                <a:latin typeface="Calibri" panose="020F0502020204030204" pitchFamily="34" charset="0"/>
                <a:ea typeface="Calibri" panose="020F0502020204030204" pitchFamily="34" charset="0"/>
              </a:rPr>
              <a:t>10,000 </a:t>
            </a:r>
            <a:r>
              <a:rPr lang="ar-SA" sz="7400" b="1" smtClean="0">
                <a:latin typeface="Calibri" panose="020F0502020204030204" pitchFamily="34" charset="0"/>
                <a:ea typeface="Calibri" panose="020F0502020204030204" pitchFamily="34" charset="0"/>
              </a:rPr>
              <a:t>شيكل، </a:t>
            </a:r>
            <a:r>
              <a:rPr lang="ar-SA" sz="7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هل كنتم ستقررون بطريقة مختلفة؟</a:t>
            </a:r>
            <a:r>
              <a:rPr lang="he-IL" sz="7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? </a:t>
            </a:r>
            <a:endParaRPr lang="en-US" sz="7400" b="1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ماذا يمكن تعلمه من التمرين؟</a:t>
            </a:r>
            <a:endParaRPr lang="he-IL" dirty="0"/>
          </a:p>
        </p:txBody>
      </p:sp>
      <p:pic>
        <p:nvPicPr>
          <p:cNvPr id="4" name="Picture 2" descr="http://www.kab.co.il/media/500-3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94" y="5143512"/>
            <a:ext cx="3143271" cy="1687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he-IL" dirty="0" smtClean="0"/>
          </a:p>
          <a:p>
            <a:pPr lvl="0"/>
            <a:endParaRPr lang="he-IL" dirty="0" smtClean="0"/>
          </a:p>
          <a:p>
            <a:pPr lvl="0">
              <a:buFont typeface="Wingdings" pitchFamily="2" charset="2"/>
              <a:buChar char="Ø"/>
            </a:pPr>
            <a:r>
              <a:rPr lang="ar-SA" sz="3600" dirty="0" smtClean="0"/>
              <a:t>المال يدير حياتنا.</a:t>
            </a:r>
            <a:endParaRPr lang="en-US" sz="3600" dirty="0" smtClean="0"/>
          </a:p>
          <a:p>
            <a:pPr lvl="0">
              <a:buFont typeface="Wingdings" pitchFamily="2" charset="2"/>
              <a:buChar char="Ø"/>
            </a:pPr>
            <a:r>
              <a:rPr lang="ar-SA" sz="3600" dirty="0" smtClean="0"/>
              <a:t>للحصول على المال يجب العمل بجد</a:t>
            </a:r>
            <a:endParaRPr lang="en-US" sz="3600" dirty="0" smtClean="0"/>
          </a:p>
          <a:p>
            <a:pPr lvl="0">
              <a:buFont typeface="Wingdings" pitchFamily="2" charset="2"/>
              <a:buChar char="Ø"/>
            </a:pPr>
            <a:r>
              <a:rPr lang="ar-SA" sz="3600" dirty="0" smtClean="0"/>
              <a:t>المال يذهب للمال</a:t>
            </a:r>
            <a:endParaRPr lang="en-US" sz="3600" dirty="0" smtClean="0"/>
          </a:p>
          <a:p>
            <a:pPr lvl="0">
              <a:buFont typeface="Wingdings" pitchFamily="2" charset="2"/>
              <a:buChar char="Ø"/>
            </a:pPr>
            <a:r>
              <a:rPr lang="ar-SA" sz="3600" dirty="0" smtClean="0"/>
              <a:t>كسب المال الكثير هو مسألة حظ.</a:t>
            </a:r>
            <a:endParaRPr lang="en-US" sz="3600" dirty="0" smtClean="0"/>
          </a:p>
          <a:p>
            <a:pPr lvl="0">
              <a:buFont typeface="Wingdings" pitchFamily="2" charset="2"/>
              <a:buChar char="Ø"/>
            </a:pPr>
            <a:r>
              <a:rPr lang="ar-SA" sz="3600" dirty="0" smtClean="0"/>
              <a:t>هؤلاء الذين يصبحون أغنياء، يفعلون ذلك على حساب الآخرين.</a:t>
            </a:r>
            <a:endParaRPr lang="en-US" sz="3600" dirty="0" smtClean="0"/>
          </a:p>
          <a:p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/>
          <a:lstStyle/>
          <a:p>
            <a:pPr algn="ctr"/>
            <a:r>
              <a:rPr lang="ar-SA" dirty="0" smtClean="0"/>
              <a:t>مقولات تتعلق بالمال.....</a:t>
            </a:r>
            <a:endParaRPr lang="he-IL" dirty="0"/>
          </a:p>
        </p:txBody>
      </p:sp>
      <p:pic>
        <p:nvPicPr>
          <p:cNvPr id="4" name="Picture 3" descr="http://upload.wikimedia.org/wikipedia/he/thumb/1/14/Heraclius22.jpg/250px-Heraclius22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0"/>
            <a:ext cx="1643042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תמונה 1" descr="מעטפה מכילה כסף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24" y="2428868"/>
            <a:ext cx="1428728" cy="14430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ar-SA" sz="3200" b="1" dirty="0"/>
              <a:t>المشكلة التي يمكن حلها بالمال ليست مشكلة </a:t>
            </a:r>
            <a:r>
              <a:rPr lang="ar-SA" sz="3200" b="1" dirty="0" smtClean="0"/>
              <a:t>....</a:t>
            </a:r>
          </a:p>
          <a:p>
            <a:pPr lvl="0">
              <a:buFont typeface="Wingdings" pitchFamily="2" charset="2"/>
              <a:buChar char="Ø"/>
            </a:pPr>
            <a:r>
              <a:rPr lang="ar-SA" sz="3200" b="1" dirty="0" smtClean="0"/>
              <a:t>المال لا يضمن السعادة.</a:t>
            </a:r>
            <a:endParaRPr lang="en-US" sz="3200" b="1" dirty="0" smtClean="0"/>
          </a:p>
          <a:p>
            <a:pPr lvl="0">
              <a:buFont typeface="Wingdings" pitchFamily="2" charset="2"/>
              <a:buChar char="Ø"/>
            </a:pPr>
            <a:r>
              <a:rPr lang="ar-SA" sz="3200" b="1" dirty="0" smtClean="0"/>
              <a:t>يجب أن ندّخر للشيخوخة.</a:t>
            </a:r>
            <a:endParaRPr lang="en-US" sz="3200" b="1" dirty="0" smtClean="0"/>
          </a:p>
          <a:p>
            <a:pPr lvl="0">
              <a:buFont typeface="Wingdings" pitchFamily="2" charset="2"/>
              <a:buChar char="Ø"/>
            </a:pPr>
            <a:r>
              <a:rPr lang="ar-SA" sz="3200" b="1" dirty="0" smtClean="0"/>
              <a:t>المال – هو ليس الأساس في الحياة.</a:t>
            </a:r>
            <a:endParaRPr lang="en-US" sz="3200" b="1" dirty="0" smtClean="0"/>
          </a:p>
          <a:p>
            <a:pPr lvl="0">
              <a:buFont typeface="Wingdings" pitchFamily="2" charset="2"/>
              <a:buChar char="Ø"/>
            </a:pPr>
            <a:r>
              <a:rPr lang="ar-SA" sz="3200" b="1" dirty="0" smtClean="0"/>
              <a:t>عيش بحسب مقدرتك.</a:t>
            </a:r>
            <a:endParaRPr lang="en-US" sz="3200" b="1" dirty="0" smtClean="0"/>
          </a:p>
          <a:p>
            <a:pPr lvl="0">
              <a:buFont typeface="Wingdings" pitchFamily="2" charset="2"/>
              <a:buChar char="Ø"/>
            </a:pPr>
            <a:r>
              <a:rPr lang="ar-SA" sz="3200" b="1" dirty="0"/>
              <a:t>من الأفضل توفير المال لحالات الطوارئ</a:t>
            </a:r>
            <a:r>
              <a:rPr lang="he-IL" sz="3200" b="1" dirty="0" smtClean="0"/>
              <a:t>.</a:t>
            </a:r>
            <a:endParaRPr lang="en-US" sz="3200" b="1" dirty="0" smtClean="0"/>
          </a:p>
          <a:p>
            <a:pPr lvl="0">
              <a:buFont typeface="Wingdings" pitchFamily="2" charset="2"/>
              <a:buChar char="Ø"/>
            </a:pPr>
            <a:r>
              <a:rPr lang="ar-SA" sz="3200" b="1" dirty="0" smtClean="0"/>
              <a:t>المال يدمر الإنسان.</a:t>
            </a:r>
            <a:endParaRPr lang="en-US" sz="3200" b="1" dirty="0" smtClean="0"/>
          </a:p>
          <a:p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مقولات تتعلق بالمال.....</a:t>
            </a:r>
            <a:endParaRPr lang="he-IL" dirty="0"/>
          </a:p>
        </p:txBody>
      </p:sp>
      <p:pic>
        <p:nvPicPr>
          <p:cNvPr id="4" name="תמונה 1" descr="מעטפה מכילה כסף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8" y="5414983"/>
            <a:ext cx="1428728" cy="14430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ar-SA" sz="2800" b="1" dirty="0"/>
              <a:t>كل شيء له ملصق </a:t>
            </a:r>
            <a:r>
              <a:rPr lang="ar-SA" sz="2800" b="1" dirty="0" smtClean="0"/>
              <a:t>و سعر.</a:t>
            </a:r>
          </a:p>
          <a:p>
            <a:pPr lvl="0">
              <a:buFont typeface="Wingdings" pitchFamily="2" charset="2"/>
              <a:buChar char="Ø"/>
            </a:pPr>
            <a:r>
              <a:rPr lang="ar-SA" sz="2800" b="1" dirty="0" smtClean="0"/>
              <a:t>مال يأتي ومال يذهب. </a:t>
            </a:r>
            <a:endParaRPr lang="en-US" sz="2800" b="1" dirty="0" smtClean="0"/>
          </a:p>
          <a:p>
            <a:pPr lvl="0">
              <a:buFont typeface="Wingdings" pitchFamily="2" charset="2"/>
              <a:buChar char="Ø"/>
            </a:pPr>
            <a:r>
              <a:rPr lang="ar-SA" sz="2800" b="1" dirty="0" smtClean="0"/>
              <a:t>المال يأتي دائماً للذين حولي وليس لي.</a:t>
            </a:r>
            <a:endParaRPr lang="en-US" sz="2800" b="1" dirty="0" smtClean="0"/>
          </a:p>
          <a:p>
            <a:pPr lvl="0">
              <a:buFont typeface="Wingdings" pitchFamily="2" charset="2"/>
              <a:buChar char="Ø"/>
            </a:pPr>
            <a:r>
              <a:rPr lang="ar-SA" sz="2800" b="1" dirty="0" smtClean="0"/>
              <a:t>كل واشرب لأنك غداً تموت.</a:t>
            </a:r>
            <a:endParaRPr lang="en-US" sz="2800" b="1" dirty="0" smtClean="0"/>
          </a:p>
          <a:p>
            <a:pPr lvl="0">
              <a:buFont typeface="Wingdings" pitchFamily="2" charset="2"/>
              <a:buChar char="Ø"/>
            </a:pPr>
            <a:r>
              <a:rPr lang="ar-SA" sz="2800" b="1" dirty="0"/>
              <a:t>لا يمكن للمال شراء أشياء ليست </a:t>
            </a:r>
            <a:r>
              <a:rPr lang="ar-SA" sz="2800" b="1" dirty="0" smtClean="0"/>
              <a:t>للبيع.</a:t>
            </a:r>
          </a:p>
          <a:p>
            <a:pPr lvl="0">
              <a:buFont typeface="Wingdings" pitchFamily="2" charset="2"/>
              <a:buChar char="Ø"/>
            </a:pPr>
            <a:r>
              <a:rPr lang="ar-SA" sz="2800" b="1" dirty="0" smtClean="0"/>
              <a:t>المال لا ينمو على الشجر</a:t>
            </a:r>
            <a:endParaRPr lang="en-US" sz="2800" b="1" dirty="0" smtClean="0"/>
          </a:p>
          <a:p>
            <a:pPr lvl="0">
              <a:buFont typeface="Wingdings" pitchFamily="2" charset="2"/>
              <a:buChar char="Ø"/>
            </a:pPr>
            <a:r>
              <a:rPr lang="ar-SA" sz="2800" b="1" dirty="0" smtClean="0"/>
              <a:t>المال مفسد.</a:t>
            </a:r>
            <a:endParaRPr lang="en-US" sz="2800" b="1" dirty="0" smtClean="0"/>
          </a:p>
          <a:p>
            <a:pPr lvl="0">
              <a:buFont typeface="Wingdings" pitchFamily="2" charset="2"/>
              <a:buChar char="Ø"/>
            </a:pPr>
            <a:r>
              <a:rPr lang="ar-SA" sz="2800" b="1" dirty="0" smtClean="0"/>
              <a:t>من هو الغني؟ المسرور بنصيبه.</a:t>
            </a:r>
            <a:endParaRPr lang="en-US" sz="2800" b="1" dirty="0" smtClean="0"/>
          </a:p>
          <a:p>
            <a:pPr lvl="0">
              <a:buFont typeface="Wingdings" pitchFamily="2" charset="2"/>
              <a:buChar char="Ø"/>
            </a:pPr>
            <a:r>
              <a:rPr lang="ar-SA" sz="2800" b="1" dirty="0" smtClean="0"/>
              <a:t>المال </a:t>
            </a:r>
            <a:r>
              <a:rPr lang="ar-SA" sz="2800" b="1" dirty="0"/>
              <a:t>مثل القمامة العضوية ، له قيمة فقط كونه مبعثر.</a:t>
            </a:r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مقولات تتعلق بالمال.....</a:t>
            </a:r>
            <a:endParaRPr lang="he-IL" dirty="0"/>
          </a:p>
        </p:txBody>
      </p:sp>
      <p:pic>
        <p:nvPicPr>
          <p:cNvPr id="4" name="תמונה 1" descr="מעטפה מכילה כסף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72" y="0"/>
            <a:ext cx="1428728" cy="14430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3036</TotalTime>
  <Words>286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معتقدات ومواقف تتعلق بالمال</vt:lpstr>
      <vt:lpstr>فيديو شجرة المال - بالعبرية</vt:lpstr>
      <vt:lpstr>فيديو شجرة المال – بالإنجليزية</vt:lpstr>
      <vt:lpstr>استلمتم مال كهدية...... على ماذا ستصرفونه؟</vt:lpstr>
      <vt:lpstr>على ماذا ستصرفون هذا المبلغ؟ </vt:lpstr>
      <vt:lpstr>ماذا يمكن تعلمه من التمرين؟</vt:lpstr>
      <vt:lpstr>مقولات تتعلق بالمال.....</vt:lpstr>
      <vt:lpstr>مقولات تتعلق بالمال.....</vt:lpstr>
      <vt:lpstr>مقولات تتعلق بالمال.....</vt:lpstr>
      <vt:lpstr>المال يطوف العالم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אמונות ועמדות בנושא כסף</dc:title>
  <dc:creator>eilat</dc:creator>
  <cp:lastModifiedBy>Suhail</cp:lastModifiedBy>
  <cp:revision>15</cp:revision>
  <dcterms:created xsi:type="dcterms:W3CDTF">2014-03-02T10:03:38Z</dcterms:created>
  <dcterms:modified xsi:type="dcterms:W3CDTF">2020-09-25T13:12:56Z</dcterms:modified>
</cp:coreProperties>
</file>