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58200" y="0"/>
            <a:ext cx="685800" cy="68580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685800" y="6172200"/>
                </a:moveTo>
                <a:lnTo>
                  <a:pt x="0" y="6172200"/>
                </a:lnTo>
                <a:lnTo>
                  <a:pt x="0" y="6858000"/>
                </a:lnTo>
                <a:lnTo>
                  <a:pt x="685800" y="6858000"/>
                </a:lnTo>
                <a:lnTo>
                  <a:pt x="685800" y="6172200"/>
                </a:lnTo>
                <a:close/>
              </a:path>
              <a:path w="685800" h="6858000">
                <a:moveTo>
                  <a:pt x="685800" y="0"/>
                </a:moveTo>
                <a:lnTo>
                  <a:pt x="0" y="0"/>
                </a:lnTo>
                <a:lnTo>
                  <a:pt x="0" y="5486400"/>
                </a:lnTo>
                <a:lnTo>
                  <a:pt x="685800" y="5486400"/>
                </a:lnTo>
                <a:lnTo>
                  <a:pt x="685800" y="0"/>
                </a:lnTo>
                <a:close/>
              </a:path>
            </a:pathLst>
          </a:custGeom>
          <a:solidFill>
            <a:srgbClr val="885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0"/>
                </a:ln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rgbClr val="863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7701" y="1144270"/>
            <a:ext cx="4768596" cy="892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9345" y="1751838"/>
            <a:ext cx="8165309" cy="4713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TfkDrUxwq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58200" cy="1168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1219200"/>
            <a:ext cx="5508500" cy="886781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408940" marR="5080" indent="-396240" algn="ctr">
              <a:lnSpc>
                <a:spcPts val="3229"/>
              </a:lnSpc>
              <a:spcBef>
                <a:spcPts val="515"/>
              </a:spcBef>
            </a:pPr>
            <a:r>
              <a:rPr lang="en-US" spc="-85" dirty="0" smtClean="0"/>
              <a:t>-</a:t>
            </a:r>
            <a:r>
              <a:rPr lang="ar-LB" spc="-85" dirty="0" smtClean="0"/>
              <a:t>عارضة </a:t>
            </a:r>
            <a:r>
              <a:rPr lang="ar-LB" spc="-85" dirty="0" smtClean="0"/>
              <a:t>ملف التربية المرورية</a:t>
            </a:r>
            <a:br>
              <a:rPr lang="ar-LB" spc="-85" dirty="0" smtClean="0"/>
            </a:br>
            <a:r>
              <a:rPr lang="ar-LB" spc="-85" dirty="0" smtClean="0"/>
              <a:t>الدرس </a:t>
            </a:r>
            <a:r>
              <a:rPr lang="ar-LB" spc="-85" dirty="0" err="1" smtClean="0"/>
              <a:t>14-12 </a:t>
            </a:r>
            <a:r>
              <a:rPr lang="ar-LB" spc="-85" dirty="0" smtClean="0"/>
              <a:t>- الكحول والقيادة</a:t>
            </a:r>
            <a:endParaRPr spc="-80" dirty="0"/>
          </a:p>
        </p:txBody>
      </p:sp>
      <p:sp>
        <p:nvSpPr>
          <p:cNvPr id="4" name="object 4"/>
          <p:cNvSpPr txBox="1"/>
          <p:nvPr/>
        </p:nvSpPr>
        <p:spPr>
          <a:xfrm>
            <a:off x="1786204" y="6243929"/>
            <a:ext cx="5967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ar-LB" sz="2400" b="1" spc="-130" dirty="0">
                <a:solidFill>
                  <a:srgbClr val="001F5F"/>
                </a:solidFill>
                <a:latin typeface="Arial"/>
              </a:rPr>
              <a:t>زيفا </a:t>
            </a:r>
            <a:r>
              <a:rPr lang="ar-LB" sz="2400" b="1" spc="-130" dirty="0" err="1">
                <a:solidFill>
                  <a:srgbClr val="001F5F"/>
                </a:solidFill>
                <a:latin typeface="Arial"/>
              </a:rPr>
              <a:t>ديدي</a:t>
            </a:r>
            <a:r>
              <a:rPr lang="ar-LB" sz="2400" b="1" spc="-130" dirty="0">
                <a:solidFill>
                  <a:srgbClr val="001F5F"/>
                </a:solidFill>
                <a:latin typeface="Arial"/>
              </a:rPr>
              <a:t> - كتبت دليل المعلم </a:t>
            </a:r>
            <a:r>
              <a:rPr lang="ar-LB" sz="2400" b="1" spc="-130" dirty="0" smtClean="0">
                <a:solidFill>
                  <a:srgbClr val="001F5F"/>
                </a:solidFill>
                <a:latin typeface="Arial"/>
              </a:rPr>
              <a:t>للتربية المرورية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63211" y="2270709"/>
            <a:ext cx="4117975" cy="3805554"/>
            <a:chOff x="4363211" y="2270709"/>
            <a:chExt cx="4117975" cy="3805554"/>
          </a:xfrm>
        </p:grpSpPr>
        <p:sp>
          <p:nvSpPr>
            <p:cNvPr id="6" name="object 6"/>
            <p:cNvSpPr/>
            <p:nvPr/>
          </p:nvSpPr>
          <p:spPr>
            <a:xfrm>
              <a:off x="4363211" y="2270709"/>
              <a:ext cx="4117847" cy="38055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58283" y="2465832"/>
              <a:ext cx="3547871" cy="32354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78408" y="1909622"/>
            <a:ext cx="3145790" cy="4540250"/>
            <a:chOff x="978408" y="1909622"/>
            <a:chExt cx="3145790" cy="4540250"/>
          </a:xfrm>
        </p:grpSpPr>
        <p:sp>
          <p:nvSpPr>
            <p:cNvPr id="9" name="object 9"/>
            <p:cNvSpPr/>
            <p:nvPr/>
          </p:nvSpPr>
          <p:spPr>
            <a:xfrm>
              <a:off x="978408" y="1909622"/>
              <a:ext cx="3145663" cy="45399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73480" y="2104643"/>
              <a:ext cx="2575560" cy="39700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1929" y="432308"/>
            <a:ext cx="288925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ar-LB" sz="4600" spc="-90" dirty="0" smtClean="0">
                <a:solidFill>
                  <a:srgbClr val="885D1D"/>
                </a:solidFill>
              </a:rPr>
              <a:t>الكحول والقيادة</a:t>
            </a:r>
            <a:endParaRPr sz="4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7941" y="4031056"/>
            <a:ext cx="6685280" cy="195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 algn="r" rtl="1">
              <a:lnSpc>
                <a:spcPct val="1500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ar-LB" sz="2200" spc="-5" dirty="0">
                <a:latin typeface="Arial"/>
              </a:rPr>
              <a:t>القيادة تحت تأثير الكحول هي عامل خطر رئيسي لحوادث </a:t>
            </a:r>
            <a:r>
              <a:rPr lang="ar-LB" sz="2200" spc="-5" dirty="0" err="1" smtClean="0">
                <a:latin typeface="Arial"/>
              </a:rPr>
              <a:t>الطرق.</a:t>
            </a:r>
            <a:r>
              <a:rPr lang="ar-LB" sz="2200" spc="-5" dirty="0" smtClean="0">
                <a:latin typeface="Arial"/>
              </a:rPr>
              <a:t> تزداد </a:t>
            </a:r>
            <a:r>
              <a:rPr lang="ar-LB" sz="2200" spc="-5" dirty="0">
                <a:latin typeface="Arial"/>
              </a:rPr>
              <a:t>فرصة وقوع حادث مع ارتفاع مستوى الكحول في الدم</a:t>
            </a:r>
            <a:r>
              <a:rPr lang="ar-LB" sz="2200" spc="-5" dirty="0" smtClean="0">
                <a:latin typeface="Arial"/>
              </a:rPr>
              <a:t>.</a:t>
            </a:r>
          </a:p>
          <a:p>
            <a:pPr marL="151130" algn="r" rtl="1">
              <a:lnSpc>
                <a:spcPct val="150000"/>
              </a:lnSpc>
              <a:spcBef>
                <a:spcPts val="95"/>
              </a:spcBef>
              <a:buFont typeface="Arial" pitchFamily="34" charset="0"/>
              <a:buChar char="•"/>
            </a:pPr>
            <a:r>
              <a:rPr lang="ar-LB" sz="2200" spc="-5" dirty="0" smtClean="0">
                <a:latin typeface="Arial"/>
              </a:rPr>
              <a:t>شرب الكحول بأي كمية يضعف مهارات </a:t>
            </a:r>
            <a:r>
              <a:rPr lang="ar-LB" sz="2200" spc="-5" dirty="0" err="1" smtClean="0">
                <a:latin typeface="Arial"/>
              </a:rPr>
              <a:t>القيادة !!!</a:t>
            </a:r>
            <a:endParaRPr lang="ar-LB" sz="2200" spc="-5" dirty="0" smtClean="0">
              <a:latin typeface="Arial"/>
            </a:endParaRPr>
          </a:p>
          <a:p>
            <a:pPr marL="696595">
              <a:lnSpc>
                <a:spcPct val="100000"/>
              </a:lnSpc>
              <a:spcBef>
                <a:spcPts val="465"/>
              </a:spcBef>
              <a:tabLst>
                <a:tab pos="6574155" algn="l"/>
              </a:tabLst>
            </a:pPr>
            <a:r>
              <a:rPr sz="2200" u="heavy" spc="-35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h</a:t>
            </a:r>
            <a:r>
              <a:rPr sz="2200" u="heavy" spc="-45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sz="2200" u="heavy" spc="-5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sz="2200" u="heavy" spc="-25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p</a:t>
            </a:r>
            <a:r>
              <a:rPr sz="2200" u="heavy" spc="-10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s</a:t>
            </a:r>
            <a:r>
              <a:rPr sz="2200" u="heavy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:</a:t>
            </a:r>
            <a:r>
              <a:rPr sz="2200" u="heavy" spc="-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sz="2200" u="heavy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sz="2200" u="heavy" spc="5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ww</a:t>
            </a:r>
            <a:r>
              <a:rPr sz="2200" u="heavy" spc="-150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w</a:t>
            </a:r>
            <a:r>
              <a:rPr sz="2200" u="heavy" spc="-95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r>
              <a:rPr sz="2200" u="heavy" spc="-30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y</a:t>
            </a:r>
            <a:r>
              <a:rPr sz="2200" u="heavy" spc="-10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outub</a:t>
            </a:r>
            <a:r>
              <a:rPr sz="2200" u="heavy" spc="-15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e</a:t>
            </a:r>
            <a:r>
              <a:rPr sz="2200" u="heavy" spc="-5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.</a:t>
            </a:r>
            <a:r>
              <a:rPr sz="2200" u="heavy" spc="-40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c</a:t>
            </a:r>
            <a:r>
              <a:rPr sz="2200" u="heavy" spc="-10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om</a:t>
            </a:r>
            <a:r>
              <a:rPr sz="2200" u="heavy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/</a:t>
            </a:r>
            <a:r>
              <a:rPr sz="2200" u="heavy" spc="-30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wa</a:t>
            </a:r>
            <a:r>
              <a:rPr sz="2200" u="heavy" spc="-35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t</a:t>
            </a:r>
            <a:r>
              <a:rPr sz="2200" u="heavy" spc="-5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c</a:t>
            </a:r>
            <a:r>
              <a:rPr sz="2200" u="heavy" spc="-15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h</a:t>
            </a:r>
            <a:r>
              <a:rPr sz="2200" u="heavy" spc="-5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?v</a:t>
            </a:r>
            <a:r>
              <a:rPr sz="2200" u="heavy" spc="-10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=Tfk</a:t>
            </a:r>
            <a:r>
              <a:rPr sz="2200" u="heavy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D</a:t>
            </a:r>
            <a:r>
              <a:rPr sz="2200" u="heavy" spc="-5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rUx</a:t>
            </a:r>
            <a:r>
              <a:rPr sz="2200" u="heavy" spc="-30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w</a:t>
            </a:r>
            <a:r>
              <a:rPr sz="2200" u="heavy" spc="-10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q</a:t>
            </a:r>
            <a:r>
              <a:rPr sz="2200" u="heavy" spc="-20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B</a:t>
            </a:r>
            <a:r>
              <a:rPr sz="2200" u="heavy" spc="-5" dirty="0" smtClean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Calibri"/>
                <a:cs typeface="Calibri"/>
                <a:hlinkClick r:id="rId2"/>
              </a:rPr>
              <a:t>0</a:t>
            </a:r>
            <a:r>
              <a:rPr sz="2200" dirty="0" smtClean="0">
                <a:solidFill>
                  <a:srgbClr val="CC9900"/>
                </a:solidFill>
                <a:latin typeface="Calibri"/>
                <a:cs typeface="Calibri"/>
                <a:hlinkClick r:id="rId2"/>
              </a:rPr>
              <a:t>	</a:t>
            </a:r>
            <a:r>
              <a:rPr sz="2200" spc="-5" dirty="0" smtClean="0">
                <a:solidFill>
                  <a:srgbClr val="863623"/>
                </a:solidFill>
                <a:latin typeface="Arial"/>
                <a:cs typeface="Arial"/>
                <a:hlinkClick r:id="rId2"/>
              </a:rPr>
              <a:t>•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3547" y="458723"/>
            <a:ext cx="8168640" cy="2781300"/>
            <a:chOff x="193547" y="458723"/>
            <a:chExt cx="8168640" cy="2781300"/>
          </a:xfrm>
        </p:grpSpPr>
        <p:sp>
          <p:nvSpPr>
            <p:cNvPr id="5" name="object 5"/>
            <p:cNvSpPr/>
            <p:nvPr/>
          </p:nvSpPr>
          <p:spPr>
            <a:xfrm>
              <a:off x="6457188" y="458723"/>
              <a:ext cx="1905000" cy="14279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3547" y="464819"/>
              <a:ext cx="1716024" cy="14401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1559" y="1904999"/>
              <a:ext cx="5903975" cy="13350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1" y="239649"/>
            <a:ext cx="665505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LB" sz="4400" spc="-80" dirty="0" smtClean="0">
                <a:solidFill>
                  <a:srgbClr val="885D1D"/>
                </a:solidFill>
              </a:rPr>
              <a:t>ما هي تأثيرات الكحول على السائق؟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24400" y="1752600"/>
            <a:ext cx="2953512" cy="923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716017" y="1722882"/>
            <a:ext cx="2954020" cy="909223"/>
          </a:xfrm>
          <a:prstGeom prst="rect">
            <a:avLst/>
          </a:prstGeom>
          <a:ln w="28955">
            <a:solidFill>
              <a:srgbClr val="863623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R="83820" algn="r">
              <a:lnSpc>
                <a:spcPct val="100000"/>
              </a:lnSpc>
              <a:spcBef>
                <a:spcPts val="310"/>
              </a:spcBef>
            </a:pPr>
            <a:r>
              <a:rPr lang="ar-LB" b="1" spc="-5" dirty="0" smtClean="0">
                <a:latin typeface="Arial"/>
              </a:rPr>
              <a:t>قدرة التقدير</a:t>
            </a:r>
            <a:r>
              <a:rPr lang="ar-LB" spc="-5" dirty="0">
                <a:latin typeface="Arial"/>
              </a:rPr>
              <a:t>: قد يقود السائق </a:t>
            </a:r>
            <a:r>
              <a:rPr lang="ar-LB" spc="-5" dirty="0" smtClean="0">
                <a:latin typeface="Arial"/>
              </a:rPr>
              <a:t>بسرعة، ويخطئ، </a:t>
            </a:r>
            <a:r>
              <a:rPr lang="ar-LB" spc="-5" dirty="0">
                <a:latin typeface="Arial"/>
              </a:rPr>
              <a:t>ويقدر المسافة بطريقة ما</a:t>
            </a:r>
          </a:p>
          <a:p>
            <a:pPr marR="83820" algn="r">
              <a:lnSpc>
                <a:spcPct val="100000"/>
              </a:lnSpc>
              <a:spcBef>
                <a:spcPts val="310"/>
              </a:spcBef>
            </a:pPr>
            <a:r>
              <a:rPr lang="ar-LB" spc="-5" dirty="0">
                <a:latin typeface="Arial"/>
              </a:rPr>
              <a:t>خطأ وتحمل </a:t>
            </a:r>
            <a:r>
              <a:rPr lang="ar-LB" spc="-5" dirty="0" smtClean="0">
                <a:latin typeface="Arial"/>
              </a:rPr>
              <a:t>مخاطر غير ضرورية.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17821" y="3169792"/>
            <a:ext cx="2981325" cy="953135"/>
            <a:chOff x="4917821" y="3169792"/>
            <a:chExt cx="2981325" cy="953135"/>
          </a:xfrm>
        </p:grpSpPr>
        <p:sp>
          <p:nvSpPr>
            <p:cNvPr id="6" name="object 6"/>
            <p:cNvSpPr/>
            <p:nvPr/>
          </p:nvSpPr>
          <p:spPr>
            <a:xfrm>
              <a:off x="4932426" y="3184397"/>
              <a:ext cx="2951987" cy="923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2426" y="3184397"/>
              <a:ext cx="2952115" cy="923925"/>
            </a:xfrm>
            <a:custGeom>
              <a:avLst/>
              <a:gdLst/>
              <a:ahLst/>
              <a:cxnLst/>
              <a:rect l="l" t="t" r="r" b="b"/>
              <a:pathLst>
                <a:path w="2952115" h="923925">
                  <a:moveTo>
                    <a:pt x="0" y="923544"/>
                  </a:moveTo>
                  <a:lnTo>
                    <a:pt x="2951987" y="923544"/>
                  </a:lnTo>
                  <a:lnTo>
                    <a:pt x="2951987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28955">
              <a:solidFill>
                <a:srgbClr val="863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17909" y="3210509"/>
            <a:ext cx="26898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lang="ar-LB" b="1" spc="-5" dirty="0">
                <a:latin typeface="Arial"/>
              </a:rPr>
              <a:t>زمن الاستجابة</a:t>
            </a:r>
            <a:r>
              <a:rPr lang="ar-LB" spc="-5" dirty="0">
                <a:latin typeface="Arial"/>
              </a:rPr>
              <a:t>: التأثير </a:t>
            </a:r>
            <a:r>
              <a:rPr lang="ar-LB" spc="-5" dirty="0" smtClean="0">
                <a:latin typeface="Arial"/>
              </a:rPr>
              <a:t>المحبط للكحول </a:t>
            </a:r>
            <a:r>
              <a:rPr lang="ar-LB" spc="-5" dirty="0">
                <a:latin typeface="Arial"/>
              </a:rPr>
              <a:t>يطيل </a:t>
            </a:r>
            <a:r>
              <a:rPr lang="ar-LB" spc="-5" dirty="0" smtClean="0">
                <a:latin typeface="Arial"/>
              </a:rPr>
              <a:t>وقت </a:t>
            </a:r>
            <a:r>
              <a:rPr lang="ar-LB" spc="-5" dirty="0" smtClean="0">
                <a:latin typeface="Arial"/>
              </a:rPr>
              <a:t>ردة </a:t>
            </a:r>
            <a:r>
              <a:rPr lang="ar-LB" spc="-5" dirty="0">
                <a:latin typeface="Arial"/>
              </a:rPr>
              <a:t>الفعل.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622421" y="5080889"/>
            <a:ext cx="3243580" cy="1507490"/>
            <a:chOff x="3622421" y="5080889"/>
            <a:chExt cx="3243580" cy="1507490"/>
          </a:xfrm>
        </p:grpSpPr>
        <p:sp>
          <p:nvSpPr>
            <p:cNvPr id="10" name="object 10"/>
            <p:cNvSpPr/>
            <p:nvPr/>
          </p:nvSpPr>
          <p:spPr>
            <a:xfrm>
              <a:off x="3637026" y="5095494"/>
              <a:ext cx="3214116" cy="14782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37026" y="5095494"/>
              <a:ext cx="3214370" cy="1478280"/>
            </a:xfrm>
            <a:custGeom>
              <a:avLst/>
              <a:gdLst/>
              <a:ahLst/>
              <a:cxnLst/>
              <a:rect l="l" t="t" r="r" b="b"/>
              <a:pathLst>
                <a:path w="3214370" h="1478279">
                  <a:moveTo>
                    <a:pt x="0" y="1478279"/>
                  </a:moveTo>
                  <a:lnTo>
                    <a:pt x="3214116" y="1478279"/>
                  </a:lnTo>
                  <a:lnTo>
                    <a:pt x="3214116" y="0"/>
                  </a:lnTo>
                  <a:lnTo>
                    <a:pt x="0" y="0"/>
                  </a:lnTo>
                  <a:lnTo>
                    <a:pt x="0" y="1478279"/>
                  </a:lnTo>
                  <a:close/>
                </a:path>
              </a:pathLst>
            </a:custGeom>
            <a:ln w="28956">
              <a:solidFill>
                <a:srgbClr val="863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88613" y="5123433"/>
            <a:ext cx="28829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5080" indent="-44450" algn="r">
              <a:lnSpc>
                <a:spcPct val="100000"/>
              </a:lnSpc>
              <a:spcBef>
                <a:spcPts val="100"/>
              </a:spcBef>
            </a:pPr>
            <a:r>
              <a:rPr lang="ar-LB" b="1" spc="-5" dirty="0">
                <a:latin typeface="Arial"/>
              </a:rPr>
              <a:t>معالجة الإدراك والمعلومات</a:t>
            </a:r>
            <a:r>
              <a:rPr lang="ar-LB" spc="-5" dirty="0">
                <a:latin typeface="Arial"/>
              </a:rPr>
              <a:t>: ت</a:t>
            </a:r>
            <a:r>
              <a:rPr lang="ar-LB" spc="-5" dirty="0" smtClean="0">
                <a:latin typeface="Arial"/>
              </a:rPr>
              <a:t>بطئ </a:t>
            </a:r>
            <a:r>
              <a:rPr lang="ar-LB" spc="-5" dirty="0">
                <a:latin typeface="Arial"/>
              </a:rPr>
              <a:t>الكحول وتيرة معالجة المعلومات</a:t>
            </a:r>
          </a:p>
          <a:p>
            <a:pPr marL="163195" marR="5080" indent="-44450" algn="r">
              <a:lnSpc>
                <a:spcPct val="100000"/>
              </a:lnSpc>
              <a:spcBef>
                <a:spcPts val="100"/>
              </a:spcBef>
            </a:pPr>
            <a:r>
              <a:rPr lang="ar-LB" spc="-5" dirty="0">
                <a:latin typeface="Arial"/>
              </a:rPr>
              <a:t>سيحتاج هذا إلى مزيد من </a:t>
            </a:r>
            <a:r>
              <a:rPr lang="ar-LB" spc="-5" dirty="0" smtClean="0">
                <a:latin typeface="Arial"/>
              </a:rPr>
              <a:t>الوقت لملاحظة اشارات المرور، الأشخاص وما </a:t>
            </a:r>
            <a:r>
              <a:rPr lang="ar-LB" spc="-5" dirty="0">
                <a:latin typeface="Arial"/>
              </a:rPr>
              <a:t>إلى ذلك.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9922" y="3646170"/>
            <a:ext cx="3214116" cy="923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99922" y="3646170"/>
            <a:ext cx="3214370" cy="870110"/>
          </a:xfrm>
          <a:prstGeom prst="rect">
            <a:avLst/>
          </a:prstGeom>
          <a:ln w="28955">
            <a:solidFill>
              <a:srgbClr val="86362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R="84455" algn="r">
              <a:lnSpc>
                <a:spcPct val="100000"/>
              </a:lnSpc>
              <a:spcBef>
                <a:spcPts val="305"/>
              </a:spcBef>
            </a:pPr>
            <a:r>
              <a:rPr lang="ar-LB" b="1" spc="-5" dirty="0">
                <a:latin typeface="Arial"/>
              </a:rPr>
              <a:t>التناسق والاستقرار</a:t>
            </a:r>
            <a:r>
              <a:rPr lang="ar-LB" spc="-5" dirty="0">
                <a:latin typeface="Arial"/>
              </a:rPr>
              <a:t>: ت</a:t>
            </a:r>
            <a:r>
              <a:rPr lang="ar-LB" spc="-5" dirty="0" smtClean="0">
                <a:latin typeface="Arial"/>
              </a:rPr>
              <a:t>حبط </a:t>
            </a:r>
            <a:r>
              <a:rPr lang="ar-LB" spc="-5" dirty="0">
                <a:latin typeface="Arial"/>
              </a:rPr>
              <a:t>الكحول الجهاز العصبي </a:t>
            </a:r>
            <a:r>
              <a:rPr lang="ar-LB" spc="-5" dirty="0" smtClean="0">
                <a:latin typeface="Arial"/>
              </a:rPr>
              <a:t>وتخلق </a:t>
            </a:r>
            <a:r>
              <a:rPr lang="ar-LB" spc="-5" dirty="0">
                <a:latin typeface="Arial"/>
              </a:rPr>
              <a:t>ارتخاء العضلات وعدم التوازن في الجسم.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0594" y="1445513"/>
            <a:ext cx="3456432" cy="1478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2400" y="1524001"/>
            <a:ext cx="3456940" cy="1463221"/>
          </a:xfrm>
          <a:prstGeom prst="rect">
            <a:avLst/>
          </a:prstGeom>
          <a:ln w="28955">
            <a:solidFill>
              <a:srgbClr val="863623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R="83820" algn="r">
              <a:lnSpc>
                <a:spcPct val="100000"/>
              </a:lnSpc>
              <a:spcBef>
                <a:spcPts val="310"/>
              </a:spcBef>
            </a:pPr>
            <a:r>
              <a:rPr lang="ar-LB" b="1" spc="-5" dirty="0" smtClean="0">
                <a:latin typeface="Arial"/>
              </a:rPr>
              <a:t>الرؤية</a:t>
            </a:r>
            <a:r>
              <a:rPr lang="ar-LB" spc="-5" dirty="0" smtClean="0">
                <a:latin typeface="Arial"/>
              </a:rPr>
              <a:t>: تؤثر </a:t>
            </a:r>
            <a:r>
              <a:rPr lang="ar-LB" spc="-5" dirty="0">
                <a:latin typeface="Arial"/>
              </a:rPr>
              <a:t>الكحول على قدرة الدماغ على مراقبة حركات </a:t>
            </a:r>
            <a:r>
              <a:rPr lang="ar-LB" spc="-5" dirty="0" smtClean="0">
                <a:latin typeface="Arial"/>
              </a:rPr>
              <a:t>العين، يتقلص </a:t>
            </a:r>
            <a:r>
              <a:rPr lang="ar-LB" spc="-5" dirty="0">
                <a:latin typeface="Arial"/>
              </a:rPr>
              <a:t>مجال </a:t>
            </a:r>
            <a:r>
              <a:rPr lang="ar-LB" spc="-5" dirty="0" smtClean="0">
                <a:latin typeface="Arial"/>
              </a:rPr>
              <a:t>الرؤية، وتطول فترة الانتعاش من الوهج، </a:t>
            </a:r>
            <a:r>
              <a:rPr lang="ar-LB" spc="-5" dirty="0">
                <a:latin typeface="Arial"/>
              </a:rPr>
              <a:t>والرؤية المزدوجة </a:t>
            </a:r>
            <a:r>
              <a:rPr lang="ar-LB" spc="-5" dirty="0" smtClean="0">
                <a:latin typeface="Arial"/>
              </a:rPr>
              <a:t>وحتى العمى </a:t>
            </a:r>
            <a:r>
              <a:rPr lang="ar-LB" spc="-5" dirty="0" err="1">
                <a:latin typeface="Arial"/>
              </a:rPr>
              <a:t>المؤقت </a:t>
            </a:r>
            <a:r>
              <a:rPr lang="ar-LB" spc="-5" dirty="0" err="1" smtClean="0">
                <a:latin typeface="Arial"/>
              </a:rPr>
              <a:t>..</a:t>
            </a:r>
            <a:endParaRPr lang="ar-LB" spc="-5" dirty="0" smtClean="0">
              <a:latin typeface="Arial"/>
            </a:endParaRPr>
          </a:p>
          <a:p>
            <a:pPr marR="83820" algn="r" rtl="1">
              <a:lnSpc>
                <a:spcPct val="100000"/>
              </a:lnSpc>
              <a:spcBef>
                <a:spcPts val="31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2054" y="4936997"/>
            <a:ext cx="2951987" cy="646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2054" y="4936996"/>
            <a:ext cx="2952115" cy="910506"/>
          </a:xfrm>
          <a:prstGeom prst="rect">
            <a:avLst/>
          </a:prstGeom>
          <a:ln w="28955">
            <a:solidFill>
              <a:srgbClr val="86362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R="85090" algn="r">
              <a:lnSpc>
                <a:spcPct val="100000"/>
              </a:lnSpc>
              <a:spcBef>
                <a:spcPts val="320"/>
              </a:spcBef>
            </a:pPr>
            <a:r>
              <a:rPr lang="ar-LB" b="1" spc="-5" dirty="0">
                <a:latin typeface="Arial"/>
              </a:rPr>
              <a:t>التعب</a:t>
            </a:r>
            <a:r>
              <a:rPr lang="ar-LB" spc="-5" dirty="0">
                <a:latin typeface="Arial"/>
              </a:rPr>
              <a:t>: قد </a:t>
            </a:r>
            <a:r>
              <a:rPr lang="ar-LB" spc="-5" dirty="0" smtClean="0">
                <a:latin typeface="Arial"/>
              </a:rPr>
              <a:t>ينقر السائق </a:t>
            </a:r>
            <a:r>
              <a:rPr lang="ar-LB" spc="-5" dirty="0">
                <a:latin typeface="Arial"/>
              </a:rPr>
              <a:t>أثناء القيادة أو ينام</a:t>
            </a:r>
            <a:r>
              <a:rPr lang="ar-LB" spc="-5" dirty="0" smtClean="0">
                <a:latin typeface="Arial"/>
              </a:rPr>
              <a:t>.</a:t>
            </a:r>
          </a:p>
          <a:p>
            <a:pPr marR="85090" algn="r">
              <a:lnSpc>
                <a:spcPct val="100000"/>
              </a:lnSpc>
              <a:spcBef>
                <a:spcPts val="32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00087" y="4006531"/>
            <a:ext cx="1559091" cy="13091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5195" y="5764037"/>
            <a:ext cx="2679887" cy="9715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568"/>
            <a:ext cx="7858564" cy="738664"/>
          </a:xfrm>
        </p:spPr>
        <p:txBody>
          <a:bodyPr/>
          <a:lstStyle/>
          <a:p>
            <a:pPr algn="ctr"/>
            <a:r>
              <a:rPr lang="ar-LB" sz="4800" dirty="0" smtClean="0">
                <a:solidFill>
                  <a:schemeClr val="accent6">
                    <a:lumMod val="50000"/>
                  </a:schemeClr>
                </a:solidFill>
              </a:rPr>
              <a:t>ما هي تأثيرات الكحول على القيادة؟</a:t>
            </a: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4984" y="1720162"/>
            <a:ext cx="2279216" cy="40011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LB" sz="2000" dirty="0" smtClean="0"/>
              <a:t>عدم الحفاظ على مسافة</a:t>
            </a:r>
            <a:endParaRPr lang="he-IL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130390" y="5860196"/>
            <a:ext cx="2108610" cy="40011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LB" sz="2000" dirty="0" smtClean="0"/>
              <a:t>التنقل بين المسارات</a:t>
            </a:r>
            <a:endParaRPr lang="he-IL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57998" y="4776122"/>
            <a:ext cx="1750144" cy="40011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LB" sz="2000" dirty="0" smtClean="0"/>
              <a:t>الفرملة المفاجئة </a:t>
            </a:r>
            <a:endParaRPr lang="he-IL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779912" y="2731360"/>
            <a:ext cx="1750144" cy="40011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ar-LB" sz="2000" dirty="0" smtClean="0"/>
              <a:t>السرعة الزائدة</a:t>
            </a:r>
            <a:endParaRPr lang="he-IL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220939" y="3696168"/>
            <a:ext cx="1750144" cy="40011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LB" sz="2000" dirty="0" smtClean="0"/>
              <a:t>انعطافات حادة</a:t>
            </a:r>
            <a:endParaRPr lang="he-IL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516695" y="2108372"/>
            <a:ext cx="1750144" cy="70788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LB" sz="2000" dirty="0" smtClean="0"/>
              <a:t>عدم الالتزام بإشارات المرور</a:t>
            </a:r>
            <a:endParaRPr lang="he-IL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93104" y="3295712"/>
            <a:ext cx="2349177" cy="70788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LB" sz="2000" dirty="0" smtClean="0"/>
              <a:t>الانحراف الى هامش الطريق</a:t>
            </a:r>
            <a:endParaRPr lang="he-IL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871438" y="4305706"/>
            <a:ext cx="2471961" cy="40011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LB" sz="2000" dirty="0" smtClean="0"/>
              <a:t>السفر على هامش الطريق</a:t>
            </a:r>
            <a:endParaRPr lang="he-IL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743200" y="5334000"/>
            <a:ext cx="2006190" cy="40011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ar-LB" sz="2000" dirty="0" smtClean="0"/>
              <a:t>الصعود على الأرصفة</a:t>
            </a:r>
            <a:endParaRPr lang="he-IL" sz="2000" dirty="0"/>
          </a:p>
        </p:txBody>
      </p:sp>
      <p:pic>
        <p:nvPicPr>
          <p:cNvPr id="27" name="Picture 6" descr="MCj036122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13" y="2315337"/>
            <a:ext cx="2520950" cy="1266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MCj037944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" y="4776122"/>
            <a:ext cx="1881188" cy="2060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90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052821"/>
            <a:ext cx="7620000" cy="5288114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36220" marR="6350" indent="224154" algn="r">
              <a:lnSpc>
                <a:spcPct val="120000"/>
              </a:lnSpc>
              <a:spcBef>
                <a:spcPts val="820"/>
              </a:spcBef>
            </a:pPr>
            <a:r>
              <a:rPr lang="ar-LB" sz="2800" spc="-5" dirty="0" smtClean="0">
                <a:latin typeface="Arial"/>
              </a:rPr>
              <a:t>في أوائل ديسمبر 2010، تم سن قانون يحظر القيادة تحت تأثير الكحول بنسبة </a:t>
            </a:r>
            <a:r>
              <a:rPr lang="ar-LB" sz="2800" spc="-5" dirty="0" err="1" smtClean="0">
                <a:latin typeface="Arial"/>
              </a:rPr>
              <a:t>0.01%.</a:t>
            </a:r>
            <a:r>
              <a:rPr lang="ar-LB" sz="2800" spc="-5" dirty="0" smtClean="0">
                <a:latin typeface="Arial"/>
              </a:rPr>
              <a:t> هذا </a:t>
            </a:r>
            <a:r>
              <a:rPr lang="ar-LB" sz="2800" spc="-5" dirty="0" smtClean="0">
                <a:latin typeface="Arial"/>
              </a:rPr>
              <a:t>في </a:t>
            </a:r>
            <a:r>
              <a:rPr lang="ar-LB" sz="2800" spc="-5" dirty="0" smtClean="0">
                <a:latin typeface="Arial"/>
              </a:rPr>
              <a:t>الأساس مستوى صفر من </a:t>
            </a:r>
            <a:r>
              <a:rPr lang="ar-LB" sz="2800" spc="-5" dirty="0" err="1" smtClean="0">
                <a:latin typeface="Arial"/>
              </a:rPr>
              <a:t>الكحول.</a:t>
            </a:r>
            <a:r>
              <a:rPr lang="ar-LB" sz="2800" spc="-5" dirty="0" smtClean="0">
                <a:latin typeface="Arial"/>
              </a:rPr>
              <a:t> يرجع حد 0.01% إلى الأدوية أو الأشياء المختلفة التي قد تكون في دم </a:t>
            </a:r>
            <a:r>
              <a:rPr lang="ar-LB" sz="2800" spc="-5" dirty="0" err="1" smtClean="0">
                <a:latin typeface="Arial"/>
              </a:rPr>
              <a:t>السائق.</a:t>
            </a:r>
            <a:r>
              <a:rPr lang="ar-LB" sz="2800" spc="-5" dirty="0" smtClean="0">
                <a:latin typeface="Arial"/>
              </a:rPr>
              <a:t> في الحقيقة هو 0% كحول</a:t>
            </a:r>
            <a:r>
              <a:rPr lang="ar-LB" sz="3000" spc="-5" dirty="0" smtClean="0">
                <a:latin typeface="Arial"/>
              </a:rPr>
              <a:t>.</a:t>
            </a:r>
            <a:endParaRPr sz="3000" dirty="0">
              <a:latin typeface="Arial"/>
              <a:cs typeface="Arial"/>
            </a:endParaRPr>
          </a:p>
          <a:p>
            <a:pPr marR="6985" algn="r" rtl="1">
              <a:lnSpc>
                <a:spcPct val="100000"/>
              </a:lnSpc>
              <a:spcBef>
                <a:spcPts val="2400"/>
              </a:spcBef>
            </a:pPr>
            <a:r>
              <a:rPr lang="ar-LB" sz="2800" b="1" u="sng" dirty="0" smtClean="0">
                <a:uFill>
                  <a:solidFill>
                    <a:srgbClr val="000000"/>
                  </a:solidFill>
                </a:uFill>
                <a:latin typeface="Arial"/>
              </a:rPr>
              <a:t>على من يسري </a:t>
            </a:r>
            <a:r>
              <a:rPr lang="ar-LB" sz="2800" b="1" u="sng" dirty="0" err="1" smtClean="0">
                <a:uFill>
                  <a:solidFill>
                    <a:srgbClr val="000000"/>
                  </a:solidFill>
                </a:uFill>
                <a:latin typeface="Arial"/>
              </a:rPr>
              <a:t>القانون؟</a:t>
            </a:r>
            <a:endParaRPr lang="ar-LB" sz="2800" b="1" u="sng" dirty="0" smtClean="0">
              <a:uFill>
                <a:solidFill>
                  <a:srgbClr val="000000"/>
                </a:solidFill>
              </a:uFill>
              <a:latin typeface="Arial"/>
            </a:endParaRPr>
          </a:p>
          <a:p>
            <a:pPr marR="6985" algn="r" rtl="1">
              <a:lnSpc>
                <a:spcPct val="10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ar-LB" sz="2800" dirty="0" smtClean="0">
                <a:uFill>
                  <a:solidFill>
                    <a:srgbClr val="000000"/>
                  </a:solidFill>
                </a:uFill>
                <a:latin typeface="Arial"/>
              </a:rPr>
              <a:t>السائقون </a:t>
            </a:r>
            <a:r>
              <a:rPr lang="ar-LB" sz="2800" dirty="0" err="1" smtClean="0">
                <a:uFill>
                  <a:solidFill>
                    <a:srgbClr val="000000"/>
                  </a:solidFill>
                </a:uFill>
                <a:latin typeface="Arial"/>
              </a:rPr>
              <a:t>والسائقون</a:t>
            </a:r>
            <a:r>
              <a:rPr lang="ar-LB" sz="2800" dirty="0" smtClean="0">
                <a:uFill>
                  <a:solidFill>
                    <a:srgbClr val="000000"/>
                  </a:solidFill>
                </a:uFill>
                <a:latin typeface="Arial"/>
              </a:rPr>
              <a:t> الجدد تحت سن 24.</a:t>
            </a:r>
          </a:p>
          <a:p>
            <a:pPr marR="6985" algn="r" rtl="1">
              <a:lnSpc>
                <a:spcPct val="10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ar-LB" sz="2800" dirty="0" smtClean="0">
                <a:uFill>
                  <a:solidFill>
                    <a:srgbClr val="000000"/>
                  </a:solidFill>
                </a:uFill>
                <a:latin typeface="Arial"/>
              </a:rPr>
              <a:t>السائقون </a:t>
            </a:r>
            <a:r>
              <a:rPr lang="ar-LB" sz="2800" dirty="0" err="1" smtClean="0">
                <a:uFill>
                  <a:solidFill>
                    <a:srgbClr val="000000"/>
                  </a:solidFill>
                </a:uFill>
                <a:latin typeface="Arial"/>
              </a:rPr>
              <a:t>المحترفون </a:t>
            </a:r>
            <a:r>
              <a:rPr lang="ar-LB" sz="2800" dirty="0" smtClean="0">
                <a:uFill>
                  <a:solidFill>
                    <a:srgbClr val="000000"/>
                  </a:solidFill>
                </a:uFill>
                <a:latin typeface="Arial"/>
              </a:rPr>
              <a:t>- سائق </a:t>
            </a:r>
            <a:r>
              <a:rPr lang="ar-LB" sz="2800" dirty="0" smtClean="0">
                <a:uFill>
                  <a:solidFill>
                    <a:srgbClr val="000000"/>
                  </a:solidFill>
                </a:uFill>
                <a:latin typeface="Arial"/>
              </a:rPr>
              <a:t>مركبة تجارية </a:t>
            </a:r>
            <a:r>
              <a:rPr lang="ar-LB" sz="2800" dirty="0" smtClean="0">
                <a:uFill>
                  <a:solidFill>
                    <a:srgbClr val="000000"/>
                  </a:solidFill>
                </a:uFill>
                <a:latin typeface="Arial"/>
              </a:rPr>
              <a:t>أو </a:t>
            </a:r>
            <a:r>
              <a:rPr lang="ar-LB" sz="2800" dirty="0" smtClean="0">
                <a:uFill>
                  <a:solidFill>
                    <a:srgbClr val="000000"/>
                  </a:solidFill>
                </a:uFill>
                <a:latin typeface="Arial"/>
              </a:rPr>
              <a:t>مركبة عمل </a:t>
            </a:r>
            <a:r>
              <a:rPr lang="ar-LB" sz="2800" dirty="0" smtClean="0">
                <a:uFill>
                  <a:solidFill>
                    <a:srgbClr val="000000"/>
                  </a:solidFill>
                </a:uFill>
                <a:latin typeface="Arial"/>
              </a:rPr>
              <a:t>تزن أكثر من 3500 </a:t>
            </a:r>
            <a:r>
              <a:rPr lang="ar-LB" sz="2800" dirty="0" err="1" smtClean="0">
                <a:uFill>
                  <a:solidFill>
                    <a:srgbClr val="000000"/>
                  </a:solidFill>
                </a:uFill>
                <a:latin typeface="Arial"/>
              </a:rPr>
              <a:t>كجم </a:t>
            </a:r>
            <a:r>
              <a:rPr lang="ar-LB" sz="2800" dirty="0" smtClean="0">
                <a:uFill>
                  <a:solidFill>
                    <a:srgbClr val="000000"/>
                  </a:solidFill>
                </a:uFill>
                <a:latin typeface="Arial"/>
              </a:rPr>
              <a:t>(شاحنات بشكل أساسي</a:t>
            </a:r>
            <a:r>
              <a:rPr lang="ar-LB" sz="2800" dirty="0" err="1" smtClean="0">
                <a:uFill>
                  <a:solidFill>
                    <a:srgbClr val="000000"/>
                  </a:solidFill>
                </a:uFill>
                <a:latin typeface="Arial"/>
              </a:rPr>
              <a:t>) </a:t>
            </a:r>
            <a:r>
              <a:rPr lang="ar-LB" sz="2800" dirty="0" smtClean="0">
                <a:uFill>
                  <a:solidFill>
                    <a:srgbClr val="000000"/>
                  </a:solidFill>
                </a:uFill>
                <a:latin typeface="Arial"/>
              </a:rPr>
              <a:t>، بالإضافة إلى سائق مركبة </a:t>
            </a:r>
            <a:r>
              <a:rPr lang="ar-LB" sz="2800" dirty="0" err="1" smtClean="0">
                <a:uFill>
                  <a:solidFill>
                    <a:srgbClr val="000000"/>
                  </a:solidFill>
                </a:uFill>
                <a:latin typeface="Arial"/>
              </a:rPr>
              <a:t>عامة </a:t>
            </a:r>
            <a:r>
              <a:rPr lang="ar-LB" sz="2800" dirty="0" smtClean="0">
                <a:uFill>
                  <a:solidFill>
                    <a:srgbClr val="000000"/>
                  </a:solidFill>
                </a:uFill>
                <a:latin typeface="Arial"/>
              </a:rPr>
              <a:t>(حافلة</a:t>
            </a:r>
            <a:r>
              <a:rPr lang="ar-LB" sz="2800" dirty="0" err="1" smtClean="0">
                <a:uFill>
                  <a:solidFill>
                    <a:srgbClr val="000000"/>
                  </a:solidFill>
                </a:uFill>
                <a:latin typeface="Arial"/>
              </a:rPr>
              <a:t>).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152400"/>
            <a:ext cx="4001389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ar-LB" sz="4600" spc="-5" dirty="0" smtClean="0">
                <a:solidFill>
                  <a:srgbClr val="885D1D"/>
                </a:solidFill>
              </a:rPr>
              <a:t>ماذا يقول القانون؟</a:t>
            </a:r>
            <a:endParaRPr sz="4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1143000"/>
            <a:ext cx="7249795" cy="46365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" algn="r" rtl="1">
              <a:lnSpc>
                <a:spcPct val="150000"/>
              </a:lnSpc>
              <a:spcBef>
                <a:spcPts val="95"/>
              </a:spcBef>
            </a:pPr>
            <a:r>
              <a:rPr lang="ar-LB" sz="2200" spc="-5" dirty="0" smtClean="0">
                <a:latin typeface="Arial"/>
              </a:rPr>
              <a:t>في امكان أي شرطي ايقاف سائق على الطريق، وحتى عندما لا يشتبه في أن السائق يقود تحت تأثير الكحول، أن يطلب فحص </a:t>
            </a:r>
            <a:r>
              <a:rPr lang="ar-LB" sz="2200" spc="-5" dirty="0" err="1" smtClean="0">
                <a:latin typeface="Arial"/>
              </a:rPr>
              <a:t>السائق.</a:t>
            </a:r>
            <a:r>
              <a:rPr lang="ar-LB" sz="2200" spc="-5" dirty="0" smtClean="0">
                <a:latin typeface="Arial"/>
              </a:rPr>
              <a:t> إذا رفض السائق، يُعلن تلقائيًا أنه في حالة </a:t>
            </a:r>
            <a:r>
              <a:rPr lang="ar-LB" sz="2200" spc="-5" dirty="0" err="1" smtClean="0">
                <a:latin typeface="Arial"/>
              </a:rPr>
              <a:t>سكر.</a:t>
            </a:r>
            <a:r>
              <a:rPr lang="ar-LB" sz="2200" spc="-5" dirty="0" smtClean="0">
                <a:latin typeface="Arial"/>
              </a:rPr>
              <a:t> صلاحية الشرطي في توقيف السائق للتفتيش لا تتطلب منه </a:t>
            </a:r>
          </a:p>
          <a:p>
            <a:pPr marL="12700" marR="5080" indent="45720" algn="r" rtl="1">
              <a:lnSpc>
                <a:spcPct val="150000"/>
              </a:lnSpc>
              <a:spcBef>
                <a:spcPts val="95"/>
              </a:spcBef>
            </a:pPr>
            <a:r>
              <a:rPr lang="ar-LB" sz="2200" spc="-5" dirty="0" smtClean="0">
                <a:latin typeface="Arial"/>
              </a:rPr>
              <a:t>الاشتباه في أن السائق </a:t>
            </a:r>
            <a:r>
              <a:rPr lang="ar-LB" sz="2200" spc="-5" dirty="0" smtClean="0">
                <a:latin typeface="Arial"/>
              </a:rPr>
              <a:t>سكران!</a:t>
            </a:r>
          </a:p>
          <a:p>
            <a:pPr marL="12700" marR="5080" indent="45720" algn="r" rtl="1">
              <a:lnSpc>
                <a:spcPct val="150000"/>
              </a:lnSpc>
              <a:spcBef>
                <a:spcPts val="95"/>
              </a:spcBef>
            </a:pPr>
            <a:endParaRPr lang="ar-LB" sz="2200" spc="-5" dirty="0" smtClean="0">
              <a:latin typeface="Arial"/>
            </a:endParaRPr>
          </a:p>
          <a:p>
            <a:pPr marL="12700" marR="5080" indent="45720" algn="r" rtl="1">
              <a:lnSpc>
                <a:spcPct val="100000"/>
              </a:lnSpc>
              <a:spcBef>
                <a:spcPts val="95"/>
              </a:spcBef>
            </a:pPr>
            <a:r>
              <a:rPr lang="ar-LB" sz="3000" b="1" u="sng" dirty="0" smtClean="0">
                <a:latin typeface="Arial"/>
                <a:cs typeface="+mj-cs"/>
              </a:rPr>
              <a:t>العقوبات المنصوص عليها في القانون</a:t>
            </a:r>
            <a:endParaRPr sz="3000" b="1" u="sng" dirty="0" smtClean="0">
              <a:latin typeface="Arial"/>
              <a:cs typeface="+mj-cs"/>
            </a:endParaRPr>
          </a:p>
          <a:p>
            <a:pPr marR="5080" algn="r" rtl="1">
              <a:lnSpc>
                <a:spcPct val="100000"/>
              </a:lnSpc>
              <a:spcBef>
                <a:spcPts val="550"/>
              </a:spcBef>
              <a:buFont typeface="Arial" pitchFamily="34" charset="0"/>
              <a:buChar char="•"/>
            </a:pPr>
            <a:r>
              <a:rPr lang="ar-LB" sz="2200" spc="-5" dirty="0" smtClean="0">
                <a:latin typeface="Arial"/>
              </a:rPr>
              <a:t>مصادرة السيارة لمدة 30 </a:t>
            </a:r>
            <a:r>
              <a:rPr lang="ar-LB" sz="2200" spc="-5" dirty="0" err="1" smtClean="0">
                <a:latin typeface="Arial"/>
              </a:rPr>
              <a:t>يومًا </a:t>
            </a:r>
            <a:r>
              <a:rPr lang="ar-LB" sz="2200" spc="-5" dirty="0" smtClean="0">
                <a:latin typeface="Arial"/>
              </a:rPr>
              <a:t>(بغض النظر عن صاحب السيارة</a:t>
            </a:r>
            <a:r>
              <a:rPr lang="ar-LB" sz="2200" spc="-5" dirty="0" err="1" smtClean="0">
                <a:latin typeface="Arial"/>
              </a:rPr>
              <a:t>).</a:t>
            </a:r>
            <a:endParaRPr lang="ar-LB" sz="2200" spc="-5" dirty="0" smtClean="0">
              <a:latin typeface="Arial"/>
            </a:endParaRPr>
          </a:p>
          <a:p>
            <a:pPr marR="5080" algn="r" rtl="1">
              <a:lnSpc>
                <a:spcPct val="100000"/>
              </a:lnSpc>
              <a:spcBef>
                <a:spcPts val="550"/>
              </a:spcBef>
              <a:buFont typeface="Arial" pitchFamily="34" charset="0"/>
              <a:buChar char="•"/>
            </a:pPr>
            <a:r>
              <a:rPr lang="ar-LB" sz="2200" spc="-5" dirty="0" smtClean="0">
                <a:latin typeface="Arial"/>
              </a:rPr>
              <a:t>مصادرة رخصة القيادة لمدة 30 يومًا.</a:t>
            </a:r>
          </a:p>
          <a:p>
            <a:pPr marR="5080" algn="r" rtl="1">
              <a:lnSpc>
                <a:spcPct val="100000"/>
              </a:lnSpc>
              <a:spcBef>
                <a:spcPts val="550"/>
              </a:spcBef>
              <a:buFont typeface="Arial" pitchFamily="34" charset="0"/>
              <a:buChar char="•"/>
            </a:pPr>
            <a:r>
              <a:rPr lang="ar-LB" sz="2200" spc="-5" dirty="0" smtClean="0">
                <a:latin typeface="Arial"/>
              </a:rPr>
              <a:t>استدعاء السائق إلى </a:t>
            </a:r>
            <a:r>
              <a:rPr lang="ar-LB" sz="2200" spc="-5" dirty="0" smtClean="0">
                <a:latin typeface="Arial"/>
              </a:rPr>
              <a:t>المحكمة، </a:t>
            </a:r>
            <a:r>
              <a:rPr lang="ar-LB" sz="2200" spc="-5" dirty="0" smtClean="0">
                <a:latin typeface="Arial"/>
              </a:rPr>
              <a:t>حيث سيتم تغريمه وحتى </a:t>
            </a:r>
            <a:r>
              <a:rPr lang="ar-LB" sz="2200" spc="-5" dirty="0" smtClean="0">
                <a:latin typeface="Arial"/>
              </a:rPr>
              <a:t>سجنه، </a:t>
            </a:r>
            <a:r>
              <a:rPr lang="ar-LB" sz="2200" spc="-5" dirty="0" smtClean="0">
                <a:latin typeface="Arial"/>
              </a:rPr>
              <a:t>وسيتم فرض 10 نقاط بالإضافة إلى الإيقاف لمدة </a:t>
            </a:r>
            <a:r>
              <a:rPr lang="ar-LB" sz="2200" spc="-5" dirty="0" err="1" smtClean="0">
                <a:latin typeface="Arial"/>
              </a:rPr>
              <a:t>عامين.</a:t>
            </a:r>
            <a:r>
              <a:rPr lang="ar-LB" sz="2200" spc="-5" dirty="0" smtClean="0">
                <a:latin typeface="Arial"/>
              </a:rPr>
              <a:t> 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3048000" y="533400"/>
            <a:ext cx="4768596" cy="461665"/>
          </a:xfrm>
        </p:spPr>
        <p:txBody>
          <a:bodyPr/>
          <a:lstStyle/>
          <a:p>
            <a:pPr algn="r"/>
            <a:r>
              <a:rPr lang="ar-LB" u="sng" dirty="0" smtClean="0">
                <a:solidFill>
                  <a:schemeClr val="tx1"/>
                </a:solidFill>
              </a:rPr>
              <a:t>صلاحيات الشرطة</a:t>
            </a:r>
            <a:endParaRPr lang="en-US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990600"/>
            <a:ext cx="350520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ar-LB" sz="3400" spc="-5" dirty="0" smtClean="0">
                <a:solidFill>
                  <a:srgbClr val="A29A36"/>
                </a:solidFill>
                <a:latin typeface="Arial"/>
                <a:cs typeface="Arial"/>
              </a:rPr>
              <a:t>كيف تتم عملية الفحص؟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35908" y="1214627"/>
            <a:ext cx="1295400" cy="2214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4352" y="2250185"/>
            <a:ext cx="29952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160" algn="r" rtl="1">
              <a:lnSpc>
                <a:spcPct val="100000"/>
              </a:lnSpc>
            </a:pPr>
            <a:r>
              <a:rPr lang="ar-LB" b="1" dirty="0" smtClean="0">
                <a:latin typeface="Arial"/>
              </a:rPr>
              <a:t>يستخدم جهاز النفخ فقط كمؤشر لاتخاذ قرار بمواصلة اختبار المشتبه </a:t>
            </a:r>
            <a:r>
              <a:rPr lang="ar-LB" b="1" dirty="0" err="1" smtClean="0">
                <a:latin typeface="Arial"/>
              </a:rPr>
              <a:t>به</a:t>
            </a:r>
            <a:r>
              <a:rPr lang="ar-LB" b="1" dirty="0" smtClean="0">
                <a:latin typeface="Arial"/>
              </a:rPr>
              <a:t> </a:t>
            </a:r>
            <a:r>
              <a:rPr lang="ar-LB" b="1" dirty="0" smtClean="0">
                <a:latin typeface="Arial"/>
              </a:rPr>
              <a:t>السكران على </a:t>
            </a:r>
            <a:r>
              <a:rPr lang="ar-LB" b="1" dirty="0" smtClean="0">
                <a:latin typeface="Arial"/>
              </a:rPr>
              <a:t>جهاز</a:t>
            </a:r>
            <a:r>
              <a:rPr lang="he-IL" b="1" dirty="0" smtClean="0">
                <a:latin typeface="Arial"/>
              </a:rPr>
              <a:t>הינשוף</a:t>
            </a:r>
            <a:r>
              <a:rPr lang="ar-LB" b="1" dirty="0" smtClean="0">
                <a:latin typeface="Arial"/>
              </a:rPr>
              <a:t> </a:t>
            </a:r>
            <a:r>
              <a:rPr lang="he-IL" b="1" dirty="0" smtClean="0">
                <a:latin typeface="Arial"/>
              </a:rPr>
              <a:t>- </a:t>
            </a:r>
            <a:r>
              <a:rPr lang="ar-LB" b="1" dirty="0" smtClean="0">
                <a:latin typeface="Arial"/>
              </a:rPr>
              <a:t>(</a:t>
            </a:r>
            <a:r>
              <a:rPr lang="ar-LB" b="1" dirty="0" smtClean="0"/>
              <a:t>جهاز لقياس مستوى </a:t>
            </a:r>
            <a:r>
              <a:rPr lang="ar-LB" b="1" dirty="0" smtClean="0"/>
              <a:t>الكحول </a:t>
            </a:r>
            <a:r>
              <a:rPr lang="ar-LB" b="1" dirty="0" smtClean="0"/>
              <a:t>في </a:t>
            </a:r>
            <a:r>
              <a:rPr lang="ar-LB" b="1" dirty="0" smtClean="0"/>
              <a:t>الدم</a:t>
            </a:r>
            <a:r>
              <a:rPr lang="ar-LB" b="1" dirty="0" err="1" smtClean="0"/>
              <a:t>)</a:t>
            </a:r>
            <a:endParaRPr sz="1800" b="1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12208" y="3695700"/>
            <a:ext cx="3248025" cy="2475230"/>
            <a:chOff x="4712208" y="3695700"/>
            <a:chExt cx="3248025" cy="2475230"/>
          </a:xfrm>
        </p:grpSpPr>
        <p:sp>
          <p:nvSpPr>
            <p:cNvPr id="6" name="object 6"/>
            <p:cNvSpPr/>
            <p:nvPr/>
          </p:nvSpPr>
          <p:spPr>
            <a:xfrm>
              <a:off x="4788408" y="3771900"/>
              <a:ext cx="3095243" cy="23225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12208" y="3695699"/>
              <a:ext cx="3248025" cy="2475230"/>
            </a:xfrm>
            <a:custGeom>
              <a:avLst/>
              <a:gdLst/>
              <a:ahLst/>
              <a:cxnLst/>
              <a:rect l="l" t="t" r="r" b="b"/>
              <a:pathLst>
                <a:path w="3248025" h="2475229">
                  <a:moveTo>
                    <a:pt x="3184144" y="63500"/>
                  </a:moveTo>
                  <a:lnTo>
                    <a:pt x="63500" y="63500"/>
                  </a:lnTo>
                  <a:lnTo>
                    <a:pt x="63500" y="76200"/>
                  </a:lnTo>
                  <a:lnTo>
                    <a:pt x="63500" y="2399030"/>
                  </a:lnTo>
                  <a:lnTo>
                    <a:pt x="63500" y="2411730"/>
                  </a:lnTo>
                  <a:lnTo>
                    <a:pt x="3184144" y="2411730"/>
                  </a:lnTo>
                  <a:lnTo>
                    <a:pt x="3184144" y="2399030"/>
                  </a:lnTo>
                  <a:lnTo>
                    <a:pt x="76200" y="2399030"/>
                  </a:lnTo>
                  <a:lnTo>
                    <a:pt x="76200" y="76200"/>
                  </a:lnTo>
                  <a:lnTo>
                    <a:pt x="3171444" y="76200"/>
                  </a:lnTo>
                  <a:lnTo>
                    <a:pt x="3171444" y="2398776"/>
                  </a:lnTo>
                  <a:lnTo>
                    <a:pt x="3184144" y="2398776"/>
                  </a:lnTo>
                  <a:lnTo>
                    <a:pt x="3184144" y="76200"/>
                  </a:lnTo>
                  <a:lnTo>
                    <a:pt x="3184144" y="63500"/>
                  </a:lnTo>
                  <a:close/>
                </a:path>
                <a:path w="3248025" h="2475229">
                  <a:moveTo>
                    <a:pt x="3222244" y="25400"/>
                  </a:moveTo>
                  <a:lnTo>
                    <a:pt x="25400" y="25400"/>
                  </a:lnTo>
                  <a:lnTo>
                    <a:pt x="25400" y="50800"/>
                  </a:lnTo>
                  <a:lnTo>
                    <a:pt x="25400" y="2424430"/>
                  </a:lnTo>
                  <a:lnTo>
                    <a:pt x="25400" y="2449830"/>
                  </a:lnTo>
                  <a:lnTo>
                    <a:pt x="3222244" y="2449830"/>
                  </a:lnTo>
                  <a:lnTo>
                    <a:pt x="3222244" y="2424430"/>
                  </a:lnTo>
                  <a:lnTo>
                    <a:pt x="50800" y="2424430"/>
                  </a:lnTo>
                  <a:lnTo>
                    <a:pt x="50800" y="50800"/>
                  </a:lnTo>
                  <a:lnTo>
                    <a:pt x="3196844" y="50800"/>
                  </a:lnTo>
                  <a:lnTo>
                    <a:pt x="3196844" y="2424176"/>
                  </a:lnTo>
                  <a:lnTo>
                    <a:pt x="3222244" y="2424176"/>
                  </a:lnTo>
                  <a:lnTo>
                    <a:pt x="3222244" y="50800"/>
                  </a:lnTo>
                  <a:lnTo>
                    <a:pt x="3222244" y="25400"/>
                  </a:lnTo>
                  <a:close/>
                </a:path>
                <a:path w="3248025" h="2475229">
                  <a:moveTo>
                    <a:pt x="324764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2462530"/>
                  </a:lnTo>
                  <a:lnTo>
                    <a:pt x="0" y="2475230"/>
                  </a:lnTo>
                  <a:lnTo>
                    <a:pt x="3247644" y="2475230"/>
                  </a:lnTo>
                  <a:lnTo>
                    <a:pt x="3247644" y="2462530"/>
                  </a:lnTo>
                  <a:lnTo>
                    <a:pt x="12700" y="2462530"/>
                  </a:lnTo>
                  <a:lnTo>
                    <a:pt x="12700" y="12700"/>
                  </a:lnTo>
                  <a:lnTo>
                    <a:pt x="3234944" y="12700"/>
                  </a:lnTo>
                  <a:lnTo>
                    <a:pt x="3234944" y="2462276"/>
                  </a:lnTo>
                  <a:lnTo>
                    <a:pt x="3247644" y="2462288"/>
                  </a:lnTo>
                  <a:lnTo>
                    <a:pt x="3247644" y="12700"/>
                  </a:lnTo>
                  <a:lnTo>
                    <a:pt x="324764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71168" y="4726940"/>
            <a:ext cx="30981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latin typeface="Calibri"/>
                <a:cs typeface="Calibri"/>
              </a:rPr>
              <a:t>—</a:t>
            </a:r>
            <a:r>
              <a:rPr lang="ar-LB" b="1" spc="-5" dirty="0" smtClean="0">
                <a:latin typeface="Arial"/>
              </a:rPr>
              <a:t>جهاز فحص مستوى </a:t>
            </a:r>
            <a:r>
              <a:rPr lang="ar-LB" b="1" spc="-5" dirty="0" err="1" smtClean="0">
                <a:latin typeface="Arial"/>
              </a:rPr>
              <a:t>الكحول-</a:t>
            </a:r>
            <a:endParaRPr lang="ar-LB" b="1" spc="-5" dirty="0" smtClean="0">
              <a:latin typeface="Arial"/>
            </a:endParaRPr>
          </a:p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lang="ar-LB" b="1" spc="-5" dirty="0" smtClean="0">
                <a:latin typeface="Arial"/>
              </a:rPr>
              <a:t>اختبار الكحول من قبل </a:t>
            </a:r>
            <a:r>
              <a:rPr lang="ar-LB" b="1" spc="-5" dirty="0" err="1" smtClean="0">
                <a:latin typeface="Arial"/>
              </a:rPr>
              <a:t>دراجر</a:t>
            </a:r>
            <a:r>
              <a:rPr lang="ar-LB" b="1" spc="-5" dirty="0" smtClean="0">
                <a:latin typeface="Arial"/>
              </a:rPr>
              <a:t> </a:t>
            </a:r>
            <a:r>
              <a:rPr lang="ar-LB" b="1" spc="-5" dirty="0" err="1" smtClean="0">
                <a:latin typeface="Arial"/>
              </a:rPr>
              <a:t>ألمانيا </a:t>
            </a:r>
            <a:r>
              <a:rPr lang="ar-LB" b="1" spc="-5" dirty="0" smtClean="0">
                <a:latin typeface="Arial"/>
              </a:rPr>
              <a:t>- </a:t>
            </a:r>
            <a:r>
              <a:rPr lang="ar-LB" b="1" spc="-5" dirty="0" smtClean="0">
                <a:latin typeface="Arial"/>
              </a:rPr>
              <a:t>واسمه </a:t>
            </a:r>
            <a:r>
              <a:rPr lang="ar-LB" b="1" spc="-5" dirty="0" smtClean="0">
                <a:latin typeface="Arial"/>
              </a:rPr>
              <a:t>في </a:t>
            </a:r>
            <a:r>
              <a:rPr lang="ar-LB" b="1" spc="-5" dirty="0" err="1" smtClean="0">
                <a:latin typeface="Arial"/>
              </a:rPr>
              <a:t>إسرائيل </a:t>
            </a:r>
            <a:r>
              <a:rPr lang="ar-LB" b="1" spc="-5" dirty="0" smtClean="0">
                <a:latin typeface="Arial"/>
              </a:rPr>
              <a:t>- البومة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4768596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ar-LB" sz="4600" spc="-85" dirty="0" smtClean="0">
                <a:solidFill>
                  <a:srgbClr val="885D1D"/>
                </a:solidFill>
              </a:rPr>
              <a:t>معتقدات خاطئة</a:t>
            </a:r>
            <a:endParaRPr sz="460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7555709" cy="5355312"/>
          </a:xfrm>
        </p:spPr>
        <p:txBody>
          <a:bodyPr/>
          <a:lstStyle/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LB" sz="2000" b="1" dirty="0" smtClean="0">
                <a:solidFill>
                  <a:srgbClr val="FF0000"/>
                </a:solidFill>
              </a:rPr>
              <a:t>الكحول فعال في تدفئة الجسم</a:t>
            </a:r>
            <a:r>
              <a:rPr lang="ar-LB" sz="2000" dirty="0" smtClean="0">
                <a:solidFill>
                  <a:srgbClr val="FF0000"/>
                </a:solidFill>
              </a:rPr>
              <a:t>: </a:t>
            </a:r>
            <a:r>
              <a:rPr lang="ar-LB" sz="2000" dirty="0" smtClean="0"/>
              <a:t>بالعكس، تتسبب الكحول في تمدد الأوعية الدموية وفقدان الحرارة.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LB" sz="2000" b="1" dirty="0" smtClean="0">
                <a:solidFill>
                  <a:srgbClr val="FF0000"/>
                </a:solidFill>
              </a:rPr>
              <a:t>المشروب الكحولي يروي العطش</a:t>
            </a:r>
            <a:r>
              <a:rPr lang="ar-LB" sz="2000" dirty="0" smtClean="0"/>
              <a:t>: لا، فالكحول لها تأثير في تنظيم إفراز السوائل من الجسم، فكمية صغيرة من الكحول ستؤدي إلى إفراز كبير للسوائل وانخفاض في التوازن في الجسم وشعور قوي بالعطش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LB" sz="2000" b="1" dirty="0" smtClean="0">
                <a:solidFill>
                  <a:srgbClr val="FF0000"/>
                </a:solidFill>
              </a:rPr>
              <a:t>يقلل الطعام من تأثير الكحول</a:t>
            </a:r>
            <a:r>
              <a:rPr lang="ar-LB" sz="2000" dirty="0" smtClean="0"/>
              <a:t>: سيستغرق امتصاص الكحول في الدم وقتًا </a:t>
            </a:r>
            <a:r>
              <a:rPr lang="ar-LB" sz="2000" dirty="0" err="1" smtClean="0"/>
              <a:t>أطول </a:t>
            </a:r>
            <a:r>
              <a:rPr lang="ar-LB" sz="2000" dirty="0" smtClean="0"/>
              <a:t>، ولكن سيظل هناك تأثير على قيادتك.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LB" sz="2000" b="1" dirty="0" smtClean="0">
                <a:solidFill>
                  <a:srgbClr val="FF0000"/>
                </a:solidFill>
              </a:rPr>
              <a:t>شرب القهوة يقضي على السكر</a:t>
            </a:r>
            <a:r>
              <a:rPr lang="ar-LB" sz="2000" dirty="0" smtClean="0"/>
              <a:t>: تتحلل الكحول في </a:t>
            </a:r>
            <a:r>
              <a:rPr lang="ar-LB" sz="2000" dirty="0" err="1" smtClean="0"/>
              <a:t>الكبد </a:t>
            </a:r>
            <a:r>
              <a:rPr lang="ar-LB" sz="2000" dirty="0" smtClean="0"/>
              <a:t>، ولا تؤثر القهوة </a:t>
            </a:r>
            <a:r>
              <a:rPr lang="ar-LB" sz="2000" dirty="0" smtClean="0"/>
              <a:t>عليها.</a:t>
            </a:r>
            <a:endParaRPr lang="ar-LB" sz="2000" dirty="0" smtClean="0"/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LB" sz="2000" b="1" dirty="0" smtClean="0">
                <a:solidFill>
                  <a:srgbClr val="FF0000"/>
                </a:solidFill>
              </a:rPr>
              <a:t>الاستحمام البارد ينعش الجسم ويخفف من السكر</a:t>
            </a:r>
            <a:r>
              <a:rPr lang="ar-LB" sz="2000" dirty="0" smtClean="0"/>
              <a:t>: الشخص الذي يستحم للتخفيف من آثار الكحول هو سكران مبلل!</a:t>
            </a:r>
          </a:p>
          <a:p>
            <a:pPr algn="r" rtl="1">
              <a:lnSpc>
                <a:spcPct val="150000"/>
              </a:lnSpc>
            </a:pPr>
            <a:endParaRPr lang="ar-LB" sz="2000" dirty="0" smtClean="0"/>
          </a:p>
          <a:p>
            <a:pPr algn="r" rt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7605"/>
            <a:ext cx="8460105" cy="6623050"/>
          </a:xfrm>
          <a:custGeom>
            <a:avLst/>
            <a:gdLst/>
            <a:ahLst/>
            <a:cxnLst/>
            <a:rect l="l" t="t" r="r" b="b"/>
            <a:pathLst>
              <a:path w="8460105" h="6623050">
                <a:moveTo>
                  <a:pt x="8459797" y="0"/>
                </a:moveTo>
                <a:lnTo>
                  <a:pt x="0" y="0"/>
                </a:lnTo>
                <a:lnTo>
                  <a:pt x="0" y="6623043"/>
                </a:lnTo>
                <a:lnTo>
                  <a:pt x="8459797" y="6623043"/>
                </a:lnTo>
                <a:lnTo>
                  <a:pt x="84597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914" y="117605"/>
            <a:ext cx="8236584" cy="6623050"/>
            <a:chOff x="106914" y="117605"/>
            <a:chExt cx="8236584" cy="6623050"/>
          </a:xfrm>
        </p:grpSpPr>
        <p:sp>
          <p:nvSpPr>
            <p:cNvPr id="4" name="object 4"/>
            <p:cNvSpPr/>
            <p:nvPr/>
          </p:nvSpPr>
          <p:spPr>
            <a:xfrm>
              <a:off x="106914" y="117605"/>
              <a:ext cx="8236108" cy="66230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382" y="3756737"/>
              <a:ext cx="1055757" cy="5162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7876" y="3756490"/>
              <a:ext cx="2697858" cy="4090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2057" y="3756490"/>
              <a:ext cx="1025441" cy="4949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74514" y="4345859"/>
              <a:ext cx="1650753" cy="4090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3291" y="548640"/>
            <a:ext cx="3116579" cy="5023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1747" y="1845564"/>
            <a:ext cx="3023616" cy="2816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067" y="765048"/>
            <a:ext cx="5769863" cy="430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7360" y="493267"/>
            <a:ext cx="35464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LB" sz="4800" b="0" spc="-5" dirty="0" smtClean="0">
                <a:solidFill>
                  <a:srgbClr val="000000"/>
                </a:solidFill>
                <a:latin typeface="Arial"/>
                <a:cs typeface="Arial"/>
              </a:rPr>
              <a:t>الكحول والقيادة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831" y="1557527"/>
            <a:ext cx="8136635" cy="5128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463423"/>
            <a:ext cx="403860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ar-LB" sz="4600" b="0" spc="-85" dirty="0" smtClean="0">
                <a:solidFill>
                  <a:srgbClr val="885D1D"/>
                </a:solidFill>
              </a:rPr>
              <a:t>لماذا يشربون الكحول؟</a:t>
            </a:r>
            <a:endParaRPr sz="4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1092" y="1894332"/>
            <a:ext cx="3883152" cy="2593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86600" y="1873123"/>
            <a:ext cx="101574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ar-LB" sz="4000" spc="-10" dirty="0" smtClean="0">
                <a:latin typeface="Arial"/>
                <a:cs typeface="Arial"/>
              </a:rPr>
              <a:t>متعة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4201" y="3669919"/>
            <a:ext cx="984884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7670" algn="ctr">
              <a:lnSpc>
                <a:spcPct val="100000"/>
              </a:lnSpc>
              <a:spcBef>
                <a:spcPts val="95"/>
              </a:spcBef>
            </a:pPr>
            <a:r>
              <a:rPr lang="ar-LB" sz="3600" spc="-10" dirty="0" smtClean="0">
                <a:latin typeface="Arial"/>
                <a:cs typeface="Arial"/>
              </a:rPr>
              <a:t>انه رائع!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8800" y="5470347"/>
            <a:ext cx="1828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ar-LB" sz="3600" dirty="0" smtClean="0">
                <a:latin typeface="Arial"/>
                <a:cs typeface="Arial"/>
              </a:rPr>
              <a:t>”رأس جيد“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4114800"/>
            <a:ext cx="1723625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5080" indent="-116205" algn="ctr">
              <a:lnSpc>
                <a:spcPct val="100000"/>
              </a:lnSpc>
              <a:spcBef>
                <a:spcPts val="95"/>
              </a:spcBef>
            </a:pPr>
            <a:r>
              <a:rPr lang="ar-LB" sz="3600" spc="-10" dirty="0" smtClean="0">
                <a:latin typeface="Arial"/>
                <a:cs typeface="Arial"/>
              </a:rPr>
              <a:t>لأن الجميع يشرب الكحول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0" y="2057400"/>
            <a:ext cx="20574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ar-LB" sz="3600" spc="-5" dirty="0">
                <a:latin typeface="Arial"/>
              </a:rPr>
              <a:t>ل</a:t>
            </a:r>
            <a:r>
              <a:rPr lang="ar-LB" sz="3600" spc="-5" dirty="0" smtClean="0">
                <a:latin typeface="Arial"/>
              </a:rPr>
              <a:t>تثبت أنك  رجل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1661" y="5188102"/>
            <a:ext cx="121094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ar-LB" sz="3600" spc="-5" dirty="0" smtClean="0">
                <a:latin typeface="Arial"/>
                <a:cs typeface="Arial"/>
              </a:rPr>
              <a:t>يحرر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31040" t="21875" r="27965" b="12500"/>
          <a:stretch>
            <a:fillRect/>
          </a:stretch>
        </p:blipFill>
        <p:spPr bwMode="auto">
          <a:xfrm>
            <a:off x="914400" y="0"/>
            <a:ext cx="7543800" cy="678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3121" y="701421"/>
            <a:ext cx="265303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ar-LB" sz="4600" b="0" spc="-90" dirty="0" smtClean="0">
                <a:solidFill>
                  <a:srgbClr val="885D1D"/>
                </a:solidFill>
                <a:latin typeface="Times New Roman"/>
                <a:cs typeface="Times New Roman"/>
              </a:rPr>
              <a:t>تعريف الكحول</a:t>
            </a:r>
            <a:endParaRPr sz="4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1" y="1637486"/>
            <a:ext cx="7322274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algn="r" rtl="1">
              <a:lnSpc>
                <a:spcPct val="150000"/>
              </a:lnSpc>
              <a:spcBef>
                <a:spcPts val="95"/>
              </a:spcBef>
            </a:pPr>
            <a:r>
              <a:rPr lang="ar-LB" sz="2200" spc="-5" dirty="0">
                <a:latin typeface="Arial"/>
              </a:rPr>
              <a:t>الكحول هو الاسم الشائع لمادة تسمى </a:t>
            </a:r>
            <a:r>
              <a:rPr lang="ar-LB" sz="2200" spc="-5" dirty="0" err="1" smtClean="0">
                <a:latin typeface="Arial"/>
              </a:rPr>
              <a:t>الإيثانول.</a:t>
            </a:r>
            <a:r>
              <a:rPr lang="ar-LB" sz="2200" spc="-5" dirty="0" smtClean="0">
                <a:latin typeface="Arial"/>
              </a:rPr>
              <a:t> </a:t>
            </a:r>
            <a:r>
              <a:rPr lang="ar-LB" sz="2200" spc="-5" dirty="0">
                <a:latin typeface="Arial"/>
              </a:rPr>
              <a:t>ت</a:t>
            </a:r>
            <a:r>
              <a:rPr lang="ar-LB" sz="2200" spc="-5" dirty="0" smtClean="0">
                <a:latin typeface="Arial"/>
              </a:rPr>
              <a:t>وجد </a:t>
            </a:r>
            <a:r>
              <a:rPr lang="ar-LB" sz="2200" spc="-5" dirty="0">
                <a:latin typeface="Arial"/>
              </a:rPr>
              <a:t>الكحول في مشروبات مختلفة وبتركيزات </a:t>
            </a:r>
            <a:r>
              <a:rPr lang="ar-LB" sz="2200" spc="-5" dirty="0" smtClean="0">
                <a:latin typeface="Arial"/>
              </a:rPr>
              <a:t>مختلفة، </a:t>
            </a:r>
            <a:r>
              <a:rPr lang="ar-LB" sz="2200" spc="-5" dirty="0">
                <a:latin typeface="Arial"/>
              </a:rPr>
              <a:t>والتي تختلف حسب نوع المشروب: في البيرة تكون نسبة قليلة </a:t>
            </a:r>
            <a:r>
              <a:rPr lang="en-US" sz="2200" spc="-5" dirty="0" smtClean="0">
                <a:latin typeface="Arial"/>
              </a:rPr>
              <a:t> </a:t>
            </a:r>
            <a:r>
              <a:rPr lang="ar-LB" sz="2200" spc="-5" dirty="0" err="1" smtClean="0">
                <a:latin typeface="Arial"/>
              </a:rPr>
              <a:t>(</a:t>
            </a:r>
            <a:r>
              <a:rPr lang="ar-LB" sz="2200" spc="-5" dirty="0" err="1" smtClean="0">
                <a:latin typeface="Arial"/>
              </a:rPr>
              <a:t>2.5%-5%</a:t>
            </a:r>
            <a:r>
              <a:rPr lang="ar-LB" sz="2200" spc="-5" dirty="0" smtClean="0">
                <a:latin typeface="Arial"/>
              </a:rPr>
              <a:t>)، </a:t>
            </a:r>
            <a:r>
              <a:rPr lang="ar-LB" sz="2200" spc="-5" dirty="0" smtClean="0">
                <a:latin typeface="Arial"/>
              </a:rPr>
              <a:t>في </a:t>
            </a:r>
            <a:r>
              <a:rPr lang="ar-LB" sz="2200" spc="-5" dirty="0">
                <a:latin typeface="Arial"/>
              </a:rPr>
              <a:t>النبيذ تزيد نسبة الكحول </a:t>
            </a:r>
            <a:r>
              <a:rPr lang="ar-LB" sz="2200" spc="-5" dirty="0" smtClean="0">
                <a:latin typeface="Arial"/>
              </a:rPr>
              <a:t>إلى 10%-20% وفي المشروبات القوية مثل </a:t>
            </a:r>
            <a:r>
              <a:rPr lang="ar-LB" sz="2200" spc="-5" dirty="0" err="1" smtClean="0">
                <a:latin typeface="Arial"/>
              </a:rPr>
              <a:t>تيكيلا</a:t>
            </a:r>
            <a:r>
              <a:rPr lang="ar-LB" sz="2200" spc="-5" dirty="0" smtClean="0">
                <a:latin typeface="Arial"/>
              </a:rPr>
              <a:t> </a:t>
            </a:r>
            <a:r>
              <a:rPr lang="ar-LB" sz="2200" spc="-5" dirty="0" err="1" smtClean="0">
                <a:latin typeface="Arial"/>
              </a:rPr>
              <a:t>وفودكا</a:t>
            </a:r>
            <a:r>
              <a:rPr lang="ar-LB" sz="2200" spc="-5" dirty="0" smtClean="0">
                <a:latin typeface="Arial"/>
              </a:rPr>
              <a:t> يمكن أن نجد 50%-60% من الكحول.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191" y="3928871"/>
            <a:ext cx="4248912" cy="2322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4714" y="463423"/>
            <a:ext cx="3218180" cy="1427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ar-LB" sz="4600" b="0" spc="-5" dirty="0" smtClean="0">
                <a:solidFill>
                  <a:srgbClr val="885D1D"/>
                </a:solidFill>
              </a:rPr>
              <a:t>ما هي جرعة مشروب؟</a:t>
            </a:r>
            <a:endParaRPr sz="4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7000" y="4800600"/>
            <a:ext cx="1600200" cy="99835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945"/>
              </a:spcBef>
            </a:pPr>
            <a:r>
              <a:rPr lang="ar-LB" sz="1400" b="1" spc="-5" dirty="0">
                <a:latin typeface="Arial"/>
              </a:rPr>
              <a:t>كأس من البيرة</a:t>
            </a:r>
          </a:p>
          <a:p>
            <a:pPr marR="635" algn="ctr">
              <a:lnSpc>
                <a:spcPct val="100000"/>
              </a:lnSpc>
              <a:spcBef>
                <a:spcPts val="945"/>
              </a:spcBef>
            </a:pPr>
            <a:r>
              <a:rPr lang="ar-LB" sz="1400" b="1" spc="-5" dirty="0">
                <a:latin typeface="Arial"/>
              </a:rPr>
              <a:t>5٪ كحول من حيث الحجم</a:t>
            </a:r>
          </a:p>
          <a:p>
            <a:pPr marR="635" algn="ctr">
              <a:lnSpc>
                <a:spcPct val="100000"/>
              </a:lnSpc>
              <a:spcBef>
                <a:spcPts val="945"/>
              </a:spcBef>
            </a:pPr>
            <a:r>
              <a:rPr lang="ar-LB" sz="1400" b="1" spc="-5" dirty="0">
                <a:latin typeface="Arial"/>
              </a:rPr>
              <a:t>(ثلث لتر</a:t>
            </a:r>
            <a:r>
              <a:rPr lang="ar-LB" sz="1400" b="1" spc="-5" dirty="0" err="1" smtClean="0">
                <a:latin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400" y="4724400"/>
            <a:ext cx="1676400" cy="99835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945"/>
              </a:spcBef>
            </a:pPr>
            <a:r>
              <a:rPr lang="ar-LB" sz="1400" b="1" dirty="0">
                <a:latin typeface="Arial"/>
              </a:rPr>
              <a:t>كأس نبيذ</a:t>
            </a:r>
          </a:p>
          <a:p>
            <a:pPr marR="1270" algn="ctr">
              <a:lnSpc>
                <a:spcPct val="100000"/>
              </a:lnSpc>
              <a:spcBef>
                <a:spcPts val="945"/>
              </a:spcBef>
            </a:pPr>
            <a:r>
              <a:rPr lang="ar-LB" sz="1400" b="1" dirty="0">
                <a:latin typeface="Arial"/>
              </a:rPr>
              <a:t>13٪ كحول من حيث الحجم</a:t>
            </a:r>
          </a:p>
          <a:p>
            <a:pPr marR="1270" algn="ctr">
              <a:lnSpc>
                <a:spcPct val="100000"/>
              </a:lnSpc>
              <a:spcBef>
                <a:spcPts val="945"/>
              </a:spcBef>
            </a:pPr>
            <a:r>
              <a:rPr lang="ar-LB" sz="1400" b="1" dirty="0">
                <a:latin typeface="Arial"/>
              </a:rPr>
              <a:t>(120 مل</a:t>
            </a:r>
            <a:r>
              <a:rPr lang="ar-LB" sz="1400" b="1" dirty="0" err="1">
                <a:latin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3200" y="4724400"/>
            <a:ext cx="1999108" cy="99835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5"/>
              </a:spcBef>
            </a:pPr>
            <a:r>
              <a:rPr lang="ar-LB" sz="1400" b="1" spc="-5" dirty="0" smtClean="0">
                <a:latin typeface="Arial"/>
              </a:rPr>
              <a:t>كوب </a:t>
            </a:r>
            <a:r>
              <a:rPr lang="ar-LB" sz="1400" b="1" spc="-5" dirty="0">
                <a:latin typeface="Arial"/>
              </a:rPr>
              <a:t>من </a:t>
            </a:r>
            <a:r>
              <a:rPr lang="ar-LB" sz="1400" b="1" spc="-5" dirty="0" err="1">
                <a:latin typeface="Arial"/>
              </a:rPr>
              <a:t>المسكرات </a:t>
            </a:r>
            <a:r>
              <a:rPr lang="ar-LB" sz="1400" b="1" spc="-5" dirty="0">
                <a:latin typeface="Arial"/>
              </a:rPr>
              <a:t>/ </a:t>
            </a:r>
            <a:r>
              <a:rPr lang="ar-LB" sz="1400" b="1" spc="-5" dirty="0" err="1">
                <a:latin typeface="Arial"/>
              </a:rPr>
              <a:t>كوكتيل</a:t>
            </a:r>
            <a:r>
              <a:rPr lang="ar-LB" sz="1400" b="1" spc="-5" dirty="0">
                <a:latin typeface="Arial"/>
              </a:rPr>
              <a:t> خفيف</a:t>
            </a:r>
          </a:p>
          <a:p>
            <a:pPr algn="ctr">
              <a:lnSpc>
                <a:spcPct val="100000"/>
              </a:lnSpc>
              <a:spcBef>
                <a:spcPts val="945"/>
              </a:spcBef>
            </a:pPr>
            <a:r>
              <a:rPr lang="ar-LB" sz="1400" b="1" spc="-5" dirty="0">
                <a:latin typeface="Arial"/>
              </a:rPr>
              <a:t>20٪ كحول من حيث الحجم</a:t>
            </a:r>
          </a:p>
          <a:p>
            <a:pPr algn="ctr">
              <a:lnSpc>
                <a:spcPct val="100000"/>
              </a:lnSpc>
              <a:spcBef>
                <a:spcPts val="945"/>
              </a:spcBef>
            </a:pPr>
            <a:r>
              <a:rPr lang="ar-LB" sz="1400" b="1" spc="-5" dirty="0">
                <a:latin typeface="Arial"/>
              </a:rPr>
              <a:t>(60 مل</a:t>
            </a:r>
            <a:r>
              <a:rPr lang="ar-LB" sz="1400" b="1" spc="-5" dirty="0" err="1">
                <a:latin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4648200"/>
            <a:ext cx="1808581" cy="99835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945"/>
              </a:spcBef>
            </a:pPr>
            <a:r>
              <a:rPr lang="ar-LB" sz="1400" b="1" dirty="0">
                <a:latin typeface="Arial"/>
              </a:rPr>
              <a:t>كوب من </a:t>
            </a:r>
            <a:r>
              <a:rPr lang="ar-LB" sz="1400" b="1" dirty="0" err="1">
                <a:latin typeface="Arial"/>
              </a:rPr>
              <a:t>الويسكي </a:t>
            </a:r>
            <a:r>
              <a:rPr lang="ar-LB" sz="1400" b="1" dirty="0">
                <a:latin typeface="Arial"/>
              </a:rPr>
              <a:t>/ </a:t>
            </a:r>
            <a:r>
              <a:rPr lang="ar-LB" sz="1400" b="1" dirty="0" err="1" smtClean="0">
                <a:latin typeface="Arial"/>
              </a:rPr>
              <a:t>فودكا</a:t>
            </a:r>
            <a:endParaRPr lang="ar-LB" sz="1400" b="1" dirty="0">
              <a:latin typeface="Arial"/>
            </a:endParaRPr>
          </a:p>
          <a:p>
            <a:pPr marR="1270" algn="ctr">
              <a:lnSpc>
                <a:spcPct val="100000"/>
              </a:lnSpc>
              <a:spcBef>
                <a:spcPts val="945"/>
              </a:spcBef>
            </a:pPr>
            <a:r>
              <a:rPr lang="ar-LB" sz="1400" b="1" dirty="0">
                <a:latin typeface="Arial"/>
              </a:rPr>
              <a:t>40٪ كحول من حيث الحجم</a:t>
            </a:r>
          </a:p>
          <a:p>
            <a:pPr marR="1270" algn="ctr">
              <a:lnSpc>
                <a:spcPct val="100000"/>
              </a:lnSpc>
              <a:spcBef>
                <a:spcPts val="945"/>
              </a:spcBef>
            </a:pPr>
            <a:r>
              <a:rPr lang="ar-LB" sz="1400" b="1" dirty="0">
                <a:latin typeface="Arial"/>
              </a:rPr>
              <a:t>(30 مل</a:t>
            </a:r>
            <a:r>
              <a:rPr lang="ar-LB" sz="1400" b="1" dirty="0" err="1">
                <a:latin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831" y="1700783"/>
            <a:ext cx="7993380" cy="2810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469987"/>
            <a:ext cx="7325025" cy="5388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5080" indent="-18415" algn="r" rtl="1">
              <a:lnSpc>
                <a:spcPct val="150000"/>
              </a:lnSpc>
              <a:spcBef>
                <a:spcPts val="95"/>
              </a:spcBef>
            </a:pPr>
            <a:r>
              <a:rPr lang="ar-LB" sz="2200" spc="-5" dirty="0" smtClean="0">
                <a:latin typeface="Arial"/>
              </a:rPr>
              <a:t>التأثير </a:t>
            </a:r>
            <a:r>
              <a:rPr lang="ar-LB" sz="2200" spc="-5" dirty="0">
                <a:latin typeface="Arial"/>
              </a:rPr>
              <a:t>الرئيسي للكحول هو على الجهاز العصبي </a:t>
            </a:r>
            <a:r>
              <a:rPr lang="ar-LB" sz="2200" spc="-5" dirty="0" smtClean="0">
                <a:latin typeface="Arial"/>
              </a:rPr>
              <a:t>المركزي، </a:t>
            </a:r>
            <a:r>
              <a:rPr lang="ar-LB" sz="2200" spc="-5" dirty="0">
                <a:latin typeface="Arial"/>
              </a:rPr>
              <a:t>وعادة ما يكون نشاطًا </a:t>
            </a:r>
            <a:endParaRPr lang="ar-LB" sz="2200" spc="-5" dirty="0" smtClean="0">
              <a:latin typeface="Arial"/>
            </a:endParaRPr>
          </a:p>
          <a:p>
            <a:pPr marL="30480" marR="5080" indent="-18415" algn="r" rtl="1">
              <a:lnSpc>
                <a:spcPct val="150000"/>
              </a:lnSpc>
              <a:spcBef>
                <a:spcPts val="95"/>
              </a:spcBef>
            </a:pPr>
            <a:r>
              <a:rPr lang="ar-LB" sz="2200" spc="-5" dirty="0" err="1" smtClean="0">
                <a:latin typeface="Arial"/>
              </a:rPr>
              <a:t>محبطًا</a:t>
            </a:r>
            <a:r>
              <a:rPr lang="ar-LB" sz="2200" spc="-5" dirty="0" err="1">
                <a:latin typeface="Arial"/>
              </a:rPr>
              <a:t>.</a:t>
            </a:r>
            <a:r>
              <a:rPr lang="ar-LB" sz="2200" spc="-5" dirty="0">
                <a:latin typeface="Arial"/>
              </a:rPr>
              <a:t> يؤثر نشاط الكحول على عدد من الآليات في </a:t>
            </a:r>
            <a:r>
              <a:rPr lang="ar-LB" sz="2200" spc="-5" dirty="0" smtClean="0">
                <a:latin typeface="Arial"/>
              </a:rPr>
              <a:t>الجسم</a:t>
            </a:r>
            <a:r>
              <a:rPr lang="en-US" sz="2200" spc="-5" dirty="0" smtClean="0">
                <a:latin typeface="Arial"/>
              </a:rPr>
              <a:t> </a:t>
            </a:r>
            <a:r>
              <a:rPr lang="ar-LB" sz="2200" spc="-5" dirty="0" err="1" smtClean="0">
                <a:latin typeface="Arial"/>
              </a:rPr>
              <a:t>:</a:t>
            </a:r>
            <a:endParaRPr lang="ar-LB" sz="2200" spc="-5" dirty="0" smtClean="0">
              <a:latin typeface="Arial"/>
            </a:endParaRPr>
          </a:p>
          <a:p>
            <a:pPr marL="30480" marR="5080" indent="-18415" algn="r" rtl="1">
              <a:lnSpc>
                <a:spcPct val="150000"/>
              </a:lnSpc>
              <a:spcBef>
                <a:spcPts val="95"/>
              </a:spcBef>
            </a:pPr>
            <a:r>
              <a:rPr lang="ar-LB" sz="2200" spc="-5" dirty="0" err="1">
                <a:latin typeface="Arial"/>
              </a:rPr>
              <a:t>1</a:t>
            </a:r>
            <a:r>
              <a:rPr lang="ar-LB" sz="2200" spc="-5" dirty="0" err="1" smtClean="0">
                <a:latin typeface="Arial"/>
              </a:rPr>
              <a:t>.</a:t>
            </a:r>
            <a:r>
              <a:rPr lang="ar-LB" sz="2200" spc="-5" dirty="0" smtClean="0">
                <a:latin typeface="Arial"/>
              </a:rPr>
              <a:t> يمكن أن يسبب فقدان الذاكرة.</a:t>
            </a:r>
          </a:p>
          <a:p>
            <a:pPr marL="30480" marR="5080" indent="-18415" algn="r" rtl="1">
              <a:lnSpc>
                <a:spcPct val="150000"/>
              </a:lnSpc>
              <a:spcBef>
                <a:spcPts val="95"/>
              </a:spcBef>
            </a:pPr>
            <a:r>
              <a:rPr lang="ar-LB" sz="2200" spc="-5" dirty="0" err="1" smtClean="0">
                <a:latin typeface="Arial"/>
              </a:rPr>
              <a:t>2.</a:t>
            </a:r>
            <a:r>
              <a:rPr lang="ar-LB" sz="2200" spc="-5" dirty="0" smtClean="0">
                <a:latin typeface="Arial"/>
              </a:rPr>
              <a:t> التبول </a:t>
            </a:r>
            <a:r>
              <a:rPr lang="ar-LB" sz="2200" spc="-5" dirty="0" smtClean="0">
                <a:latin typeface="Arial"/>
              </a:rPr>
              <a:t>الكثير.</a:t>
            </a:r>
            <a:endParaRPr lang="ar-LB" sz="2200" spc="-5" dirty="0" smtClean="0">
              <a:latin typeface="Arial"/>
            </a:endParaRPr>
          </a:p>
          <a:p>
            <a:pPr marL="30480" marR="5080" indent="-18415" algn="r" rtl="1">
              <a:lnSpc>
                <a:spcPct val="150000"/>
              </a:lnSpc>
              <a:spcBef>
                <a:spcPts val="95"/>
              </a:spcBef>
            </a:pPr>
            <a:r>
              <a:rPr lang="ar-LB" sz="2200" spc="-5" dirty="0" err="1" smtClean="0">
                <a:latin typeface="Arial"/>
              </a:rPr>
              <a:t>3.</a:t>
            </a:r>
            <a:r>
              <a:rPr lang="ar-LB" sz="2200" spc="-5" dirty="0" smtClean="0">
                <a:latin typeface="Arial"/>
              </a:rPr>
              <a:t> اتساع الأوعية </a:t>
            </a:r>
            <a:r>
              <a:rPr lang="ar-LB" sz="2200" spc="-5" dirty="0" err="1" smtClean="0">
                <a:latin typeface="Arial"/>
              </a:rPr>
              <a:t>الدموية </a:t>
            </a:r>
            <a:r>
              <a:rPr lang="ar-LB" sz="2200" spc="-5" dirty="0" smtClean="0">
                <a:latin typeface="Arial"/>
              </a:rPr>
              <a:t>(الناس الذين يشربون </a:t>
            </a:r>
            <a:r>
              <a:rPr lang="ar-LB" sz="2200" spc="-5" dirty="0" err="1" smtClean="0">
                <a:latin typeface="Arial"/>
              </a:rPr>
              <a:t>تحمّروجوههم).</a:t>
            </a:r>
            <a:endParaRPr lang="ar-LB" sz="2200" spc="-5" dirty="0" smtClean="0">
              <a:latin typeface="Arial"/>
            </a:endParaRPr>
          </a:p>
          <a:p>
            <a:pPr marL="30480" marR="5080" indent="-18415" algn="r" rtl="1">
              <a:lnSpc>
                <a:spcPct val="150000"/>
              </a:lnSpc>
              <a:spcBef>
                <a:spcPts val="95"/>
              </a:spcBef>
            </a:pPr>
            <a:r>
              <a:rPr lang="ar-LB" sz="2200" spc="-5" dirty="0" err="1" smtClean="0">
                <a:latin typeface="Arial"/>
              </a:rPr>
              <a:t>4</a:t>
            </a:r>
            <a:r>
              <a:rPr lang="ar-LB" sz="2200" spc="-5" dirty="0" err="1" smtClean="0">
                <a:latin typeface="Arial"/>
              </a:rPr>
              <a:t>.</a:t>
            </a:r>
            <a:r>
              <a:rPr lang="ar-LB" sz="2200" spc="-5" dirty="0" smtClean="0">
                <a:latin typeface="Arial"/>
              </a:rPr>
              <a:t> التأخير في الولادة.</a:t>
            </a:r>
          </a:p>
          <a:p>
            <a:pPr marL="30480" marR="5080" indent="-18415" algn="r" rtl="1">
              <a:lnSpc>
                <a:spcPct val="150000"/>
              </a:lnSpc>
              <a:spcBef>
                <a:spcPts val="95"/>
              </a:spcBef>
            </a:pPr>
            <a:r>
              <a:rPr lang="ar-LB" sz="2200" spc="-5" dirty="0" err="1" smtClean="0">
                <a:latin typeface="Arial"/>
              </a:rPr>
              <a:t>5.</a:t>
            </a:r>
            <a:r>
              <a:rPr lang="ar-LB" sz="2200" spc="-5" dirty="0" smtClean="0">
                <a:latin typeface="Arial"/>
              </a:rPr>
              <a:t> ضعف قدرات التفكير.</a:t>
            </a:r>
          </a:p>
          <a:p>
            <a:pPr marL="30480" marR="5080" indent="-18415" algn="r" rtl="1">
              <a:lnSpc>
                <a:spcPct val="150000"/>
              </a:lnSpc>
              <a:spcBef>
                <a:spcPts val="95"/>
              </a:spcBef>
            </a:pPr>
            <a:r>
              <a:rPr lang="ar-LB" sz="2200" spc="-5" dirty="0" err="1" smtClean="0">
                <a:latin typeface="Arial"/>
              </a:rPr>
              <a:t>6.</a:t>
            </a:r>
            <a:r>
              <a:rPr lang="ar-LB" sz="2200" spc="-5" dirty="0" smtClean="0">
                <a:latin typeface="Arial"/>
              </a:rPr>
              <a:t> فقدان السيطرة على أعضاء الجسم.</a:t>
            </a:r>
          </a:p>
          <a:p>
            <a:pPr marL="30480" marR="5080" indent="-18415" algn="r" rtl="1">
              <a:lnSpc>
                <a:spcPct val="150000"/>
              </a:lnSpc>
              <a:spcBef>
                <a:spcPts val="95"/>
              </a:spcBef>
            </a:pPr>
            <a:r>
              <a:rPr lang="ar-LB" sz="2200" spc="-5" dirty="0" err="1" smtClean="0">
                <a:latin typeface="Arial"/>
              </a:rPr>
              <a:t>7.</a:t>
            </a:r>
            <a:r>
              <a:rPr lang="ar-LB" sz="2200" spc="-5" dirty="0" smtClean="0">
                <a:latin typeface="Arial"/>
              </a:rPr>
              <a:t> اضطراب بصري.</a:t>
            </a:r>
          </a:p>
          <a:p>
            <a:pPr marL="469265" marR="5080" indent="-457200" algn="r" rtl="1">
              <a:lnSpc>
                <a:spcPct val="100000"/>
              </a:lnSpc>
              <a:spcBef>
                <a:spcPts val="95"/>
              </a:spcBef>
            </a:pPr>
            <a:endParaRPr lang="ar-LB" sz="2200" spc="-5" dirty="0" smtClean="0">
              <a:latin typeface="Arial"/>
            </a:endParaRPr>
          </a:p>
          <a:p>
            <a:pPr marL="30480" marR="5080" indent="-18415" algn="r" rtl="1">
              <a:lnSpc>
                <a:spcPct val="100000"/>
              </a:lnSpc>
              <a:spcBef>
                <a:spcPts val="95"/>
              </a:spcBef>
            </a:pP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0506" y="463423"/>
            <a:ext cx="694499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ar-LB" sz="4600" spc="-85" dirty="0" smtClean="0">
                <a:solidFill>
                  <a:srgbClr val="885D1D"/>
                </a:solidFill>
              </a:rPr>
              <a:t>ما هو تأثير الكحول على جسم الإنسان؟</a:t>
            </a:r>
            <a:endParaRPr sz="4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3164" y="110236"/>
          <a:ext cx="8136890" cy="6442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0"/>
                <a:gridCol w="2650490"/>
              </a:tblGrid>
              <a:tr h="446089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ar-LB" sz="18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التأثير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ar-LB" sz="1800" b="1" dirty="0" smtClean="0">
                          <a:solidFill>
                            <a:srgbClr val="FFFFFF"/>
                          </a:solidFill>
                          <a:latin typeface="Arial"/>
                          <a:cs typeface="+mn-cs"/>
                        </a:rPr>
                        <a:t>تركيز الكحول في الدم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</a:tr>
              <a:tr h="769996"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ar-LB" sz="2000" spc="-5" dirty="0" smtClean="0">
                          <a:latin typeface="Arial"/>
                          <a:cs typeface="+mn-cs"/>
                        </a:rPr>
                        <a:t>تحسن المزاج والثقة بالنفس، وتقل القدرة على التركيز،</a:t>
                      </a:r>
                      <a:r>
                        <a:rPr lang="ar-LB" sz="2000" spc="-5" baseline="0" dirty="0" smtClean="0">
                          <a:latin typeface="Arial"/>
                          <a:cs typeface="+mn-cs"/>
                        </a:rPr>
                        <a:t> </a:t>
                      </a:r>
                      <a:r>
                        <a:rPr lang="ar-LB" sz="2000" spc="-5" dirty="0" smtClean="0">
                          <a:latin typeface="Arial"/>
                          <a:cs typeface="+mn-cs"/>
                        </a:rPr>
                        <a:t>يطول وقت الاستجابة، وتقل حساسية الانعكاس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 rtl="1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ar-LB" sz="1800" spc="-5" baseline="0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sz="1800" spc="-5" dirty="0" smtClean="0">
                          <a:latin typeface="Arial"/>
                          <a:cs typeface="Arial"/>
                        </a:rPr>
                        <a:t>0.1%</a:t>
                      </a:r>
                      <a:r>
                        <a:rPr lang="ar-LB" sz="1800" spc="-5" dirty="0" smtClean="0">
                          <a:latin typeface="Arial"/>
                          <a:cs typeface="Arial"/>
                        </a:rPr>
                        <a:t> (جزء</a:t>
                      </a:r>
                      <a:r>
                        <a:rPr lang="ar-LB" sz="1800" spc="-5" baseline="0" dirty="0" smtClean="0">
                          <a:latin typeface="Arial"/>
                          <a:cs typeface="Arial"/>
                        </a:rPr>
                        <a:t> من ألف</a:t>
                      </a:r>
                      <a:r>
                        <a:rPr lang="ar-LB" sz="1800" spc="-5" baseline="0" dirty="0" err="1" smtClean="0">
                          <a:latin typeface="Arial"/>
                          <a:cs typeface="Arial"/>
                        </a:rPr>
                        <a:t>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</a:tr>
              <a:tr h="1406655">
                <a:tc>
                  <a:txBody>
                    <a:bodyPr/>
                    <a:lstStyle/>
                    <a:p>
                      <a:pPr marL="396875" marR="83820" indent="-117475" algn="r" rtl="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spc="-5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ar-LB" sz="2000" spc="-5" dirty="0" smtClean="0">
                          <a:latin typeface="Arial"/>
                          <a:cs typeface="+mn-cs"/>
                        </a:rPr>
                        <a:t>تستمر القيود العقلية في التلاشي، مما يؤدي إلى محادثة أكثر حرية وأحيانًا الميل إلى </a:t>
                      </a:r>
                      <a:r>
                        <a:rPr lang="ar-LB" sz="2000" spc="-5" dirty="0" err="1" smtClean="0">
                          <a:latin typeface="Arial"/>
                          <a:cs typeface="+mn-cs"/>
                        </a:rPr>
                        <a:t>العنف.</a:t>
                      </a:r>
                      <a:r>
                        <a:rPr lang="ar-LB" sz="2000" spc="-5" dirty="0" smtClean="0">
                          <a:latin typeface="Arial"/>
                          <a:cs typeface="+mn-cs"/>
                        </a:rPr>
                        <a:t>  يستمر التنسيق في الانخفاض، وقد يكون هناك أيضًا عدم وضوح في </a:t>
                      </a:r>
                      <a:r>
                        <a:rPr lang="ar-LB" sz="2000" spc="-5" dirty="0" err="1" smtClean="0">
                          <a:latin typeface="Arial"/>
                          <a:cs typeface="+mn-cs"/>
                        </a:rPr>
                        <a:t>الرؤية.</a:t>
                      </a:r>
                      <a:r>
                        <a:rPr lang="ar-LB" sz="2000" spc="-5" dirty="0" smtClean="0">
                          <a:latin typeface="Arial"/>
                          <a:cs typeface="+mn-cs"/>
                        </a:rPr>
                        <a:t> في بعض الأحيان يكون هناك شعور بالثقل والتعب.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.2%</a:t>
                      </a: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</a:tr>
              <a:tr h="1373462">
                <a:tc>
                  <a:txBody>
                    <a:bodyPr/>
                    <a:lstStyle/>
                    <a:p>
                      <a:pPr marL="330200" marR="83185" indent="23876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ar-LB" sz="2000" dirty="0" smtClean="0">
                          <a:latin typeface="Arial"/>
                          <a:cs typeface="+mn-cs"/>
                        </a:rPr>
                        <a:t>يستمر التنسيق في التدهور، وهناك صعوبة كبيرة في الوقوف أو المشي </a:t>
                      </a:r>
                      <a:r>
                        <a:rPr lang="ar-LB" sz="2000" dirty="0" err="1" smtClean="0">
                          <a:latin typeface="Arial"/>
                          <a:cs typeface="+mn-cs"/>
                        </a:rPr>
                        <a:t>بثبات.</a:t>
                      </a:r>
                      <a:r>
                        <a:rPr lang="ar-LB" sz="2000" dirty="0" smtClean="0">
                          <a:latin typeface="Arial"/>
                          <a:cs typeface="+mn-cs"/>
                        </a:rPr>
                        <a:t> كما تضعف قدرة</a:t>
                      </a:r>
                      <a:r>
                        <a:rPr lang="ar-LB" sz="2000" baseline="0" dirty="0" smtClean="0">
                          <a:latin typeface="Arial"/>
                          <a:cs typeface="+mn-cs"/>
                        </a:rPr>
                        <a:t> </a:t>
                      </a:r>
                      <a:r>
                        <a:rPr lang="ar-LB" sz="2000" dirty="0" smtClean="0">
                          <a:latin typeface="Arial"/>
                          <a:cs typeface="+mn-cs"/>
                        </a:rPr>
                        <a:t>التعبير، وأحيانًا بعض </a:t>
                      </a:r>
                      <a:r>
                        <a:rPr lang="ar-LB" sz="2000" dirty="0" err="1" smtClean="0">
                          <a:latin typeface="Arial"/>
                          <a:cs typeface="+mn-cs"/>
                        </a:rPr>
                        <a:t>الحواس.</a:t>
                      </a:r>
                      <a:r>
                        <a:rPr lang="ar-LB" sz="2000" dirty="0" smtClean="0">
                          <a:latin typeface="Arial"/>
                          <a:cs typeface="+mn-cs"/>
                        </a:rPr>
                        <a:t> يشعر السكران</a:t>
                      </a:r>
                      <a:r>
                        <a:rPr lang="ar-LB" sz="2000" baseline="0" dirty="0" smtClean="0">
                          <a:latin typeface="Arial"/>
                          <a:cs typeface="+mn-cs"/>
                        </a:rPr>
                        <a:t> </a:t>
                      </a:r>
                      <a:r>
                        <a:rPr lang="ar-LB" sz="2000" dirty="0" smtClean="0">
                          <a:latin typeface="Arial"/>
                          <a:cs typeface="+mn-cs"/>
                        </a:rPr>
                        <a:t>بالدوار والغثيان والقيء في كثير من </a:t>
                      </a:r>
                      <a:r>
                        <a:rPr lang="ar-LB" sz="2000" dirty="0" err="1" smtClean="0">
                          <a:latin typeface="Arial"/>
                          <a:cs typeface="+mn-cs"/>
                        </a:rPr>
                        <a:t>الأحيان.</a:t>
                      </a:r>
                      <a:r>
                        <a:rPr lang="ar-LB" sz="2000" dirty="0" smtClean="0">
                          <a:latin typeface="Arial"/>
                          <a:cs typeface="+mn-cs"/>
                        </a:rPr>
                        <a:t> قيوده العقلية أصبحت بالفعل مرخية</a:t>
                      </a:r>
                      <a:r>
                        <a:rPr lang="ar-LB" sz="2000" baseline="0" dirty="0" smtClean="0">
                          <a:latin typeface="Arial"/>
                          <a:cs typeface="+mn-cs"/>
                        </a:rPr>
                        <a:t> </a:t>
                      </a:r>
                      <a:r>
                        <a:rPr lang="ar-LB" sz="2000" dirty="0" smtClean="0">
                          <a:latin typeface="Arial"/>
                          <a:cs typeface="+mn-cs"/>
                        </a:rPr>
                        <a:t>تمامًا.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</a:tr>
              <a:tr h="858414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ar-LB" sz="2000" dirty="0" smtClean="0">
                          <a:latin typeface="Arial"/>
                          <a:cs typeface="+mn-cs"/>
                        </a:rPr>
                        <a:t>لا مبالي ولا يستجيب </a:t>
                      </a:r>
                      <a:r>
                        <a:rPr lang="ar-LB" sz="2000" dirty="0" err="1" smtClean="0">
                          <a:latin typeface="Arial"/>
                          <a:cs typeface="+mn-cs"/>
                        </a:rPr>
                        <a:t>لبيئته.</a:t>
                      </a:r>
                      <a:r>
                        <a:rPr lang="ar-LB" sz="2000" dirty="0" smtClean="0">
                          <a:latin typeface="Arial"/>
                          <a:cs typeface="+mn-cs"/>
                        </a:rPr>
                        <a:t> من هذه المرحلة يتواجد</a:t>
                      </a:r>
                      <a:r>
                        <a:rPr lang="ar-LB" sz="2000" baseline="0" dirty="0" smtClean="0">
                          <a:latin typeface="Arial"/>
                          <a:cs typeface="+mn-cs"/>
                        </a:rPr>
                        <a:t> </a:t>
                      </a:r>
                      <a:r>
                        <a:rPr lang="ar-LB" sz="2000" dirty="0" smtClean="0">
                          <a:latin typeface="Arial"/>
                          <a:cs typeface="+mn-cs"/>
                        </a:rPr>
                        <a:t>الشخص</a:t>
                      </a:r>
                    </a:p>
                    <a:p>
                      <a:pPr marR="844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ar-LB" sz="2000" dirty="0" smtClean="0">
                          <a:latin typeface="Arial"/>
                          <a:cs typeface="+mn-cs"/>
                        </a:rPr>
                        <a:t>في موقف يهدد الحياة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</a:tr>
              <a:tr h="989873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ar-LB" sz="2000" spc="-5" dirty="0" smtClean="0">
                          <a:latin typeface="Arial"/>
                          <a:cs typeface="+mn-cs"/>
                        </a:rPr>
                        <a:t>عادة ما تتدهور الحالة إلى فقدان الوعي، وتنخفض درجة حرارة الجسم، ويفقد الشخص السيطرة على جسمه.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CECC"/>
                    </a:solidFill>
                  </a:tcPr>
                </a:tc>
              </a:tr>
              <a:tr h="598475"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ar-LB" sz="2000" spc="-5" dirty="0" smtClean="0">
                          <a:latin typeface="Arial"/>
                          <a:cs typeface="+mn-cs"/>
                        </a:rPr>
                        <a:t>الشخص في خطر الموت الفوري.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463423"/>
            <a:ext cx="2564777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ar-LB" sz="4600" spc="-85" dirty="0" smtClean="0">
                <a:solidFill>
                  <a:srgbClr val="885D1D"/>
                </a:solidFill>
              </a:rPr>
              <a:t>ما هو السكر؟</a:t>
            </a:r>
            <a:endParaRPr sz="4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1447800"/>
            <a:ext cx="7147559" cy="218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 rtl="1">
              <a:lnSpc>
                <a:spcPct val="150000"/>
              </a:lnSpc>
              <a:spcBef>
                <a:spcPts val="100"/>
              </a:spcBef>
            </a:pPr>
            <a:r>
              <a:rPr lang="ar-LB" sz="2400" spc="-5" dirty="0" smtClean="0">
                <a:latin typeface="Arial"/>
              </a:rPr>
              <a:t>السكر </a:t>
            </a:r>
            <a:r>
              <a:rPr lang="ar-LB" sz="2400" spc="-5" dirty="0">
                <a:latin typeface="Arial"/>
              </a:rPr>
              <a:t>هو لقب لموقف يكون فيه الشخص تحت تأثير الكحول.</a:t>
            </a:r>
          </a:p>
          <a:p>
            <a:pPr marR="6985" algn="r" rtl="1">
              <a:lnSpc>
                <a:spcPct val="150000"/>
              </a:lnSpc>
              <a:spcBef>
                <a:spcPts val="100"/>
              </a:spcBef>
            </a:pPr>
            <a:r>
              <a:rPr lang="ar-LB" sz="2400" spc="-5" dirty="0">
                <a:latin typeface="Arial"/>
              </a:rPr>
              <a:t>يرتفع مستوى </a:t>
            </a:r>
            <a:r>
              <a:rPr lang="ar-LB" sz="2400" spc="-5" dirty="0" smtClean="0">
                <a:latin typeface="Arial"/>
              </a:rPr>
              <a:t>السكر اعتمادًا </a:t>
            </a:r>
            <a:r>
              <a:rPr lang="ar-LB" sz="2400" spc="-5" dirty="0">
                <a:latin typeface="Arial"/>
              </a:rPr>
              <a:t>على كمية الكحول المستهلكة.</a:t>
            </a:r>
          </a:p>
          <a:p>
            <a:pPr marR="6985" algn="r" rtl="1">
              <a:lnSpc>
                <a:spcPct val="150000"/>
              </a:lnSpc>
              <a:spcBef>
                <a:spcPts val="100"/>
              </a:spcBef>
            </a:pPr>
            <a:r>
              <a:rPr lang="ar-LB" sz="2400" spc="-5" dirty="0">
                <a:latin typeface="Arial"/>
              </a:rPr>
              <a:t>في </a:t>
            </a:r>
            <a:r>
              <a:rPr lang="ar-LB" sz="2400" spc="-5" dirty="0" smtClean="0">
                <a:latin typeface="Arial"/>
              </a:rPr>
              <a:t>المتوسط، تبدأ </a:t>
            </a:r>
            <a:r>
              <a:rPr lang="ar-LB" sz="2400" spc="-5" dirty="0">
                <a:latin typeface="Arial"/>
              </a:rPr>
              <a:t>الكحول في إعطاء </a:t>
            </a:r>
            <a:r>
              <a:rPr lang="ar-LB" sz="2400" spc="-5" dirty="0" smtClean="0">
                <a:latin typeface="Arial"/>
              </a:rPr>
              <a:t>إشاراتها </a:t>
            </a:r>
            <a:r>
              <a:rPr lang="ar-LB" sz="2400" spc="-5" dirty="0">
                <a:latin typeface="Arial"/>
              </a:rPr>
              <a:t>بعد حوالي عشرين دقيقة من </a:t>
            </a:r>
            <a:r>
              <a:rPr lang="ar-LB" sz="2400" spc="-5" dirty="0" err="1" smtClean="0">
                <a:latin typeface="Arial"/>
              </a:rPr>
              <a:t>تناولها.</a:t>
            </a:r>
            <a:r>
              <a:rPr lang="ar-LB" sz="2400" spc="-5" dirty="0" smtClean="0">
                <a:latin typeface="Arial"/>
              </a:rPr>
              <a:t> تأثير </a:t>
            </a:r>
            <a:r>
              <a:rPr lang="ar-LB" sz="2400" spc="-5" dirty="0">
                <a:latin typeface="Arial"/>
              </a:rPr>
              <a:t>الكحول ليس </a:t>
            </a:r>
            <a:r>
              <a:rPr lang="ar-LB" sz="2400" spc="-5" dirty="0" smtClean="0">
                <a:latin typeface="Arial"/>
              </a:rPr>
              <a:t>موحدًا، </a:t>
            </a:r>
            <a:r>
              <a:rPr lang="ar-LB" sz="2400" spc="-5" dirty="0">
                <a:latin typeface="Arial"/>
              </a:rPr>
              <a:t>ويختلف وفقًا لعدة عوامل.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831" y="3733800"/>
            <a:ext cx="5809488" cy="3014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978</Words>
  <Application>Microsoft Office PowerPoint</Application>
  <PresentationFormat>‫הצגה על המסך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0" baseType="lpstr">
      <vt:lpstr>Office Theme</vt:lpstr>
      <vt:lpstr>-عارضة ملف التربية المرورية الدرس 14-12 - الكحول والقيادة</vt:lpstr>
      <vt:lpstr>الكحول والقيادة</vt:lpstr>
      <vt:lpstr>لماذا يشربون الكحول؟</vt:lpstr>
      <vt:lpstr>שקופית 4</vt:lpstr>
      <vt:lpstr>تعريف الكحول</vt:lpstr>
      <vt:lpstr>ما هي جرعة مشروب؟</vt:lpstr>
      <vt:lpstr>ما هو تأثير الكحول على جسم الإنسان؟</vt:lpstr>
      <vt:lpstr>שקופית 8</vt:lpstr>
      <vt:lpstr>ما هو السكر؟</vt:lpstr>
      <vt:lpstr>الكحول والقيادة</vt:lpstr>
      <vt:lpstr>ما هي تأثيرات الكحول على السائق؟</vt:lpstr>
      <vt:lpstr>ما هي تأثيرات الكحول على القيادة؟</vt:lpstr>
      <vt:lpstr>ماذا يقول القانون؟</vt:lpstr>
      <vt:lpstr>صلاحيات الشرطة</vt:lpstr>
      <vt:lpstr>كيف تتم عملية الفحص؟</vt:lpstr>
      <vt:lpstr>معتقدات خاطئة</vt:lpstr>
      <vt:lpstr>שקופית 17</vt:lpstr>
      <vt:lpstr>שקופית 18</vt:lpstr>
      <vt:lpstr>שקופית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ADorit</dc:creator>
  <cp:lastModifiedBy>DELL</cp:lastModifiedBy>
  <cp:revision>7</cp:revision>
  <dcterms:created xsi:type="dcterms:W3CDTF">2021-02-15T18:16:39Z</dcterms:created>
  <dcterms:modified xsi:type="dcterms:W3CDTF">2021-02-18T09:29:50Z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2021-02-15T00:00:00Z</vt:filetime>
  </property>
</Properties>
</file>