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autoCompressPictures="0">
  <p:sldMasterIdLst>
    <p:sldMasterId id="2147483900" r:id="rId4"/>
  </p:sldMasterIdLst>
  <p:notesMasterIdLst>
    <p:notesMasterId r:id="rId16"/>
  </p:notesMasterIdLst>
  <p:handoutMasterIdLst>
    <p:handoutMasterId r:id="rId17"/>
  </p:handoutMasterIdLst>
  <p:sldIdLst>
    <p:sldId id="256" r:id="rId5"/>
    <p:sldId id="257" r:id="rId6"/>
    <p:sldId id="262" r:id="rId7"/>
    <p:sldId id="260" r:id="rId8"/>
    <p:sldId id="269" r:id="rId9"/>
    <p:sldId id="263" r:id="rId10"/>
    <p:sldId id="265" r:id="rId11"/>
    <p:sldId id="264"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notesViewPr>
    <p:cSldViewPr snapToGrid="0">
      <p:cViewPr varScale="1">
        <p:scale>
          <a:sx n="86" d="100"/>
          <a:sy n="86" d="100"/>
        </p:scale>
        <p:origin x="385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presProps" Target="presProps.xml" /><Relationship Id="rId3" Type="http://schemas.openxmlformats.org/officeDocument/2006/relationships/customXml" Target="../customXml/item3.xml" /><Relationship Id="rId21" Type="http://schemas.openxmlformats.org/officeDocument/2006/relationships/tableStyles" Target="tableStyle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handoutMaster" Target="handoutMasters/handoutMaster1.xml" /><Relationship Id="rId2" Type="http://schemas.openxmlformats.org/officeDocument/2006/relationships/customXml" Target="../customXml/item2.xml" /><Relationship Id="rId16" Type="http://schemas.openxmlformats.org/officeDocument/2006/relationships/notesMaster" Target="notesMasters/notesMaster1.xml" /><Relationship Id="rId20"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10" Type="http://schemas.openxmlformats.org/officeDocument/2006/relationships/slide" Target="slides/slide6.xml" /><Relationship Id="rId19"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F9210C6C-4B68-4F7E-8652-D2323F804CD8}"/>
              </a:ext>
            </a:extLst>
          </p:cNvPr>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של תאריך 2">
            <a:extLst>
              <a:ext uri="{FF2B5EF4-FFF2-40B4-BE49-F238E27FC236}">
                <a16:creationId xmlns:a16="http://schemas.microsoft.com/office/drawing/2014/main" id="{84929371-8017-4016-BAA8-86725258D951}"/>
              </a:ext>
            </a:extLst>
          </p:cNvPr>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29B57A30-4320-49ED-8C56-A9B1C81B1AE5}" type="datetime1">
              <a:rPr lang="he-IL" smtClean="0">
                <a:latin typeface="Tahoma" panose="020B0604030504040204" pitchFamily="34" charset="0"/>
                <a:ea typeface="Tahoma" panose="020B0604030504040204" pitchFamily="34" charset="0"/>
                <a:cs typeface="Tahoma" panose="020B0604030504040204" pitchFamily="34" charset="0"/>
              </a:rPr>
              <a:t>ד'/ניסן/תשפ"א</a:t>
            </a:fld>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כותרת תחתונה 3">
            <a:extLst>
              <a:ext uri="{FF2B5EF4-FFF2-40B4-BE49-F238E27FC236}">
                <a16:creationId xmlns:a16="http://schemas.microsoft.com/office/drawing/2014/main" id="{2A10D2BD-B627-4D42-ADCF-456FA80CF910}"/>
              </a:ext>
            </a:extLst>
          </p:cNvPr>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a:extLst>
              <a:ext uri="{FF2B5EF4-FFF2-40B4-BE49-F238E27FC236}">
                <a16:creationId xmlns:a16="http://schemas.microsoft.com/office/drawing/2014/main" id="{6C391DA2-9667-4FFF-B38A-2B2F0B1B2B72}"/>
              </a:ext>
            </a:extLst>
          </p:cNvPr>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903EFD0F-0A97-497B-B3FB-1CA9D71A4FE0}" type="slidenum">
              <a:rPr lang="he-IL" smtClean="0">
                <a:latin typeface="Tahoma" panose="020B0604030504040204" pitchFamily="34" charset="0"/>
                <a:ea typeface="Tahoma" panose="020B0604030504040204" pitchFamily="34" charset="0"/>
                <a:cs typeface="Tahoma" panose="020B0604030504040204" pitchFamily="34" charset="0"/>
              </a:rPr>
              <a:pPr algn="l" rtl="1"/>
              <a:t>‹#›</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8726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3" name="מציין מיקום של תאריך 2"/>
          <p:cNvSpPr>
            <a:spLocks noGrp="1"/>
          </p:cNvSpPr>
          <p:nvPr>
            <p:ph type="dt" idx="1"/>
          </p:nvPr>
        </p:nvSpPr>
        <p:spPr>
          <a:xfrm flipH="1">
            <a:off x="1587"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D15D26B7-4A12-41E1-B710-60C71C881D59}" type="datetime1">
              <a:rPr lang="he-IL" smtClean="0"/>
              <a:pPr/>
              <a:t>ד'/ניסן/תשפ"א</a:t>
            </a:fld>
            <a:endParaRPr lang="he-IL" dirty="0"/>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he-IL" noProof="0" dirty="0"/>
          </a:p>
        </p:txBody>
      </p:sp>
      <p:sp>
        <p:nvSpPr>
          <p:cNvPr id="5" name="מציין מיקום של הערו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he-IL" noProof="0" dirty="0"/>
              <a:t>ערוך סגנונות טקסט של תבנית בסיס</a:t>
            </a:r>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6" name="מציין מיקום של כותרת תחתונה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7" name="מציין מיקום של מספר שקופית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pPr algn="l"/>
            <a:fld id="{880C4DC4-A412-4C98-AC88-1601625B3375}" type="slidenum">
              <a:rPr lang="he-IL" smtClean="0"/>
              <a:pPr algn="l"/>
              <a:t>‹#›</a:t>
            </a:fld>
            <a:endParaRPr lang="he-IL" dirty="0"/>
          </a:p>
        </p:txBody>
      </p:sp>
    </p:spTree>
    <p:extLst>
      <p:ext uri="{BB962C8B-B14F-4D97-AF65-F5344CB8AC3E}">
        <p14:creationId xmlns:p14="http://schemas.microsoft.com/office/powerpoint/2010/main" val="263479246"/>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1</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0035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2</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33109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4</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98541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5</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54583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6</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90917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7</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66231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9</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94151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10</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5695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a:lstStyle/>
          <a:p>
            <a:pPr algn="l" rtl="1"/>
            <a:fld id="{880C4DC4-A412-4C98-AC88-1601625B3375}" type="slidenum">
              <a:rPr lang="he-IL" smtClean="0">
                <a:latin typeface="Tahoma" panose="020B0604030504040204" pitchFamily="34" charset="0"/>
                <a:ea typeface="Tahoma" panose="020B0604030504040204" pitchFamily="34" charset="0"/>
                <a:cs typeface="Tahoma" panose="020B0604030504040204" pitchFamily="34" charset="0"/>
              </a:rPr>
              <a:pPr algn="l" rtl="1"/>
              <a:t>11</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03203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B06E8A9F-F9EE-4D23-8112-C3C8B186BC73}" type="datetime1">
              <a:rPr lang="he-IL" smtClean="0"/>
              <a:pPr/>
              <a:t>ד'/ניסן/תשפ"א</a:t>
            </a:fld>
            <a:endParaRPr lang="he-IL" dirty="0"/>
          </a:p>
        </p:txBody>
      </p:sp>
      <p:sp>
        <p:nvSpPr>
          <p:cNvPr id="5" name="Footer Placeholder 4"/>
          <p:cNvSpPr>
            <a:spLocks noGrp="1"/>
          </p:cNvSpPr>
          <p:nvPr>
            <p:ph type="ftr" sz="quarter" idx="11"/>
          </p:nvPr>
        </p:nvSpPr>
        <p:spPr/>
        <p:txBody>
          <a:bodyPr/>
          <a:lstStyle>
            <a:lvl1pPr>
              <a:defRPr>
                <a:solidFill>
                  <a:schemeClr val="tx1"/>
                </a:solidFill>
              </a:defRPr>
            </a:lvl1pPr>
          </a:lstStyle>
          <a:p>
            <a:r>
              <a:rPr lang="he-IL"/>
              <a:t>
              </a:t>
            </a:r>
            <a:endParaRPr lang="he-IL"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he-IL" smtClean="0"/>
              <a:pPr/>
              <a:t>‹#›</a:t>
            </a:fld>
            <a:endParaRPr lang="he-IL"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70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pPr rtl="1"/>
            <a:fld id="{1A5AAC6C-84F5-4136-B4A7-8A3DFC07F86F}" type="datetime1">
              <a:rPr lang="he-IL" noProof="0" smtClean="0"/>
              <a:t>ד'/ניסן/תשפ"א</a:t>
            </a:fld>
            <a:endParaRPr lang="he-IL" noProof="0" dirty="0"/>
          </a:p>
        </p:txBody>
      </p:sp>
      <p:sp>
        <p:nvSpPr>
          <p:cNvPr id="5" name="Footer Placeholder 4"/>
          <p:cNvSpPr>
            <a:spLocks noGrp="1"/>
          </p:cNvSpPr>
          <p:nvPr>
            <p:ph type="ftr" sz="quarter" idx="11"/>
          </p:nvPr>
        </p:nvSpPr>
        <p:spPr/>
        <p:txBody>
          <a:bodyPr/>
          <a:lstStyle/>
          <a:p>
            <a:pPr algn="ctr"/>
            <a:r>
              <a:rPr lang="he-IL"/>
              <a:t>
              </a:t>
            </a:r>
            <a:endParaRPr lang="he-IL" dirty="0"/>
          </a:p>
        </p:txBody>
      </p:sp>
      <p:sp>
        <p:nvSpPr>
          <p:cNvPr id="6" name="Slide Number Placeholder 5"/>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294418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pPr rtl="1"/>
            <a:fld id="{E955733F-FD03-4A24-BDBB-BF678D3F28F2}" type="datetime1">
              <a:rPr lang="he-IL" noProof="0" smtClean="0"/>
              <a:t>ד'/ניסן/תשפ"א</a:t>
            </a:fld>
            <a:endParaRPr lang="he-IL" noProof="0" dirty="0"/>
          </a:p>
        </p:txBody>
      </p:sp>
      <p:sp>
        <p:nvSpPr>
          <p:cNvPr id="5" name="Footer Placeholder 4"/>
          <p:cNvSpPr>
            <a:spLocks noGrp="1"/>
          </p:cNvSpPr>
          <p:nvPr>
            <p:ph type="ftr" sz="quarter" idx="11"/>
          </p:nvPr>
        </p:nvSpPr>
        <p:spPr/>
        <p:txBody>
          <a:bodyPr/>
          <a:lstStyle/>
          <a:p>
            <a:pPr algn="ctr"/>
            <a:r>
              <a:rPr lang="he-IL"/>
              <a:t>
              </a:t>
            </a:r>
            <a:endParaRPr lang="he-IL" dirty="0"/>
          </a:p>
        </p:txBody>
      </p:sp>
      <p:sp>
        <p:nvSpPr>
          <p:cNvPr id="6" name="Slide Number Placeholder 5"/>
          <p:cNvSpPr>
            <a:spLocks noGrp="1"/>
          </p:cNvSpPr>
          <p:nvPr>
            <p:ph type="sldNum" sz="quarter" idx="12"/>
          </p:nvPr>
        </p:nvSpPr>
        <p:spPr/>
        <p:txBody>
          <a:bodyPr/>
          <a:lstStyle/>
          <a:p>
            <a:pPr algn="l"/>
            <a:fld id="{6D22F896-40B5-4ADD-8801-0D06FADFA095}" type="slidenum">
              <a:rPr lang="he-IL" smtClean="0"/>
              <a:pPr algn="l"/>
              <a:t>‹#›</a:t>
            </a:fld>
            <a:endParaRPr lang="he-IL" dirty="0"/>
          </a:p>
        </p:txBody>
      </p:sp>
    </p:spTree>
    <p:extLst>
      <p:ext uri="{BB962C8B-B14F-4D97-AF65-F5344CB8AC3E}">
        <p14:creationId xmlns:p14="http://schemas.microsoft.com/office/powerpoint/2010/main" val="332266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pPr rtl="1"/>
            <a:fld id="{ECB56A3F-1907-4C1B-B2A0-50ED6453B4FA}" type="datetime1">
              <a:rPr lang="he-IL" noProof="0" smtClean="0"/>
              <a:t>ד'/ניסן/תשפ"א</a:t>
            </a:fld>
            <a:endParaRPr lang="he-IL" noProof="0" dirty="0"/>
          </a:p>
        </p:txBody>
      </p:sp>
      <p:sp>
        <p:nvSpPr>
          <p:cNvPr id="5" name="Footer Placeholder 4"/>
          <p:cNvSpPr>
            <a:spLocks noGrp="1"/>
          </p:cNvSpPr>
          <p:nvPr>
            <p:ph type="ftr" sz="quarter" idx="11"/>
          </p:nvPr>
        </p:nvSpPr>
        <p:spPr/>
        <p:txBody>
          <a:bodyPr/>
          <a:lstStyle/>
          <a:p>
            <a:pPr algn="ctr"/>
            <a:r>
              <a:rPr lang="he-IL"/>
              <a:t>
              </a:t>
            </a:r>
            <a:endParaRPr lang="he-IL" dirty="0"/>
          </a:p>
        </p:txBody>
      </p:sp>
      <p:sp>
        <p:nvSpPr>
          <p:cNvPr id="6" name="Slide Number Placeholder 5"/>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2623295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pPr rtl="1"/>
            <a:fld id="{9592648E-E7BA-46CE-85DB-223C53C2CD0B}" type="datetime1">
              <a:rPr lang="he-IL" noProof="0" smtClean="0"/>
              <a:t>ד'/ניסן/תשפ"א</a:t>
            </a:fld>
            <a:endParaRPr lang="he-IL" noProof="0" dirty="0"/>
          </a:p>
        </p:txBody>
      </p:sp>
      <p:sp>
        <p:nvSpPr>
          <p:cNvPr id="5" name="Footer Placeholder 4"/>
          <p:cNvSpPr>
            <a:spLocks noGrp="1"/>
          </p:cNvSpPr>
          <p:nvPr>
            <p:ph type="ftr" sz="quarter" idx="11"/>
          </p:nvPr>
        </p:nvSpPr>
        <p:spPr/>
        <p:txBody>
          <a:bodyPr/>
          <a:lstStyle/>
          <a:p>
            <a:r>
              <a:rPr lang="he-IL"/>
              <a:t>
              </a:t>
            </a:r>
            <a:endParaRPr lang="he-IL" dirty="0"/>
          </a:p>
        </p:txBody>
      </p:sp>
      <p:sp>
        <p:nvSpPr>
          <p:cNvPr id="6" name="Slide Number Placeholder 5"/>
          <p:cNvSpPr>
            <a:spLocks noGrp="1"/>
          </p:cNvSpPr>
          <p:nvPr>
            <p:ph type="sldNum" sz="quarter" idx="12"/>
          </p:nvPr>
        </p:nvSpPr>
        <p:spPr/>
        <p:txBody>
          <a:bodyPr/>
          <a:lstStyle/>
          <a:p>
            <a:fld id="{6D22F896-40B5-4ADD-8801-0D06FADFA095}" type="slidenum">
              <a:rPr lang="he-IL" smtClean="0"/>
              <a:pPr/>
              <a:t>‹#›</a:t>
            </a:fld>
            <a:endParaRPr lang="he-IL"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874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pPr rtl="1"/>
            <a:fld id="{403CCD0A-6D88-4546-AB1F-FDA6156A595C}" type="datetime1">
              <a:rPr lang="he-IL" noProof="0" smtClean="0"/>
              <a:t>ד'/ניסן/תשפ"א</a:t>
            </a:fld>
            <a:endParaRPr lang="he-IL" noProof="0" dirty="0"/>
          </a:p>
        </p:txBody>
      </p:sp>
      <p:sp>
        <p:nvSpPr>
          <p:cNvPr id="6" name="Footer Placeholder 5"/>
          <p:cNvSpPr>
            <a:spLocks noGrp="1"/>
          </p:cNvSpPr>
          <p:nvPr>
            <p:ph type="ftr" sz="quarter" idx="11"/>
          </p:nvPr>
        </p:nvSpPr>
        <p:spPr/>
        <p:txBody>
          <a:bodyPr/>
          <a:lstStyle/>
          <a:p>
            <a:pPr algn="ctr"/>
            <a:r>
              <a:rPr lang="he-IL"/>
              <a:t>
              </a:t>
            </a:r>
            <a:endParaRPr lang="he-IL" dirty="0"/>
          </a:p>
        </p:txBody>
      </p:sp>
      <p:sp>
        <p:nvSpPr>
          <p:cNvPr id="7" name="Slide Number Placeholder 6"/>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280295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pPr rtl="1"/>
            <a:fld id="{4E151419-A548-4A19-9ED7-DC700AD2C58C}" type="datetime1">
              <a:rPr lang="he-IL" noProof="0" smtClean="0"/>
              <a:t>ד'/ניסן/תשפ"א</a:t>
            </a:fld>
            <a:endParaRPr lang="he-IL" noProof="0" dirty="0"/>
          </a:p>
        </p:txBody>
      </p:sp>
      <p:sp>
        <p:nvSpPr>
          <p:cNvPr id="8" name="Footer Placeholder 7"/>
          <p:cNvSpPr>
            <a:spLocks noGrp="1"/>
          </p:cNvSpPr>
          <p:nvPr>
            <p:ph type="ftr" sz="quarter" idx="11"/>
          </p:nvPr>
        </p:nvSpPr>
        <p:spPr/>
        <p:txBody>
          <a:bodyPr/>
          <a:lstStyle/>
          <a:p>
            <a:r>
              <a:rPr lang="he-IL"/>
              <a:t>
              </a:t>
            </a:r>
            <a:endParaRPr lang="he-IL" dirty="0"/>
          </a:p>
        </p:txBody>
      </p:sp>
      <p:sp>
        <p:nvSpPr>
          <p:cNvPr id="9" name="Slide Number Placeholder 8"/>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71001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pPr rtl="1"/>
            <a:fld id="{2A17ABBD-1992-4B8B-9111-FAE621B14B45}" type="datetime1">
              <a:rPr lang="he-IL" noProof="0" smtClean="0"/>
              <a:t>ד'/ניסן/תשפ"א</a:t>
            </a:fld>
            <a:endParaRPr lang="he-IL" noProof="0" dirty="0"/>
          </a:p>
        </p:txBody>
      </p:sp>
      <p:sp>
        <p:nvSpPr>
          <p:cNvPr id="4" name="Footer Placeholder 3"/>
          <p:cNvSpPr>
            <a:spLocks noGrp="1"/>
          </p:cNvSpPr>
          <p:nvPr>
            <p:ph type="ftr" sz="quarter" idx="11"/>
          </p:nvPr>
        </p:nvSpPr>
        <p:spPr/>
        <p:txBody>
          <a:bodyPr/>
          <a:lstStyle/>
          <a:p>
            <a:r>
              <a:rPr lang="he-IL"/>
              <a:t>
              </a:t>
            </a:r>
            <a:endParaRPr lang="he-IL" dirty="0"/>
          </a:p>
        </p:txBody>
      </p:sp>
      <p:sp>
        <p:nvSpPr>
          <p:cNvPr id="5" name="Slide Number Placeholder 4"/>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101634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1"/>
            <a:fld id="{98814F48-5FCC-4167-A55F-55354603545B}" type="datetime1">
              <a:rPr lang="he-IL" noProof="0" smtClean="0"/>
              <a:t>ד'/ניסן/תשפ"א</a:t>
            </a:fld>
            <a:endParaRPr lang="he-IL" noProof="0" dirty="0"/>
          </a:p>
        </p:txBody>
      </p:sp>
      <p:sp>
        <p:nvSpPr>
          <p:cNvPr id="3" name="Footer Placeholder 2"/>
          <p:cNvSpPr>
            <a:spLocks noGrp="1"/>
          </p:cNvSpPr>
          <p:nvPr>
            <p:ph type="ftr" sz="quarter" idx="11"/>
          </p:nvPr>
        </p:nvSpPr>
        <p:spPr/>
        <p:txBody>
          <a:bodyPr/>
          <a:lstStyle/>
          <a:p>
            <a:r>
              <a:rPr lang="he-IL"/>
              <a:t>
              </a:t>
            </a:r>
            <a:endParaRPr lang="he-IL" dirty="0"/>
          </a:p>
        </p:txBody>
      </p:sp>
      <p:sp>
        <p:nvSpPr>
          <p:cNvPr id="4" name="Slide Number Placeholder 3"/>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2751588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pPr rtl="1"/>
            <a:fld id="{120CCE66-5BA8-4DB2-8D7F-1E324E373D34}" type="datetime1">
              <a:rPr lang="he-IL" noProof="0" smtClean="0"/>
              <a:t>ד'/ניסן/תשפ"א</a:t>
            </a:fld>
            <a:endParaRPr lang="he-IL" noProof="0" dirty="0"/>
          </a:p>
        </p:txBody>
      </p:sp>
      <p:sp>
        <p:nvSpPr>
          <p:cNvPr id="6" name="Footer Placeholder 5"/>
          <p:cNvSpPr>
            <a:spLocks noGrp="1"/>
          </p:cNvSpPr>
          <p:nvPr>
            <p:ph type="ftr" sz="quarter" idx="11"/>
          </p:nvPr>
        </p:nvSpPr>
        <p:spPr/>
        <p:txBody>
          <a:bodyPr/>
          <a:lstStyle/>
          <a:p>
            <a:pPr algn="ctr"/>
            <a:r>
              <a:rPr lang="he-IL"/>
              <a:t>
              </a:t>
            </a:r>
            <a:endParaRPr lang="he-IL" dirty="0"/>
          </a:p>
        </p:txBody>
      </p:sp>
      <p:sp>
        <p:nvSpPr>
          <p:cNvPr id="7" name="Slide Number Placeholder 6"/>
          <p:cNvSpPr>
            <a:spLocks noGrp="1"/>
          </p:cNvSpPr>
          <p:nvPr>
            <p:ph type="sldNum" sz="quarter" idx="12"/>
          </p:nvPr>
        </p:nvSpPr>
        <p:spPr/>
        <p:txBody>
          <a:bodyPr/>
          <a:lstStyle/>
          <a:p>
            <a:pPr algn="l"/>
            <a:fld id="{6D22F896-40B5-4ADD-8801-0D06FADFA095}" type="slidenum">
              <a:rPr lang="he-IL" smtClean="0"/>
              <a:pPr algn="l"/>
              <a:t>‹#›</a:t>
            </a:fld>
            <a:endParaRPr lang="he-IL" dirty="0"/>
          </a:p>
        </p:txBody>
      </p:sp>
    </p:spTree>
    <p:extLst>
      <p:ext uri="{BB962C8B-B14F-4D97-AF65-F5344CB8AC3E}">
        <p14:creationId xmlns:p14="http://schemas.microsoft.com/office/powerpoint/2010/main" val="104083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pPr rtl="1"/>
            <a:fld id="{62D54E7D-5580-4E5E-A546-3362F572CDAA}" type="datetime1">
              <a:rPr lang="he-IL" noProof="0" smtClean="0"/>
              <a:t>ד'/ניסן/תשפ"א</a:t>
            </a:fld>
            <a:endParaRPr lang="he-IL" noProof="0" dirty="0"/>
          </a:p>
        </p:txBody>
      </p:sp>
      <p:sp>
        <p:nvSpPr>
          <p:cNvPr id="6" name="Footer Placeholder 5"/>
          <p:cNvSpPr>
            <a:spLocks noGrp="1"/>
          </p:cNvSpPr>
          <p:nvPr>
            <p:ph type="ftr" sz="quarter" idx="11"/>
          </p:nvPr>
        </p:nvSpPr>
        <p:spPr/>
        <p:txBody>
          <a:bodyPr/>
          <a:lstStyle/>
          <a:p>
            <a:r>
              <a:rPr lang="he-IL"/>
              <a:t>
              </a:t>
            </a:r>
            <a:endParaRPr lang="he-IL" dirty="0"/>
          </a:p>
        </p:txBody>
      </p:sp>
      <p:sp>
        <p:nvSpPr>
          <p:cNvPr id="7" name="Slide Number Placeholder 6"/>
          <p:cNvSpPr>
            <a:spLocks noGrp="1"/>
          </p:cNvSpPr>
          <p:nvPr>
            <p:ph type="sldNum" sz="quarter" idx="12"/>
          </p:nvPr>
        </p:nvSpPr>
        <p:spPr/>
        <p:txBody>
          <a:body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337949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CE65F245-D7AA-46A9-8A12-6C33292078B6}" type="datetime1">
              <a:rPr lang="he-IL" smtClean="0"/>
              <a:t>ד'/ניסן/תשפ"א</a:t>
            </a:fld>
            <a:endParaRPr lang="he-IL"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r>
              <a:rPr lang="he-IL"/>
              <a:t>
              </a:t>
            </a:r>
            <a:endParaRPr lang="he-IL"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6D22F896-40B5-4ADD-8801-0D06FADFA095}" type="slidenum">
              <a:rPr lang="he-IL" smtClean="0"/>
              <a:pPr/>
              <a:t>‹#›</a:t>
            </a:fld>
            <a:endParaRPr lang="he-IL" dirty="0"/>
          </a:p>
        </p:txBody>
      </p:sp>
    </p:spTree>
    <p:extLst>
      <p:ext uri="{BB962C8B-B14F-4D97-AF65-F5344CB8AC3E}">
        <p14:creationId xmlns:p14="http://schemas.microsoft.com/office/powerpoint/2010/main" val="2684494896"/>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sldNum="0" hdr="0" ftr="0" dt="0"/>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2.jpeg" /></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gkuzQkE6SQs"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 Id="rId4" Type="http://schemas.openxmlformats.org/officeDocument/2006/relationships/hyperlink" Target="https://docs.google.com/document/d/1OFryOl5tp12xODnFrKXvuWQCODyFd4NjiYheK-G3qKs/edit?usp=sharing" TargetMode="External" /></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gkuzQkE6SQs" TargetMode="External"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2.xml" /><Relationship Id="rId1" Type="http://schemas.openxmlformats.org/officeDocument/2006/relationships/slideLayout" Target="../slideLayouts/slideLayout2.xml" /><Relationship Id="rId5" Type="http://schemas.openxmlformats.org/officeDocument/2006/relationships/image" Target="../media/image5.jpeg" /><Relationship Id="rId4" Type="http://schemas.openxmlformats.org/officeDocument/2006/relationships/image" Target="../media/image4.svg" /></Relationships>
</file>

<file path=ppt/slides/_rels/slide3.xml.rels><?xml version="1.0" encoding="UTF-8" standalone="yes"?>
<Relationships xmlns="http://schemas.openxmlformats.org/package/2006/relationships"><Relationship Id="rId2" Type="http://schemas.openxmlformats.org/officeDocument/2006/relationships/hyperlink" Target="https://www.mako.co.il/news-law/2020_q1/Article-8e41bb897097071027.htm" TargetMode="External" /><Relationship Id="rId1" Type="http://schemas.openxmlformats.org/officeDocument/2006/relationships/slideLayout" Target="../slideLayouts/slideLayout8.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slideLayout" Target="../slideLayouts/slideLayout2.xml" /><Relationship Id="rId1" Type="http://schemas.openxmlformats.org/officeDocument/2006/relationships/video" Target="https://www.youtube.com/embed/hssJhng7Y5I" TargetMode="Externa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a:extLst>
              <a:ext uri="{FF2B5EF4-FFF2-40B4-BE49-F238E27FC236}">
                <a16:creationId xmlns:a16="http://schemas.microsoft.com/office/drawing/2014/main" id="{B5C42441-4A18-4C94-AB77-730E41052599}"/>
              </a:ext>
            </a:extLst>
          </p:cNvPr>
          <p:cNvPicPr>
            <a:picLocks noChangeAspect="1"/>
          </p:cNvPicPr>
          <p:nvPr/>
        </p:nvPicPr>
        <p:blipFill>
          <a:blip r:embed="rId3"/>
          <a:stretch>
            <a:fillRect/>
          </a:stretch>
        </p:blipFill>
        <p:spPr>
          <a:xfrm>
            <a:off x="2745422" y="402543"/>
            <a:ext cx="6696075" cy="1216099"/>
          </a:xfrm>
          <a:prstGeom prst="rect">
            <a:avLst/>
          </a:prstGeom>
        </p:spPr>
      </p:pic>
      <p:sp>
        <p:nvSpPr>
          <p:cNvPr id="8" name="כותרת משנה 2">
            <a:extLst>
              <a:ext uri="{FF2B5EF4-FFF2-40B4-BE49-F238E27FC236}">
                <a16:creationId xmlns:a16="http://schemas.microsoft.com/office/drawing/2014/main" id="{3FC7BD98-5486-489C-BAA0-A69CEFF691B3}"/>
              </a:ext>
            </a:extLst>
          </p:cNvPr>
          <p:cNvSpPr>
            <a:spLocks noGrp="1"/>
          </p:cNvSpPr>
          <p:nvPr>
            <p:ph type="subTitle" idx="1"/>
          </p:nvPr>
        </p:nvSpPr>
        <p:spPr>
          <a:xfrm flipH="1">
            <a:off x="1709529" y="3160455"/>
            <a:ext cx="8767860" cy="492369"/>
          </a:xfrm>
        </p:spPr>
        <p:txBody>
          <a:bodyPr rtlCol="1">
            <a:normAutofit/>
          </a:bodyPr>
          <a:lstStyle/>
          <a:p>
            <a:r>
              <a:rPr lang="ar-JO" sz="2000" dirty="0">
                <a:latin typeface="Tahoma" panose="020B0604030504040204" pitchFamily="34" charset="0"/>
                <a:ea typeface="Tahoma" panose="020B0604030504040204" pitchFamily="34" charset="0"/>
              </a:rPr>
              <a:t>درس في موضوع التربية المرورية</a:t>
            </a:r>
            <a:endParaRPr lang="he-IL"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כותרת 11"/>
          <p:cNvSpPr>
            <a:spLocks noGrp="1"/>
          </p:cNvSpPr>
          <p:nvPr>
            <p:ph type="ctrTitle"/>
          </p:nvPr>
        </p:nvSpPr>
        <p:spPr>
          <a:xfrm>
            <a:off x="1109979" y="2305262"/>
            <a:ext cx="9966960" cy="866473"/>
          </a:xfrm>
        </p:spPr>
        <p:txBody>
          <a:bodyPr>
            <a:normAutofit fontScale="90000"/>
          </a:bodyPr>
          <a:lstStyle/>
          <a:p>
            <a:r>
              <a:rPr lang="ar-JO" dirty="0"/>
              <a:t>العنف على الطرقات</a:t>
            </a:r>
            <a:endParaRPr lang="he-IL" dirty="0"/>
          </a:p>
        </p:txBody>
      </p:sp>
      <p:pic>
        <p:nvPicPr>
          <p:cNvPr id="1028" name="Picture 4" descr="Dangerous Driving Behaviors Incite Road Rage | Call Lee Fre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9372" y="3858355"/>
            <a:ext cx="4108173" cy="2733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05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8" name="מציין מיקום תוכן 7">
            <a:extLst>
              <a:ext uri="{FF2B5EF4-FFF2-40B4-BE49-F238E27FC236}">
                <a16:creationId xmlns:a16="http://schemas.microsoft.com/office/drawing/2014/main" id="{41FF5D4E-7134-4EA4-BA11-FE50F4576B73}"/>
              </a:ext>
            </a:extLst>
          </p:cNvPr>
          <p:cNvSpPr>
            <a:spLocks noGrp="1"/>
          </p:cNvSpPr>
          <p:nvPr>
            <p:ph idx="1"/>
          </p:nvPr>
        </p:nvSpPr>
        <p:spPr>
          <a:xfrm flipH="1">
            <a:off x="6419521" y="459544"/>
            <a:ext cx="5622421" cy="5938911"/>
          </a:xfrm>
        </p:spPr>
        <p:txBody>
          <a:bodyPr rtlCol="1">
            <a:normAutofit/>
          </a:bodyPr>
          <a:lstStyle/>
          <a:p>
            <a:pPr marL="45720" indent="0" algn="r" rtl="1">
              <a:buNone/>
            </a:pPr>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someone@example.com</a:t>
            </a:r>
          </a:p>
          <a:p>
            <a:pPr marL="45720" indent="0" algn="ctr">
              <a:buNone/>
            </a:pP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endParaRPr>
          </a:p>
          <a:p>
            <a:pPr algn="ct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hlinkClick r:id="rId3"/>
            </a:endParaRPr>
          </a:p>
          <a:p>
            <a:pPr marL="45720" indent="0">
              <a:buNone/>
            </a:pP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hlinkClick r:id="rId3"/>
            </a:endParaRPr>
          </a:p>
        </p:txBody>
      </p:sp>
      <p:sp>
        <p:nvSpPr>
          <p:cNvPr id="5" name="מלבן 4"/>
          <p:cNvSpPr/>
          <p:nvPr/>
        </p:nvSpPr>
        <p:spPr>
          <a:xfrm>
            <a:off x="1268396" y="609600"/>
            <a:ext cx="9248045" cy="827021"/>
          </a:xfrm>
          <a:prstGeom prst="rect">
            <a:avLst/>
          </a:prstGeom>
        </p:spPr>
        <p:txBody>
          <a:bodyPr wrap="none">
            <a:spAutoFit/>
          </a:bodyPr>
          <a:lstStyle/>
          <a:p>
            <a:pPr>
              <a:lnSpc>
                <a:spcPct val="150000"/>
              </a:lnSpc>
            </a:pPr>
            <a:r>
              <a:rPr lang="ar-JO" sz="3600" b="1" dirty="0">
                <a:solidFill>
                  <a:schemeClr val="accent1">
                    <a:lumMod val="50000"/>
                  </a:schemeClr>
                </a:solidFill>
              </a:rPr>
              <a:t>كيف نتعامل مع ظاهرة العنف على الطرق؟</a:t>
            </a:r>
            <a:endParaRPr lang="he-IL" sz="3600" b="1" dirty="0">
              <a:solidFill>
                <a:schemeClr val="accent1">
                  <a:lumMod val="50000"/>
                </a:schemeClr>
              </a:solidFill>
            </a:endParaRPr>
          </a:p>
        </p:txBody>
      </p:sp>
      <p:sp>
        <p:nvSpPr>
          <p:cNvPr id="6" name="TextBox 5"/>
          <p:cNvSpPr txBox="1"/>
          <p:nvPr/>
        </p:nvSpPr>
        <p:spPr>
          <a:xfrm>
            <a:off x="1689100" y="1752600"/>
            <a:ext cx="8813800" cy="4001095"/>
          </a:xfrm>
          <a:prstGeom prst="rect">
            <a:avLst/>
          </a:prstGeom>
          <a:noFill/>
        </p:spPr>
        <p:txBody>
          <a:bodyPr wrap="square" rtlCol="1">
            <a:spAutoFit/>
          </a:bodyPr>
          <a:lstStyle/>
          <a:p>
            <a:pPr algn="r"/>
            <a:r>
              <a:rPr lang="ar-JO" sz="2000" b="1" dirty="0"/>
              <a:t>مهمة تلخيص التعلم ...</a:t>
            </a:r>
          </a:p>
          <a:p>
            <a:pPr algn="r"/>
            <a:endParaRPr lang="he-IL" sz="2000" b="1" dirty="0"/>
          </a:p>
          <a:p>
            <a:pPr marL="285750" indent="-285750" algn="r" rtl="1">
              <a:lnSpc>
                <a:spcPct val="150000"/>
              </a:lnSpc>
              <a:buFont typeface="Arial" panose="020B0604020202020204" pitchFamily="34" charset="0"/>
              <a:buChar char="•"/>
            </a:pPr>
            <a:r>
              <a:rPr lang="ar-JO" sz="2000" b="1" dirty="0"/>
              <a:t>عليكم البحث عبر الإنترنت عن الكيانات / المشاريع الموجودة التي تكافح العنف على الطرق وإضافة إجاباتك إلى جدول مستندات </a:t>
            </a:r>
            <a:r>
              <a:rPr lang="en-US" sz="2000" b="1" dirty="0">
                <a:latin typeface="Tahoma" panose="020B0604030504040204" pitchFamily="34" charset="0"/>
                <a:ea typeface="Tahoma" panose="020B0604030504040204" pitchFamily="34" charset="0"/>
                <a:cs typeface="Tahoma" panose="020B0604030504040204" pitchFamily="34" charset="0"/>
              </a:rPr>
              <a:t>Google</a:t>
            </a:r>
            <a:endParaRPr lang="he-IL" sz="2000" b="1" dirty="0">
              <a:latin typeface="Tahoma" panose="020B0604030504040204" pitchFamily="34" charset="0"/>
              <a:ea typeface="Tahoma" panose="020B0604030504040204" pitchFamily="34" charset="0"/>
              <a:cs typeface="Tahoma" panose="020B0604030504040204" pitchFamily="34" charset="0"/>
            </a:endParaRPr>
          </a:p>
          <a:p>
            <a:pPr marL="285750" indent="-285750" algn="r" rtl="1">
              <a:lnSpc>
                <a:spcPct val="150000"/>
              </a:lnSpc>
              <a:buFont typeface="Arial" panose="020B0604020202020204" pitchFamily="34" charset="0"/>
              <a:buChar char="•"/>
            </a:pPr>
            <a:r>
              <a:rPr lang="ar-JO" sz="2000" b="1" dirty="0"/>
              <a:t>عليكم التفكير وتقديم اقتراحات إبداعية لمكافحة العنف على الطرق وإضافة أفكاركم في العمود الثاني من جدول مستندات </a:t>
            </a:r>
            <a:r>
              <a:rPr lang="en-US" sz="2000" b="1" dirty="0">
                <a:latin typeface="Tahoma" panose="020B0604030504040204" pitchFamily="34" charset="0"/>
                <a:ea typeface="Tahoma" panose="020B0604030504040204" pitchFamily="34" charset="0"/>
                <a:cs typeface="Tahoma" panose="020B0604030504040204" pitchFamily="34" charset="0"/>
              </a:rPr>
              <a:t>Google</a:t>
            </a:r>
            <a:endParaRPr lang="he-IL" sz="2000" b="1" dirty="0">
              <a:latin typeface="Tahoma" panose="020B0604030504040204" pitchFamily="34" charset="0"/>
              <a:ea typeface="Tahoma" panose="020B0604030504040204" pitchFamily="34" charset="0"/>
              <a:cs typeface="Tahoma" panose="020B0604030504040204" pitchFamily="34" charset="0"/>
            </a:endParaRPr>
          </a:p>
          <a:p>
            <a:pPr algn="r" rtl="1"/>
            <a:endParaRPr lang="he-IL" sz="2000" b="1" dirty="0"/>
          </a:p>
          <a:p>
            <a:pPr algn="r" rtl="1"/>
            <a:r>
              <a:rPr lang="ar-JO" sz="2000" b="1" dirty="0"/>
              <a:t>رابط الملف المشترك:</a:t>
            </a:r>
            <a:endParaRPr lang="he-IL" dirty="0"/>
          </a:p>
          <a:p>
            <a:pPr marL="285750" indent="-285750" algn="r" rtl="1">
              <a:buFont typeface="Arial" panose="020B0604020202020204" pitchFamily="34" charset="0"/>
              <a:buChar char="•"/>
            </a:pPr>
            <a:endParaRPr lang="he-IL" dirty="0"/>
          </a:p>
          <a:p>
            <a:pPr marL="285750" indent="-285750" algn="r" rtl="1">
              <a:buFont typeface="Arial" panose="020B0604020202020204" pitchFamily="34" charset="0"/>
              <a:buChar char="•"/>
            </a:pPr>
            <a:r>
              <a:rPr lang="en-US" dirty="0">
                <a:hlinkClick r:id="rId4"/>
              </a:rPr>
              <a:t>https://docs.google.com/document/d/1OFryOl5tp12xODnFrKXvuWQCODyFd4NjiYheK-G3qKs/edit?usp=sharing</a:t>
            </a:r>
            <a:endParaRPr lang="he-IL" dirty="0"/>
          </a:p>
        </p:txBody>
      </p:sp>
    </p:spTree>
    <p:extLst>
      <p:ext uri="{BB962C8B-B14F-4D97-AF65-F5344CB8AC3E}">
        <p14:creationId xmlns:p14="http://schemas.microsoft.com/office/powerpoint/2010/main" val="207337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8" name="מציין מיקום תוכן 7">
            <a:extLst>
              <a:ext uri="{FF2B5EF4-FFF2-40B4-BE49-F238E27FC236}">
                <a16:creationId xmlns:a16="http://schemas.microsoft.com/office/drawing/2014/main" id="{41FF5D4E-7134-4EA4-BA11-FE50F4576B73}"/>
              </a:ext>
            </a:extLst>
          </p:cNvPr>
          <p:cNvSpPr>
            <a:spLocks noGrp="1"/>
          </p:cNvSpPr>
          <p:nvPr>
            <p:ph idx="1"/>
          </p:nvPr>
        </p:nvSpPr>
        <p:spPr>
          <a:xfrm flipH="1">
            <a:off x="6419521" y="459544"/>
            <a:ext cx="5622421" cy="5938911"/>
          </a:xfrm>
        </p:spPr>
        <p:txBody>
          <a:bodyPr rtlCol="1">
            <a:normAutofit/>
          </a:bodyPr>
          <a:lstStyle/>
          <a:p>
            <a:pPr marL="45720" indent="0" algn="r" rtl="1">
              <a:buNone/>
            </a:pPr>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someone@example.com</a:t>
            </a:r>
          </a:p>
          <a:p>
            <a:pPr marL="45720" indent="0" algn="ctr">
              <a:buNone/>
            </a:pP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endParaRPr>
          </a:p>
          <a:p>
            <a:pPr algn="ct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hlinkClick r:id="rId3"/>
            </a:endParaRPr>
          </a:p>
          <a:p>
            <a:pPr marL="45720" indent="0">
              <a:buNone/>
            </a:pPr>
            <a:endParaRPr lang="he-IL" sz="2400" dirty="0">
              <a:ln w="0"/>
              <a:effectLst>
                <a:outerShdw blurRad="38100" dist="19050" dir="2700000" algn="tl" rotWithShape="0">
                  <a:schemeClr val="dk1">
                    <a:alpha val="40000"/>
                  </a:schemeClr>
                </a:outerShdw>
              </a:effectLst>
              <a:latin typeface="BN Madregot" panose="02000000000000000000" pitchFamily="2" charset="-79"/>
              <a:cs typeface="BN Madregot" panose="02000000000000000000" pitchFamily="2" charset="-79"/>
              <a:hlinkClick r:id="rId3"/>
            </a:endParaRPr>
          </a:p>
        </p:txBody>
      </p:sp>
      <p:sp>
        <p:nvSpPr>
          <p:cNvPr id="6" name="מלבן 5"/>
          <p:cNvSpPr/>
          <p:nvPr/>
        </p:nvSpPr>
        <p:spPr>
          <a:xfrm>
            <a:off x="2178050" y="2565400"/>
            <a:ext cx="7835900" cy="1077218"/>
          </a:xfrm>
          <a:prstGeom prst="rect">
            <a:avLst/>
          </a:prstGeom>
        </p:spPr>
        <p:txBody>
          <a:bodyPr wrap="square">
            <a:spAutoFit/>
          </a:bodyPr>
          <a:lstStyle/>
          <a:p>
            <a:pPr algn="ctr"/>
            <a:r>
              <a:rPr lang="ar-JO" sz="3200" b="1" dirty="0">
                <a:solidFill>
                  <a:schemeClr val="accent1">
                    <a:lumMod val="50000"/>
                  </a:schemeClr>
                </a:solidFill>
                <a:latin typeface="PT Sans"/>
              </a:rPr>
              <a:t>"لديك خيار منع أي حادث تقريبًا حتى لو لم يكن ذنبك"</a:t>
            </a:r>
            <a:endParaRPr lang="he-IL" sz="3200" b="1" dirty="0">
              <a:solidFill>
                <a:schemeClr val="accent1">
                  <a:lumMod val="50000"/>
                </a:schemeClr>
              </a:solidFill>
            </a:endParaRPr>
          </a:p>
        </p:txBody>
      </p:sp>
    </p:spTree>
    <p:extLst>
      <p:ext uri="{BB962C8B-B14F-4D97-AF65-F5344CB8AC3E}">
        <p14:creationId xmlns:p14="http://schemas.microsoft.com/office/powerpoint/2010/main" val="64982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4B6193-F9F1-4C54-838F-77350B9FC5DC}"/>
              </a:ext>
            </a:extLst>
          </p:cNvPr>
          <p:cNvSpPr>
            <a:spLocks noGrp="1"/>
          </p:cNvSpPr>
          <p:nvPr>
            <p:ph type="title"/>
          </p:nvPr>
        </p:nvSpPr>
        <p:spPr>
          <a:xfrm flipH="1">
            <a:off x="5849073" y="267287"/>
            <a:ext cx="5199926" cy="2246318"/>
          </a:xfrm>
        </p:spPr>
        <p:txBody>
          <a:bodyPr rtlCol="1">
            <a:normAutofit/>
          </a:bodyPr>
          <a:lstStyle/>
          <a:p>
            <a:pPr algn="r"/>
            <a:r>
              <a:rPr lang="ar-JO" sz="4000" dirty="0">
                <a:latin typeface="Tahoma" panose="020B0604030504040204" pitchFamily="34" charset="0"/>
                <a:ea typeface="Tahoma" panose="020B0604030504040204" pitchFamily="34" charset="0"/>
              </a:rPr>
              <a:t>ماذا سنتعلم اليوم؟</a:t>
            </a:r>
            <a:br>
              <a:rPr lang="ar-JO" sz="4000" dirty="0">
                <a:latin typeface="Tahoma" panose="020B0604030504040204" pitchFamily="34" charset="0"/>
                <a:ea typeface="Tahoma" panose="020B0604030504040204" pitchFamily="34" charset="0"/>
              </a:rPr>
            </a:br>
            <a:endParaRPr lang="he-IL" sz="4000" dirty="0">
              <a:latin typeface="Tahoma" panose="020B0604030504040204" pitchFamily="34" charset="0"/>
              <a:ea typeface="Tahoma" panose="020B0604030504040204" pitchFamily="34" charset="0"/>
              <a:cs typeface="Tahoma" panose="020B0604030504040204" pitchFamily="34" charset="0"/>
            </a:endParaRPr>
          </a:p>
        </p:txBody>
      </p:sp>
      <p:sp>
        <p:nvSpPr>
          <p:cNvPr id="8" name="מלבן 7" descr="Telescope">
            <a:extLst>
              <a:ext uri="{FF2B5EF4-FFF2-40B4-BE49-F238E27FC236}">
                <a16:creationId xmlns:a16="http://schemas.microsoft.com/office/drawing/2014/main" id="{EDD1B2F2-FF97-4E19-8B35-1B3A17A6A08B}"/>
              </a:ext>
            </a:extLst>
          </p:cNvPr>
          <p:cNvSpPr/>
          <p:nvPr/>
        </p:nvSpPr>
        <p:spPr>
          <a:xfrm>
            <a:off x="9077064" y="3429000"/>
            <a:ext cx="649687" cy="649687"/>
          </a:xfrm>
          <a:prstGeom prst="rect">
            <a:avLst/>
          </a:prstGeom>
          <a: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a:effectLst/>
        </p:spPr>
        <p:style>
          <a:lnRef idx="0">
            <a:scrgbClr r="0" g="0" b="0"/>
          </a:lnRef>
          <a:fillRef idx="3">
            <a:scrgbClr r="0" g="0" b="0"/>
          </a:fillRef>
          <a:effectRef idx="2">
            <a:scrgbClr r="0" g="0" b="0"/>
          </a:effectRef>
          <a:fontRef idx="minor">
            <a:schemeClr val="dk1">
              <a:hueOff val="0"/>
              <a:satOff val="0"/>
              <a:lumOff val="0"/>
              <a:alphaOff val="0"/>
            </a:schemeClr>
          </a:fontRef>
        </p:style>
      </p:sp>
      <p:sp>
        <p:nvSpPr>
          <p:cNvPr id="4" name="מציין מיקום תוכן 3"/>
          <p:cNvSpPr>
            <a:spLocks noGrp="1"/>
          </p:cNvSpPr>
          <p:nvPr>
            <p:ph idx="1"/>
          </p:nvPr>
        </p:nvSpPr>
        <p:spPr>
          <a:xfrm>
            <a:off x="3348251" y="1550503"/>
            <a:ext cx="8061871" cy="3617845"/>
          </a:xfrm>
        </p:spPr>
        <p:txBody>
          <a:bodyPr>
            <a:noAutofit/>
          </a:bodyPr>
          <a:lstStyle/>
          <a:p>
            <a:pPr>
              <a:lnSpc>
                <a:spcPct val="150000"/>
              </a:lnSpc>
              <a:buFont typeface="Wingdings" panose="05000000000000000000" pitchFamily="2" charset="2"/>
              <a:buChar char="ü"/>
            </a:pPr>
            <a:r>
              <a:rPr lang="he-IL" sz="2400" b="1" dirty="0"/>
              <a:t> </a:t>
            </a:r>
            <a:r>
              <a:rPr lang="ar-JO" sz="2400" b="1" dirty="0"/>
              <a:t>ما هو العنف على الطريق؟</a:t>
            </a:r>
            <a:r>
              <a:rPr lang="he-IL" sz="2400" b="1" dirty="0"/>
              <a:t> </a:t>
            </a:r>
          </a:p>
          <a:p>
            <a:pPr>
              <a:lnSpc>
                <a:spcPct val="150000"/>
              </a:lnSpc>
              <a:buFont typeface="Wingdings" panose="05000000000000000000" pitchFamily="2" charset="2"/>
              <a:buChar char="ü"/>
            </a:pPr>
            <a:r>
              <a:rPr lang="ar-JO" sz="2400" b="1" dirty="0"/>
              <a:t>القيادة المتحضرة- ما هي؟</a:t>
            </a:r>
            <a:endParaRPr lang="he-IL" sz="2400" b="1" dirty="0"/>
          </a:p>
          <a:p>
            <a:pPr>
              <a:lnSpc>
                <a:spcPct val="150000"/>
              </a:lnSpc>
              <a:buFont typeface="Wingdings" panose="05000000000000000000" pitchFamily="2" charset="2"/>
              <a:buChar char="ü"/>
            </a:pPr>
            <a:r>
              <a:rPr lang="ar-JO" sz="2400" b="1" dirty="0"/>
              <a:t>أسباب القيادة العنيفة</a:t>
            </a:r>
            <a:endParaRPr lang="he-IL" sz="2400" b="1" dirty="0"/>
          </a:p>
          <a:p>
            <a:pPr>
              <a:lnSpc>
                <a:spcPct val="150000"/>
              </a:lnSpc>
              <a:buFont typeface="Wingdings" panose="05000000000000000000" pitchFamily="2" charset="2"/>
              <a:buChar char="ü"/>
            </a:pPr>
            <a:r>
              <a:rPr lang="ar-JO" sz="2400" b="1" dirty="0"/>
              <a:t>نظرة إلى الأمام - كيف نتعامل مع هذه الظاهرة؟</a:t>
            </a:r>
            <a:endParaRPr lang="he-IL" sz="2400" b="1" dirty="0"/>
          </a:p>
        </p:txBody>
      </p:sp>
      <p:sp>
        <p:nvSpPr>
          <p:cNvPr id="9" name="AutoShape 4" descr="קורס נאמני בטיחות בעבודה - קורס בטיחות - הסמכה או ריענון"/>
          <p:cNvSpPr>
            <a:spLocks noChangeAspect="1" noChangeArrowheads="1"/>
          </p:cNvSpPr>
          <p:nvPr/>
        </p:nvSpPr>
        <p:spPr bwMode="auto">
          <a:xfrm>
            <a:off x="333374" y="114886"/>
            <a:ext cx="2778125" cy="277813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2056" name="Picture 8" descr="קורס נאמני בטיחות בעבודה - קורס בטיחות - הסמכה או ריענון"/>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0126" y="1133355"/>
            <a:ext cx="3997326" cy="403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474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3994665" y="647792"/>
            <a:ext cx="4456669" cy="827021"/>
          </a:xfrm>
          <a:prstGeom prst="rect">
            <a:avLst/>
          </a:prstGeom>
        </p:spPr>
        <p:txBody>
          <a:bodyPr wrap="none">
            <a:spAutoFit/>
          </a:bodyPr>
          <a:lstStyle/>
          <a:p>
            <a:pPr algn="ctr">
              <a:lnSpc>
                <a:spcPct val="150000"/>
              </a:lnSpc>
            </a:pPr>
            <a:r>
              <a:rPr lang="ar-JO" sz="3600" b="1" dirty="0">
                <a:solidFill>
                  <a:schemeClr val="accent1">
                    <a:lumMod val="50000"/>
                  </a:schemeClr>
                </a:solidFill>
              </a:rPr>
              <a:t>العنف على الطرقات</a:t>
            </a:r>
            <a:endParaRPr lang="he-IL" sz="3600" b="1" dirty="0">
              <a:solidFill>
                <a:schemeClr val="accent1">
                  <a:lumMod val="50000"/>
                </a:schemeClr>
              </a:solidFill>
            </a:endParaRPr>
          </a:p>
        </p:txBody>
      </p:sp>
      <p:sp>
        <p:nvSpPr>
          <p:cNvPr id="7" name="מלבן 6"/>
          <p:cNvSpPr/>
          <p:nvPr/>
        </p:nvSpPr>
        <p:spPr>
          <a:xfrm>
            <a:off x="2552700" y="3105835"/>
            <a:ext cx="7340600" cy="830997"/>
          </a:xfrm>
          <a:prstGeom prst="rect">
            <a:avLst/>
          </a:prstGeom>
        </p:spPr>
        <p:txBody>
          <a:bodyPr wrap="square">
            <a:spAutoFit/>
          </a:bodyPr>
          <a:lstStyle/>
          <a:p>
            <a:pPr algn="ctr"/>
            <a:r>
              <a:rPr lang="he-IL" sz="2400" dirty="0">
                <a:hlinkClick r:id="rId2"/>
              </a:rPr>
              <a:t>https://www.mako.co.il/news-law/2020_q1/Article-8e41bb897097071027.htm</a:t>
            </a:r>
            <a:endParaRPr lang="he-IL" sz="2400" dirty="0"/>
          </a:p>
        </p:txBody>
      </p:sp>
      <p:sp>
        <p:nvSpPr>
          <p:cNvPr id="8" name="TextBox 7"/>
          <p:cNvSpPr txBox="1"/>
          <p:nvPr/>
        </p:nvSpPr>
        <p:spPr>
          <a:xfrm>
            <a:off x="3556000" y="4216400"/>
            <a:ext cx="5473700" cy="2446824"/>
          </a:xfrm>
          <a:prstGeom prst="rect">
            <a:avLst/>
          </a:prstGeom>
          <a:noFill/>
        </p:spPr>
        <p:txBody>
          <a:bodyPr wrap="square" rtlCol="1">
            <a:spAutoFit/>
          </a:bodyPr>
          <a:lstStyle/>
          <a:p>
            <a:pPr marL="342900" indent="-342900" algn="r" rtl="1">
              <a:lnSpc>
                <a:spcPct val="150000"/>
              </a:lnSpc>
              <a:buAutoNum type="arabicPeriod"/>
            </a:pPr>
            <a:r>
              <a:rPr lang="ar-JO" dirty="0"/>
              <a:t>شاهد الفيديو.</a:t>
            </a:r>
          </a:p>
          <a:p>
            <a:pPr marL="342900" indent="-342900" algn="r" rtl="1">
              <a:lnSpc>
                <a:spcPct val="150000"/>
              </a:lnSpc>
              <a:buAutoNum type="arabicPeriod"/>
            </a:pPr>
            <a:r>
              <a:rPr lang="ar-JO" dirty="0"/>
              <a:t>اكتب على ورقة - ما الأمثلة / حالات العنف التي ظهرت على الطريق؟</a:t>
            </a:r>
          </a:p>
          <a:p>
            <a:pPr marL="342900" indent="-342900" algn="r" rtl="1">
              <a:lnSpc>
                <a:spcPct val="150000"/>
              </a:lnSpc>
              <a:buAutoNum type="arabicPeriod"/>
            </a:pPr>
            <a:r>
              <a:rPr lang="ar-JO" dirty="0"/>
              <a:t>بكلماتك الخاصة، اكتب ما هو العنف على الطريق في جملة واحدة وتحدث / شارك مع المجموعة</a:t>
            </a:r>
            <a:endParaRPr lang="he-IL" dirty="0"/>
          </a:p>
          <a:p>
            <a:pPr marL="342900" indent="-342900" algn="r" rtl="1">
              <a:buAutoNum type="arabicPeriod"/>
            </a:pPr>
            <a:endParaRPr lang="he-IL" dirty="0"/>
          </a:p>
        </p:txBody>
      </p:sp>
      <p:sp>
        <p:nvSpPr>
          <p:cNvPr id="9" name="חץ למטה 8"/>
          <p:cNvSpPr/>
          <p:nvPr/>
        </p:nvSpPr>
        <p:spPr>
          <a:xfrm>
            <a:off x="6070600" y="1892300"/>
            <a:ext cx="609600" cy="12135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611957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3" name="מציין מיקום תוכן 2"/>
          <p:cNvSpPr>
            <a:spLocks noGrp="1"/>
          </p:cNvSpPr>
          <p:nvPr>
            <p:ph idx="1"/>
          </p:nvPr>
        </p:nvSpPr>
        <p:spPr>
          <a:xfrm>
            <a:off x="1159564" y="1610534"/>
            <a:ext cx="9872871" cy="4828366"/>
          </a:xfrm>
        </p:spPr>
        <p:txBody>
          <a:bodyPr>
            <a:noAutofit/>
          </a:bodyPr>
          <a:lstStyle/>
          <a:p>
            <a:pPr marL="45720" indent="0">
              <a:lnSpc>
                <a:spcPct val="150000"/>
              </a:lnSpc>
              <a:buNone/>
            </a:pPr>
            <a:r>
              <a:rPr lang="ar-JO" sz="1800" b="1" u="sng" dirty="0"/>
              <a:t>العنف على الطريق هو عبارة عن مجموعة من سلوكيات:</a:t>
            </a:r>
            <a:endParaRPr lang="he-IL" sz="1800" b="1" u="sng" dirty="0"/>
          </a:p>
          <a:p>
            <a:pPr>
              <a:lnSpc>
                <a:spcPct val="150000"/>
              </a:lnSpc>
            </a:pPr>
            <a:r>
              <a:rPr lang="ar-JO" sz="1800" dirty="0"/>
              <a:t>الضرب الجسدي / الشتائم</a:t>
            </a:r>
            <a:endParaRPr lang="he-IL" sz="1800" dirty="0"/>
          </a:p>
          <a:p>
            <a:pPr>
              <a:lnSpc>
                <a:spcPct val="150000"/>
              </a:lnSpc>
            </a:pPr>
            <a:r>
              <a:rPr lang="ar-JO" sz="1800" dirty="0"/>
              <a:t>تجاهل صارخ لقوانين المرور</a:t>
            </a:r>
            <a:endParaRPr lang="he-IL" sz="1800" dirty="0"/>
          </a:p>
          <a:p>
            <a:pPr>
              <a:lnSpc>
                <a:spcPct val="150000"/>
              </a:lnSpc>
            </a:pPr>
            <a:r>
              <a:rPr lang="ar-JO" sz="1800" dirty="0"/>
              <a:t>قطع سريع لتبديل مسار، اقتراب والتصاق خطير بسيارة أخرى </a:t>
            </a:r>
            <a:endParaRPr lang="he-IL" sz="1800" dirty="0"/>
          </a:p>
          <a:p>
            <a:pPr>
              <a:lnSpc>
                <a:spcPct val="150000"/>
              </a:lnSpc>
            </a:pPr>
            <a:r>
              <a:rPr lang="ar-JO" sz="1800" dirty="0"/>
              <a:t>عدم إعطاء حق الأولوية لحركة السير</a:t>
            </a:r>
            <a:endParaRPr lang="he-IL" sz="1800" dirty="0"/>
          </a:p>
          <a:p>
            <a:pPr>
              <a:lnSpc>
                <a:spcPct val="150000"/>
              </a:lnSpc>
            </a:pPr>
            <a:r>
              <a:rPr lang="ar-JO" sz="1800" dirty="0"/>
              <a:t>94٪ من السائقين واجهوا سائقًا عدوانيًا على الطريق في العام الماضي • 83٪ تعرضوا للعنف اللفظي   • 96٪ رأوا مرة واحدة على الأقل في العام الماضي سيارة تقطع مركبات أخرى (من بيانات الضوء الأخضر)</a:t>
            </a:r>
            <a:endParaRPr lang="he-IL" sz="1800" dirty="0"/>
          </a:p>
          <a:p>
            <a:pPr>
              <a:lnSpc>
                <a:spcPct val="150000"/>
              </a:lnSpc>
            </a:pPr>
            <a:r>
              <a:rPr lang="ar-JO" sz="1800" dirty="0"/>
              <a:t>العنف على الطريق هو جزء من صورة أوسع – تربية القيادة في إسرائيل</a:t>
            </a:r>
            <a:endParaRPr lang="he-IL" sz="1800" dirty="0"/>
          </a:p>
        </p:txBody>
      </p:sp>
      <p:sp>
        <p:nvSpPr>
          <p:cNvPr id="6" name="מלבן 5"/>
          <p:cNvSpPr/>
          <p:nvPr/>
        </p:nvSpPr>
        <p:spPr>
          <a:xfrm>
            <a:off x="4132141" y="609600"/>
            <a:ext cx="5984331" cy="810350"/>
          </a:xfrm>
          <a:prstGeom prst="rect">
            <a:avLst/>
          </a:prstGeom>
        </p:spPr>
        <p:txBody>
          <a:bodyPr wrap="none">
            <a:spAutoFit/>
          </a:bodyPr>
          <a:lstStyle/>
          <a:p>
            <a:pPr>
              <a:lnSpc>
                <a:spcPct val="150000"/>
              </a:lnSpc>
            </a:pPr>
            <a:r>
              <a:rPr lang="ar-JO" sz="3600" b="1" dirty="0">
                <a:solidFill>
                  <a:schemeClr val="accent1">
                    <a:lumMod val="50000"/>
                  </a:schemeClr>
                </a:solidFill>
              </a:rPr>
              <a:t>ما هو العنف على الطريق؟ </a:t>
            </a:r>
          </a:p>
        </p:txBody>
      </p:sp>
    </p:spTree>
    <p:extLst>
      <p:ext uri="{BB962C8B-B14F-4D97-AF65-F5344CB8AC3E}">
        <p14:creationId xmlns:p14="http://schemas.microsoft.com/office/powerpoint/2010/main" val="164698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3" name="מציין מיקום תוכן 2"/>
          <p:cNvSpPr>
            <a:spLocks noGrp="1"/>
          </p:cNvSpPr>
          <p:nvPr>
            <p:ph idx="1"/>
          </p:nvPr>
        </p:nvSpPr>
        <p:spPr/>
        <p:txBody>
          <a:bodyPr>
            <a:normAutofit/>
          </a:bodyPr>
          <a:lstStyle/>
          <a:p>
            <a:pPr>
              <a:lnSpc>
                <a:spcPct val="150000"/>
              </a:lnSpc>
            </a:pPr>
            <a:r>
              <a:rPr lang="ar-JO" dirty="0"/>
              <a:t>تعريف</a:t>
            </a:r>
            <a:r>
              <a:rPr lang="he-IL" dirty="0"/>
              <a:t>: </a:t>
            </a:r>
          </a:p>
          <a:p>
            <a:pPr marL="45720" indent="0">
              <a:lnSpc>
                <a:spcPct val="150000"/>
              </a:lnSpc>
              <a:buNone/>
            </a:pPr>
            <a:r>
              <a:rPr lang="ar-JO" dirty="0"/>
              <a:t>السلوك الذي قد يسبب ضررًا جسديًا أو عقليًا للمستخدم وسلوكًا يحتوي على </a:t>
            </a:r>
            <a:r>
              <a:rPr lang="ar-JO" b="1" dirty="0"/>
              <a:t>عنف</a:t>
            </a:r>
            <a:r>
              <a:rPr lang="ar-JO" dirty="0"/>
              <a:t> وانحراف عن القواعد الأخلاقية. هناك عدة أسباب للسلوك العدواني على </a:t>
            </a:r>
            <a:r>
              <a:rPr lang="ar-JO" b="1" dirty="0"/>
              <a:t>الطريق</a:t>
            </a:r>
            <a:r>
              <a:rPr lang="ar-JO" dirty="0"/>
              <a:t>: يتواجد العديد من السائقين على الطريق بينما يصاحبهم شعور بالغضب والعصبية من الحوادث التي تحدث قبل القيادة أو </a:t>
            </a:r>
            <a:r>
              <a:rPr lang="ar-JO" dirty="0" err="1"/>
              <a:t>أثناءها</a:t>
            </a:r>
            <a:r>
              <a:rPr lang="ar-JO" dirty="0"/>
              <a:t>. هذه المشاعر تهدد وجود السائق على الطريق وتجعله أكثر عدوانية واندفاعًا.</a:t>
            </a:r>
            <a:endParaRPr lang="he-IL" dirty="0"/>
          </a:p>
        </p:txBody>
      </p:sp>
      <p:sp>
        <p:nvSpPr>
          <p:cNvPr id="6" name="מלבן 5"/>
          <p:cNvSpPr/>
          <p:nvPr/>
        </p:nvSpPr>
        <p:spPr>
          <a:xfrm>
            <a:off x="4221041" y="952585"/>
            <a:ext cx="5984331" cy="810350"/>
          </a:xfrm>
          <a:prstGeom prst="rect">
            <a:avLst/>
          </a:prstGeom>
        </p:spPr>
        <p:txBody>
          <a:bodyPr wrap="none">
            <a:spAutoFit/>
          </a:bodyPr>
          <a:lstStyle/>
          <a:p>
            <a:pPr>
              <a:lnSpc>
                <a:spcPct val="150000"/>
              </a:lnSpc>
            </a:pPr>
            <a:r>
              <a:rPr lang="ar-JO" sz="3600" b="1" dirty="0">
                <a:solidFill>
                  <a:schemeClr val="accent1">
                    <a:lumMod val="50000"/>
                  </a:schemeClr>
                </a:solidFill>
              </a:rPr>
              <a:t>ما هو العنف على الطريق؟ </a:t>
            </a:r>
          </a:p>
        </p:txBody>
      </p:sp>
    </p:spTree>
    <p:extLst>
      <p:ext uri="{BB962C8B-B14F-4D97-AF65-F5344CB8AC3E}">
        <p14:creationId xmlns:p14="http://schemas.microsoft.com/office/powerpoint/2010/main" val="26645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5" name="מציין מיקום תוכן 4"/>
          <p:cNvSpPr>
            <a:spLocks noGrp="1"/>
          </p:cNvSpPr>
          <p:nvPr>
            <p:ph idx="1"/>
          </p:nvPr>
        </p:nvSpPr>
        <p:spPr>
          <a:xfrm>
            <a:off x="1159564" y="1751380"/>
            <a:ext cx="9872871" cy="4253180"/>
          </a:xfrm>
        </p:spPr>
        <p:txBody>
          <a:bodyPr>
            <a:normAutofit fontScale="85000" lnSpcReduction="10000"/>
          </a:bodyPr>
          <a:lstStyle/>
          <a:p>
            <a:pPr>
              <a:lnSpc>
                <a:spcPct val="150000"/>
              </a:lnSpc>
            </a:pPr>
            <a:r>
              <a:rPr lang="ar-JO" dirty="0"/>
              <a:t>تحدث معظم حوادث الطرق في العالم ، وكذلك في إسرائيل ، بسبب السلوك غير الآمن للسائقين، الذين يخرجون عن قواعد القيادة الآمنة. من خلال قوانين القيادة، تحدد الدولة ما هو القيادة الآمنة التي تسمح بالتدفق الآمن لحركة المرور في الحيز المروري.</a:t>
            </a:r>
            <a:endParaRPr lang="he-IL" dirty="0"/>
          </a:p>
          <a:p>
            <a:pPr>
              <a:lnSpc>
                <a:spcPct val="150000"/>
              </a:lnSpc>
            </a:pPr>
            <a:r>
              <a:rPr lang="ar-JO" dirty="0"/>
              <a:t>ترشد قوانين القيادة السائقين، من بين أمور أخرى، إلى توخي الحذر والصبر والتسامح ومراعاة الآخرين. تطبيق القانون هو الطريقة الأكثر عملية لتقليل عدد الحوادث والإصابات على الطرق.</a:t>
            </a:r>
            <a:endParaRPr lang="he-IL" dirty="0"/>
          </a:p>
          <a:p>
            <a:pPr>
              <a:lnSpc>
                <a:spcPct val="150000"/>
              </a:lnSpc>
            </a:pPr>
            <a:r>
              <a:rPr lang="ar-JO" dirty="0"/>
              <a:t>أحد الأسباب الرئيسية لعدم الامتثال لقوانين القيادة هو عدم رغبة السائقين في الانصياع للقانون.</a:t>
            </a:r>
            <a:endParaRPr lang="he-IL" dirty="0"/>
          </a:p>
          <a:p>
            <a:pPr>
              <a:lnSpc>
                <a:spcPct val="150000"/>
              </a:lnSpc>
            </a:pPr>
            <a:r>
              <a:rPr lang="ar-JO" dirty="0"/>
              <a:t>تربية القيادة الآمنة هي مجموعة من قواعد التفكير التي تشكل نمط تفكير مشابه يطوره الأشخاص في مجموعة معينة معًا للحفاظ على قواعد القيادة.</a:t>
            </a:r>
            <a:endParaRPr lang="he-IL" dirty="0"/>
          </a:p>
          <a:p>
            <a:pPr>
              <a:lnSpc>
                <a:spcPct val="150000"/>
              </a:lnSpc>
            </a:pPr>
            <a:endParaRPr lang="he-IL" dirty="0"/>
          </a:p>
          <a:p>
            <a:pPr>
              <a:lnSpc>
                <a:spcPct val="150000"/>
              </a:lnSpc>
            </a:pPr>
            <a:endParaRPr lang="he-IL" dirty="0"/>
          </a:p>
        </p:txBody>
      </p:sp>
      <p:sp>
        <p:nvSpPr>
          <p:cNvPr id="6" name="מלבן 5"/>
          <p:cNvSpPr/>
          <p:nvPr/>
        </p:nvSpPr>
        <p:spPr>
          <a:xfrm>
            <a:off x="4682791" y="764895"/>
            <a:ext cx="3793026" cy="827021"/>
          </a:xfrm>
          <a:prstGeom prst="rect">
            <a:avLst/>
          </a:prstGeom>
        </p:spPr>
        <p:txBody>
          <a:bodyPr wrap="none">
            <a:spAutoFit/>
          </a:bodyPr>
          <a:lstStyle/>
          <a:p>
            <a:pPr>
              <a:lnSpc>
                <a:spcPct val="150000"/>
              </a:lnSpc>
            </a:pPr>
            <a:r>
              <a:rPr lang="ar-JO" sz="3600" b="1" dirty="0">
                <a:solidFill>
                  <a:schemeClr val="accent1">
                    <a:lumMod val="50000"/>
                  </a:schemeClr>
                </a:solidFill>
              </a:rPr>
              <a:t>القيادة المتحضرة</a:t>
            </a:r>
            <a:endParaRPr lang="he-IL" sz="3600" b="1" dirty="0">
              <a:solidFill>
                <a:schemeClr val="accent1">
                  <a:lumMod val="50000"/>
                </a:schemeClr>
              </a:solidFill>
            </a:endParaRPr>
          </a:p>
        </p:txBody>
      </p:sp>
    </p:spTree>
    <p:extLst>
      <p:ext uri="{BB962C8B-B14F-4D97-AF65-F5344CB8AC3E}">
        <p14:creationId xmlns:p14="http://schemas.microsoft.com/office/powerpoint/2010/main" val="4202010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D81407-D1A6-42DD-AE7A-4FA34ACD1317}"/>
              </a:ext>
            </a:extLst>
          </p:cNvPr>
          <p:cNvSpPr>
            <a:spLocks noGrp="1"/>
          </p:cNvSpPr>
          <p:nvPr>
            <p:ph type="title"/>
          </p:nvPr>
        </p:nvSpPr>
        <p:spPr>
          <a:xfrm flipH="1">
            <a:off x="1057156" y="609600"/>
            <a:ext cx="5038844" cy="1356360"/>
          </a:xfrm>
        </p:spPr>
        <p:txBody>
          <a:bodyPr rtlCol="1">
            <a:normAutofit/>
          </a:bodyPr>
          <a:lstStyle/>
          <a:p>
            <a:pPr algn="r" rtl="1"/>
            <a:r>
              <a:rPr lang="he-IL" dirty="0">
                <a:solidFill>
                  <a:srgbClr val="FFFFFF"/>
                </a:solidFill>
                <a:latin typeface="Tahoma" panose="020B0604030504040204" pitchFamily="34" charset="0"/>
                <a:ea typeface="Tahoma" panose="020B0604030504040204" pitchFamily="34" charset="0"/>
                <a:cs typeface="Tahoma" panose="020B0604030504040204" pitchFamily="34" charset="0"/>
              </a:rPr>
              <a:t>תודה</a:t>
            </a:r>
          </a:p>
        </p:txBody>
      </p:sp>
      <p:sp>
        <p:nvSpPr>
          <p:cNvPr id="6" name="מציין מיקום תוכן 5"/>
          <p:cNvSpPr>
            <a:spLocks noGrp="1"/>
          </p:cNvSpPr>
          <p:nvPr>
            <p:ph idx="1"/>
          </p:nvPr>
        </p:nvSpPr>
        <p:spPr>
          <a:xfrm>
            <a:off x="850900" y="1440790"/>
            <a:ext cx="10426700" cy="5074310"/>
          </a:xfrm>
        </p:spPr>
        <p:txBody>
          <a:bodyPr>
            <a:normAutofit fontScale="85000" lnSpcReduction="20000"/>
          </a:bodyPr>
          <a:lstStyle/>
          <a:p>
            <a:pPr>
              <a:lnSpc>
                <a:spcPct val="150000"/>
              </a:lnSpc>
            </a:pPr>
            <a:r>
              <a:rPr lang="ar-JO" sz="2100" dirty="0"/>
              <a:t>يُشتق مستوى القيادة في كل رحلة من هذين العاملين الرئيسيين:</a:t>
            </a:r>
          </a:p>
          <a:p>
            <a:pPr marL="502920" indent="-457200">
              <a:lnSpc>
                <a:spcPct val="150000"/>
              </a:lnSpc>
              <a:buFont typeface="+mj-lt"/>
              <a:buAutoNum type="arabicPeriod"/>
            </a:pPr>
            <a:r>
              <a:rPr lang="ar-JO" sz="2100" b="1" dirty="0"/>
              <a:t>العامل الدائم </a:t>
            </a:r>
            <a:r>
              <a:rPr lang="ar-JO" sz="2100" dirty="0"/>
              <a:t>- من أنت كسائق؟ - الوعي والقدرة وتجربة القيادة.</a:t>
            </a:r>
            <a:endParaRPr lang="he-IL" sz="2100" dirty="0"/>
          </a:p>
          <a:p>
            <a:pPr marL="502920" indent="-457200">
              <a:lnSpc>
                <a:spcPct val="150000"/>
              </a:lnSpc>
              <a:buFont typeface="+mj-lt"/>
              <a:buAutoNum type="arabicPeriod"/>
            </a:pPr>
            <a:r>
              <a:rPr lang="ar-JO" sz="2100" b="1" dirty="0"/>
              <a:t>العامل المتغير - </a:t>
            </a:r>
            <a:r>
              <a:rPr lang="ar-JO" sz="2100" dirty="0"/>
              <a:t>ما هو وضعك الآن؟ - حالتك الفسيولوجية والعقلية عرضة للتغيير: اليقظة والانتباه والتركيز والمزاج</a:t>
            </a:r>
            <a:r>
              <a:rPr lang="ar-JO" sz="2100" b="1" dirty="0"/>
              <a:t> (العصبية).</a:t>
            </a:r>
            <a:endParaRPr lang="he-IL" sz="2100" b="1" dirty="0"/>
          </a:p>
          <a:p>
            <a:pPr fontAlgn="base">
              <a:lnSpc>
                <a:spcPct val="150000"/>
              </a:lnSpc>
            </a:pPr>
            <a:r>
              <a:rPr lang="ar-JO" sz="2100" b="1" dirty="0"/>
              <a:t>الأسباب التي تؤثر على أسلوب القيادة وعصبية السائقين</a:t>
            </a:r>
            <a:r>
              <a:rPr lang="ar-JO" sz="2100" dirty="0"/>
              <a:t>: أحوال الطريق، زحمة السير، التأخير في الإشارة الحمراء، المخالفات التي يرتكبها آخرون والتي تسبب التأخيرات المرورية. كل هذه الأمور وغيرها تجعل السائق يشعر بالتوتر والغضب، والذي قد يتحول في النهاية إلى حادث.</a:t>
            </a:r>
            <a:endParaRPr lang="he-IL" sz="2100" dirty="0"/>
          </a:p>
          <a:p>
            <a:pPr marL="502920" indent="-457200" fontAlgn="base">
              <a:lnSpc>
                <a:spcPct val="150000"/>
              </a:lnSpc>
              <a:buAutoNum type="arabicPeriod"/>
            </a:pPr>
            <a:r>
              <a:rPr lang="ar-JO" sz="2100" dirty="0"/>
              <a:t>التقليل من مصدر التوتر - يخلق السائق سيناريو كئيب في ذهنه. على المرء أن يسيطر على نفسه وأن يتذكر أن الحياة أهم من أي شيء آخر.</a:t>
            </a:r>
          </a:p>
          <a:p>
            <a:pPr marL="502920" indent="-457200" fontAlgn="base">
              <a:lnSpc>
                <a:spcPct val="150000"/>
              </a:lnSpc>
              <a:buAutoNum type="arabicPeriod"/>
            </a:pPr>
            <a:r>
              <a:rPr lang="ar-JO" sz="2100" dirty="0"/>
              <a:t>في حالة إمكانية التأخير - نسأل أنفسنا: ما هو أسوأ شيء يمكن أن يحدث من هذا التأخير؟ هل يستحق المخاطرة والمخاطرة بالقيادة المتوترة؟</a:t>
            </a:r>
            <a:endParaRPr lang="he-IL" sz="2100" dirty="0"/>
          </a:p>
          <a:p>
            <a:pPr marL="45720" indent="0">
              <a:buNone/>
            </a:pPr>
            <a:endParaRPr lang="he-IL" dirty="0"/>
          </a:p>
          <a:p>
            <a:pPr marL="45720" indent="0">
              <a:buNone/>
            </a:pPr>
            <a:endParaRPr lang="he-IL" dirty="0"/>
          </a:p>
        </p:txBody>
      </p:sp>
      <p:sp>
        <p:nvSpPr>
          <p:cNvPr id="7" name="מלבן 6"/>
          <p:cNvSpPr/>
          <p:nvPr/>
        </p:nvSpPr>
        <p:spPr>
          <a:xfrm>
            <a:off x="3576578" y="481990"/>
            <a:ext cx="4807726" cy="831190"/>
          </a:xfrm>
          <a:prstGeom prst="rect">
            <a:avLst/>
          </a:prstGeom>
        </p:spPr>
        <p:txBody>
          <a:bodyPr wrap="none">
            <a:spAutoFit/>
          </a:bodyPr>
          <a:lstStyle/>
          <a:p>
            <a:pPr>
              <a:lnSpc>
                <a:spcPct val="150000"/>
              </a:lnSpc>
            </a:pPr>
            <a:r>
              <a:rPr lang="ar-JO" sz="3600" b="1" dirty="0">
                <a:solidFill>
                  <a:schemeClr val="accent1">
                    <a:lumMod val="50000"/>
                  </a:schemeClr>
                </a:solidFill>
              </a:rPr>
              <a:t>أسباب القيادة العنيفة</a:t>
            </a:r>
            <a:endParaRPr lang="he-IL" sz="3600" b="1" dirty="0">
              <a:solidFill>
                <a:schemeClr val="accent1">
                  <a:lumMod val="50000"/>
                </a:schemeClr>
              </a:solidFill>
            </a:endParaRPr>
          </a:p>
        </p:txBody>
      </p:sp>
    </p:spTree>
    <p:extLst>
      <p:ext uri="{BB962C8B-B14F-4D97-AF65-F5344CB8AC3E}">
        <p14:creationId xmlns:p14="http://schemas.microsoft.com/office/powerpoint/2010/main" val="222402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ssJhng7Y5I"/>
          <p:cNvPicPr>
            <a:picLocks noRot="1" noChangeAspect="1"/>
          </p:cNvPicPr>
          <p:nvPr>
            <a:videoFile r:link="rId1"/>
          </p:nvPr>
        </p:nvPicPr>
        <p:blipFill>
          <a:blip r:embed="rId3"/>
          <a:stretch>
            <a:fillRect/>
          </a:stretch>
        </p:blipFill>
        <p:spPr>
          <a:xfrm>
            <a:off x="2966158" y="2092325"/>
            <a:ext cx="6259689" cy="3521075"/>
          </a:xfrm>
          <a:prstGeom prst="rect">
            <a:avLst/>
          </a:prstGeom>
          <a:ln w="88900" cap="sq" cmpd="thickThin">
            <a:solidFill>
              <a:srgbClr val="000000"/>
            </a:solidFill>
            <a:prstDash val="solid"/>
            <a:miter lim="800000"/>
          </a:ln>
          <a:effectLst>
            <a:innerShdw blurRad="76200">
              <a:srgbClr val="000000"/>
            </a:innerShdw>
          </a:effectLst>
        </p:spPr>
      </p:pic>
      <p:sp>
        <p:nvSpPr>
          <p:cNvPr id="5" name="מלבן 4"/>
          <p:cNvSpPr/>
          <p:nvPr/>
        </p:nvSpPr>
        <p:spPr>
          <a:xfrm>
            <a:off x="50800" y="643235"/>
            <a:ext cx="12141200" cy="1569660"/>
          </a:xfrm>
          <a:prstGeom prst="rect">
            <a:avLst/>
          </a:prstGeom>
          <a:noFill/>
        </p:spPr>
        <p:txBody>
          <a:bodyPr wrap="square" lIns="91440" tIns="45720" rIns="91440" bIns="45720">
            <a:spAutoFit/>
          </a:bodyPr>
          <a:lstStyle/>
          <a:p>
            <a:pPr algn="ctr"/>
            <a:r>
              <a:rPr lang="ar-JO" sz="4800" b="1" dirty="0">
                <a:ln w="22225">
                  <a:solidFill>
                    <a:schemeClr val="accent2"/>
                  </a:solidFill>
                  <a:prstDash val="solid"/>
                </a:ln>
                <a:solidFill>
                  <a:schemeClr val="accent2">
                    <a:lumMod val="40000"/>
                    <a:lumOff val="60000"/>
                  </a:schemeClr>
                </a:solidFill>
              </a:rPr>
              <a:t>الاستماع إلى أغنية «مركبات الموت" موكي</a:t>
            </a:r>
            <a:endParaRPr lang="he-IL" sz="4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103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225287" y="1786235"/>
            <a:ext cx="11701670" cy="4647426"/>
          </a:xfrm>
          <a:prstGeom prst="rect">
            <a:avLst/>
          </a:prstGeom>
          <a:solidFill>
            <a:schemeClr val="accent2">
              <a:lumMod val="75000"/>
            </a:schemeClr>
          </a:solidFill>
        </p:spPr>
        <p:txBody>
          <a:bodyPr wrap="square" lIns="91440" tIns="45720" rIns="91440" bIns="45720">
            <a:spAutoFit/>
          </a:bodyPr>
          <a:lstStyle/>
          <a:p>
            <a:pPr algn="ctr" rtl="1"/>
            <a:r>
              <a:rPr lang="ar-JO" sz="4000" b="1" dirty="0">
                <a:ln w="13462">
                  <a:solidFill>
                    <a:schemeClr val="bg1"/>
                  </a:solidFill>
                  <a:prstDash val="solid"/>
                </a:ln>
                <a:solidFill>
                  <a:srgbClr val="00B0F0"/>
                </a:solidFill>
                <a:effectLst>
                  <a:outerShdw dist="38100" dir="2700000" algn="bl" rotWithShape="0">
                    <a:schemeClr val="accent5"/>
                  </a:outerShdw>
                </a:effectLst>
              </a:rPr>
              <a:t>مناقشة اغنية </a:t>
            </a:r>
            <a:r>
              <a:rPr lang="he-IL" sz="4000" b="1" dirty="0">
                <a:ln w="13462">
                  <a:solidFill>
                    <a:schemeClr val="bg1"/>
                  </a:solidFill>
                  <a:prstDash val="solid"/>
                </a:ln>
                <a:solidFill>
                  <a:srgbClr val="00B0F0"/>
                </a:solidFill>
                <a:effectLst>
                  <a:outerShdw dist="38100" dir="2700000" algn="bl" rotWithShape="0">
                    <a:schemeClr val="accent5"/>
                  </a:outerShdw>
                </a:effectLst>
              </a:rPr>
              <a:t>"</a:t>
            </a:r>
            <a:r>
              <a:rPr lang="ar-JO" sz="4000" b="1" dirty="0">
                <a:ln w="13462">
                  <a:solidFill>
                    <a:schemeClr val="bg1"/>
                  </a:solidFill>
                  <a:prstDash val="solid"/>
                </a:ln>
                <a:solidFill>
                  <a:srgbClr val="00B0F0"/>
                </a:solidFill>
                <a:effectLst>
                  <a:outerShdw dist="38100" dir="2700000" algn="bl" rotWithShape="0">
                    <a:schemeClr val="accent5"/>
                  </a:outerShdw>
                </a:effectLst>
              </a:rPr>
              <a:t>مركبات الموت</a:t>
            </a:r>
            <a:r>
              <a:rPr lang="en-US" sz="4000" b="1" dirty="0">
                <a:ln w="13462">
                  <a:solidFill>
                    <a:schemeClr val="bg1"/>
                  </a:solidFill>
                  <a:prstDash val="solid"/>
                </a:ln>
                <a:solidFill>
                  <a:srgbClr val="00B0F0"/>
                </a:solidFill>
                <a:effectLst>
                  <a:outerShdw dist="38100" dir="2700000" algn="bl" rotWithShape="0">
                    <a:schemeClr val="accent5"/>
                  </a:outerShdw>
                </a:effectLst>
              </a:rPr>
              <a:t>”</a:t>
            </a:r>
            <a:endParaRPr lang="ar-JO" sz="4000" b="1" dirty="0">
              <a:ln w="13462">
                <a:solidFill>
                  <a:schemeClr val="bg1"/>
                </a:solidFill>
                <a:prstDash val="solid"/>
              </a:ln>
              <a:solidFill>
                <a:srgbClr val="00B0F0"/>
              </a:solidFill>
              <a:effectLst>
                <a:outerShdw dist="38100" dir="2700000" algn="bl" rotWithShape="0">
                  <a:schemeClr val="accent5"/>
                </a:outerShdw>
              </a:effectLst>
            </a:endParaRPr>
          </a:p>
          <a:p>
            <a:pPr algn="r"/>
            <a:endParaRPr lang="he-IL" sz="4000" b="1" cap="none" spc="0" dirty="0">
              <a:ln w="13462">
                <a:solidFill>
                  <a:schemeClr val="bg1"/>
                </a:solidFill>
                <a:prstDash val="solid"/>
              </a:ln>
              <a:solidFill>
                <a:srgbClr val="00B0F0"/>
              </a:solidFill>
              <a:effectLst>
                <a:outerShdw dist="38100" dir="2700000" algn="bl" rotWithShape="0">
                  <a:schemeClr val="accent5"/>
                </a:outerShdw>
              </a:effectLst>
            </a:endParaRPr>
          </a:p>
          <a:p>
            <a:pPr marL="685800" indent="-685800" algn="r" rtl="1">
              <a:lnSpc>
                <a:spcPct val="150000"/>
              </a:lnSpc>
              <a:buFont typeface="Arial" panose="020B0604020202020204" pitchFamily="34" charset="0"/>
              <a:buChar char="•"/>
            </a:pPr>
            <a:r>
              <a:rPr lang="ar-JO" sz="3600" b="1" dirty="0">
                <a:ln w="13462">
                  <a:solidFill>
                    <a:schemeClr val="bg1"/>
                  </a:solidFill>
                  <a:prstDash val="solid"/>
                </a:ln>
                <a:solidFill>
                  <a:srgbClr val="00B0F0"/>
                </a:solidFill>
                <a:effectLst>
                  <a:outerShdw dist="38100" dir="2700000" algn="bl" rotWithShape="0">
                    <a:schemeClr val="accent5"/>
                  </a:outerShdw>
                </a:effectLst>
              </a:rPr>
              <a:t>ما هو السطر في الأغنية الذي كان له التأثير الأكبر عليك؟ </a:t>
            </a:r>
          </a:p>
          <a:p>
            <a:pPr marL="685800" indent="-685800" algn="r" rtl="1">
              <a:lnSpc>
                <a:spcPct val="150000"/>
              </a:lnSpc>
              <a:buFont typeface="Arial" panose="020B0604020202020204" pitchFamily="34" charset="0"/>
              <a:buChar char="•"/>
            </a:pPr>
            <a:r>
              <a:rPr lang="ar-JO" sz="3600" b="1" dirty="0">
                <a:ln w="13462">
                  <a:solidFill>
                    <a:schemeClr val="bg1"/>
                  </a:solidFill>
                  <a:prstDash val="solid"/>
                </a:ln>
                <a:solidFill>
                  <a:srgbClr val="00B0F0"/>
                </a:solidFill>
                <a:effectLst>
                  <a:outerShdw dist="38100" dir="2700000" algn="bl" rotWithShape="0">
                    <a:schemeClr val="accent5"/>
                  </a:outerShdw>
                </a:effectLst>
              </a:rPr>
              <a:t>ما الذي أثارته الأغنية فيك؟</a:t>
            </a:r>
            <a:endParaRPr lang="he-IL" sz="3600" b="1" dirty="0">
              <a:ln w="13462">
                <a:solidFill>
                  <a:schemeClr val="bg1"/>
                </a:solidFill>
                <a:prstDash val="solid"/>
              </a:ln>
              <a:solidFill>
                <a:srgbClr val="00B0F0"/>
              </a:solidFill>
              <a:effectLst>
                <a:outerShdw dist="38100" dir="2700000" algn="bl" rotWithShape="0">
                  <a:schemeClr val="accent5"/>
                </a:outerShdw>
              </a:effectLst>
            </a:endParaRPr>
          </a:p>
          <a:p>
            <a:pPr marL="685800" indent="-685800" algn="r" rtl="1">
              <a:lnSpc>
                <a:spcPct val="150000"/>
              </a:lnSpc>
              <a:buFont typeface="Arial" panose="020B0604020202020204" pitchFamily="34" charset="0"/>
              <a:buChar char="•"/>
            </a:pPr>
            <a:r>
              <a:rPr lang="ar-JO" sz="3600" b="1" dirty="0">
                <a:ln w="13462">
                  <a:solidFill>
                    <a:schemeClr val="bg1"/>
                  </a:solidFill>
                  <a:prstDash val="solid"/>
                </a:ln>
                <a:solidFill>
                  <a:srgbClr val="00B0F0"/>
                </a:solidFill>
                <a:effectLst>
                  <a:outerShdw dist="38100" dir="2700000" algn="bl" rotWithShape="0">
                    <a:schemeClr val="accent5"/>
                  </a:outerShdw>
                </a:effectLst>
              </a:rPr>
              <a:t>أضف بيتاً آخر إلى الأغنية</a:t>
            </a:r>
            <a:endParaRPr lang="he-IL" sz="3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48282009"/>
      </p:ext>
    </p:extLst>
  </p:cSld>
  <p:clrMapOvr>
    <a:masterClrMapping/>
  </p:clrMapOvr>
</p:sld>
</file>

<file path=ppt/theme/theme1.xml><?xml version="1.0" encoding="utf-8"?>
<a:theme xmlns:a="http://schemas.openxmlformats.org/drawingml/2006/main" name="בסיס">
  <a:themeElements>
    <a:clrScheme name="בסיס">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בסיס">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בסיס">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5813238-AF3D-40EB-A3A4-550AB85131D4}">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s>
</ds:datastoreItem>
</file>

<file path=customXml/itemProps2.xml><?xml version="1.0" encoding="utf-8"?>
<ds:datastoreItem xmlns:ds="http://schemas.openxmlformats.org/officeDocument/2006/customXml" ds:itemID="{204E1485-0760-4ABF-A612-28A97B86DF09}">
  <ds:schemaRefs>
    <ds:schemaRef ds:uri="http://schemas.microsoft.com/sharepoint/v3/contenttype/forms"/>
  </ds:schemaRefs>
</ds:datastoreItem>
</file>

<file path=customXml/itemProps3.xml><?xml version="1.0" encoding="utf-8"?>
<ds:datastoreItem xmlns:ds="http://schemas.openxmlformats.org/officeDocument/2006/customXml" ds:itemID="{4965EBD3-98B5-4FD2-8FAF-5D4022A9F7F4}">
  <ds:schemaRefs>
    <ds:schemaRef ds:uri="http://schemas.microsoft.com/office/2006/metadata/properties"/>
    <ds:schemaRef ds:uri="http://www.w3.org/2000/xmlns/"/>
    <ds:schemaRef ds:uri="71af3243-3dd4-4a8d-8c0d-dd76da1f02a5"/>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TM03457444[[fn=בסיס]]</Template>
  <TotalTime>0</TotalTime>
  <Words>626</Words>
  <Application>Microsoft Office PowerPoint</Application>
  <PresentationFormat>מסך רחב</PresentationFormat>
  <Paragraphs>70</Paragraphs>
  <Slides>11</Slides>
  <Notes>9</Notes>
  <HiddenSlides>0</HiddenSlides>
  <MMClips>1</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בסיס</vt:lpstr>
      <vt:lpstr>العنف على الطرقات</vt:lpstr>
      <vt:lpstr>ماذا سنتعلم اليوم؟ </vt:lpstr>
      <vt:lpstr>מצגת של PowerPoint‏</vt:lpstr>
      <vt:lpstr>תודה</vt:lpstr>
      <vt:lpstr>תודה</vt:lpstr>
      <vt:lpstr>תודה</vt:lpstr>
      <vt:lpstr>תודה</vt:lpstr>
      <vt:lpstr>מצגת של PowerPoint‏</vt:lpstr>
      <vt:lpstr>מצגת של PowerPoint‏</vt:lpstr>
      <vt:lpstr>תודה</vt:lpstr>
      <vt:lpstr>תודה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على الطرقات</dc:title>
  <dc:creator/>
  <cp:lastModifiedBy>leorbern@gmail.com</cp:lastModifiedBy>
  <cp:revision>2</cp:revision>
  <dcterms:created xsi:type="dcterms:W3CDTF">2021-03-01T08:22:42Z</dcterms:created>
  <dcterms:modified xsi:type="dcterms:W3CDTF">2021-03-17T12:35:50Z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