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9" r:id="rId2"/>
    <p:sldId id="267" r:id="rId3"/>
    <p:sldId id="260" r:id="rId4"/>
    <p:sldId id="268" r:id="rId5"/>
    <p:sldId id="256" r:id="rId6"/>
    <p:sldId id="257" r:id="rId7"/>
    <p:sldId id="258" r:id="rId8"/>
    <p:sldId id="265" r:id="rId9"/>
    <p:sldId id="266" r:id="rId10"/>
    <p:sldId id="262" r:id="rId11"/>
    <p:sldId id="261" r:id="rId12"/>
    <p:sldId id="263" r:id="rId1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2" d="100"/>
          <a:sy n="72" d="100"/>
        </p:scale>
        <p:origin x="-1096" y="2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9" name="כותרת משנה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e-IL" smtClean="0"/>
              <a:t>לחץ כדי לערוך סגנון כותרת משנה של תבנית בסיס</a:t>
            </a:r>
            <a:endParaRPr kumimoji="0" lang="en-US"/>
          </a:p>
        </p:txBody>
      </p:sp>
      <p:sp>
        <p:nvSpPr>
          <p:cNvPr id="28" name="כותרת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he-IL" smtClean="0"/>
              <a:t>לחץ כדי לערוך סגנון כותרת של תבנית בסיס</a:t>
            </a:r>
            <a:endParaRPr kumimoji="0" lang="en-US"/>
          </a:p>
        </p:txBody>
      </p:sp>
      <p:cxnSp>
        <p:nvCxnSpPr>
          <p:cNvPr id="8" name="מחבר ישר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מחבר ישר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אליפסה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מציין מיקום של תאריך 14"/>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16" name="מציין מיקום של מספר שקופית 15"/>
          <p:cNvSpPr>
            <a:spLocks noGrp="1"/>
          </p:cNvSpPr>
          <p:nvPr>
            <p:ph type="sldNum" sz="quarter" idx="11"/>
          </p:nvPr>
        </p:nvSpPr>
        <p:spPr/>
        <p:txBody>
          <a:bodyPr/>
          <a:lstStyle/>
          <a:p>
            <a:fld id="{DF3A05CD-8D3E-4CF9-8AE3-A13E66A3AA1B}" type="slidenum">
              <a:rPr lang="he-IL" smtClean="0"/>
              <a:t>‹#›</a:t>
            </a:fld>
            <a:endParaRPr lang="he-IL"/>
          </a:p>
        </p:txBody>
      </p:sp>
      <p:sp>
        <p:nvSpPr>
          <p:cNvPr id="17" name="מציין מיקום של כותרת תחתונה 16"/>
          <p:cNvSpPr>
            <a:spLocks noGrp="1"/>
          </p:cNvSpPr>
          <p:nvPr>
            <p:ph type="ftr" sz="quarter" idx="12"/>
          </p:nvPr>
        </p:nvSpPr>
        <p:spPr/>
        <p:txBody>
          <a:bodyPr/>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F3A05CD-8D3E-4CF9-8AE3-A13E66A3AA1B}"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F3A05CD-8D3E-4CF9-8AE3-A13E66A3AA1B}"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9" name="מציין מיקום תוכן 8"/>
          <p:cNvSpPr>
            <a:spLocks noGrp="1"/>
          </p:cNvSpPr>
          <p:nvPr>
            <p:ph idx="1"/>
          </p:nvPr>
        </p:nvSpPr>
        <p:spPr>
          <a:xfrm>
            <a:off x="457200" y="1524000"/>
            <a:ext cx="8229600"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4" name="מציין מיקום של תאריך 13"/>
          <p:cNvSpPr>
            <a:spLocks noGrp="1"/>
          </p:cNvSpPr>
          <p:nvPr>
            <p:ph type="dt" sz="half" idx="14"/>
          </p:nvPr>
        </p:nvSpPr>
        <p:spPr/>
        <p:txBody>
          <a:bodyPr/>
          <a:lstStyle/>
          <a:p>
            <a:fld id="{D573149B-29D4-49FD-8C51-D8BFC0426893}" type="datetimeFigureOut">
              <a:rPr lang="he-IL" smtClean="0"/>
              <a:t>י"ח/אדר/תשפ"א</a:t>
            </a:fld>
            <a:endParaRPr lang="he-IL"/>
          </a:p>
        </p:txBody>
      </p:sp>
      <p:sp>
        <p:nvSpPr>
          <p:cNvPr id="15" name="מציין מיקום של מספר שקופית 14"/>
          <p:cNvSpPr>
            <a:spLocks noGrp="1"/>
          </p:cNvSpPr>
          <p:nvPr>
            <p:ph type="sldNum" sz="quarter" idx="15"/>
          </p:nvPr>
        </p:nvSpPr>
        <p:spPr/>
        <p:txBody>
          <a:bodyPr/>
          <a:lstStyle>
            <a:lvl1pPr algn="ctr">
              <a:defRPr/>
            </a:lvl1pPr>
          </a:lstStyle>
          <a:p>
            <a:fld id="{DF3A05CD-8D3E-4CF9-8AE3-A13E66A3AA1B}" type="slidenum">
              <a:rPr lang="he-IL" smtClean="0"/>
              <a:t>‹#›</a:t>
            </a:fld>
            <a:endParaRPr lang="he-IL"/>
          </a:p>
        </p:txBody>
      </p:sp>
      <p:sp>
        <p:nvSpPr>
          <p:cNvPr id="16" name="מציין מיקום של כותרת תחתונה 15"/>
          <p:cNvSpPr>
            <a:spLocks noGrp="1"/>
          </p:cNvSpPr>
          <p:nvPr>
            <p:ph type="ftr" sz="quarter" idx="16"/>
          </p:nvPr>
        </p:nvSpPr>
        <p:spPr/>
        <p:txBody>
          <a:bodyPr/>
          <a:lstStyle/>
          <a:p>
            <a:endParaRPr lang="he-IL"/>
          </a:p>
        </p:txBody>
      </p:sp>
      <p:sp>
        <p:nvSpPr>
          <p:cNvPr id="17" name="כותרת 16"/>
          <p:cNvSpPr>
            <a:spLocks noGrp="1"/>
          </p:cNvSpPr>
          <p:nvPr>
            <p:ph type="title"/>
          </p:nvPr>
        </p:nvSpPr>
        <p:spPr/>
        <p:txBody>
          <a:bodyPr rtlCol="0" anchor="b" anchorCtr="0"/>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4" name="מציין מיקום של תאריך 3"/>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DF3A05CD-8D3E-4CF9-8AE3-A13E66A3AA1B}" type="slidenum">
              <a:rPr lang="he-IL" smtClean="0"/>
              <a:t>‹#›</a:t>
            </a:fld>
            <a:endParaRPr lang="he-IL"/>
          </a:p>
        </p:txBody>
      </p:sp>
      <p:sp>
        <p:nvSpPr>
          <p:cNvPr id="2" name="כותרת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e-IL" smtClean="0"/>
              <a:t>לחץ כדי לערוך סגנונות טקסט של תבנית בסיס</a:t>
            </a:r>
          </a:p>
        </p:txBody>
      </p:sp>
      <p:cxnSp>
        <p:nvCxnSpPr>
          <p:cNvPr id="7" name="מחבר ישר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5" name="מציין מיקום של תאריך 4"/>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DF3A05CD-8D3E-4CF9-8AE3-A13E66A3AA1B}" type="slidenum">
              <a:rPr lang="he-IL" smtClean="0"/>
              <a:t>‹#›</a:t>
            </a:fld>
            <a:endParaRPr lang="he-IL"/>
          </a:p>
        </p:txBody>
      </p:sp>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
        <p:nvSpPr>
          <p:cNvPr id="11" name="מציין מיקום תוכן 10"/>
          <p:cNvSpPr>
            <a:spLocks noGrp="1"/>
          </p:cNvSpPr>
          <p:nvPr>
            <p:ph sz="half" idx="1"/>
          </p:nvPr>
        </p:nvSpPr>
        <p:spPr>
          <a:xfrm>
            <a:off x="457200" y="1524000"/>
            <a:ext cx="4059936"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13" name="מציין מיקום תוכן 12"/>
          <p:cNvSpPr>
            <a:spLocks noGrp="1"/>
          </p:cNvSpPr>
          <p:nvPr>
            <p:ph sz="half" idx="2"/>
          </p:nvPr>
        </p:nvSpPr>
        <p:spPr>
          <a:xfrm>
            <a:off x="4648200" y="1524000"/>
            <a:ext cx="4059936" cy="4572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9" name="מציין מיקום של מספר שקופית 8"/>
          <p:cNvSpPr>
            <a:spLocks noGrp="1"/>
          </p:cNvSpPr>
          <p:nvPr>
            <p:ph type="sldNum" sz="quarter" idx="12"/>
          </p:nvPr>
        </p:nvSpPr>
        <p:spPr/>
        <p:txBody>
          <a:bodyPr/>
          <a:lstStyle/>
          <a:p>
            <a:fld id="{DF3A05CD-8D3E-4CF9-8AE3-A13E66A3AA1B}" type="slidenum">
              <a:rPr lang="he-IL" smtClean="0"/>
              <a:t>‹#›</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7" name="מציין מיקום של תאריך 6"/>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3" name="מציין מיקום טקסט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sp>
        <p:nvSpPr>
          <p:cNvPr id="32" name="מציין מיקום תוכן 31"/>
          <p:cNvSpPr>
            <a:spLocks noGrp="1"/>
          </p:cNvSpPr>
          <p:nvPr>
            <p:ph sz="half" idx="2"/>
          </p:nvPr>
        </p:nvSpPr>
        <p:spPr>
          <a:xfrm>
            <a:off x="457200" y="2201896"/>
            <a:ext cx="4038600" cy="391363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34" name="מציין מיקום תוכן 33"/>
          <p:cNvSpPr>
            <a:spLocks noGrp="1"/>
          </p:cNvSpPr>
          <p:nvPr>
            <p:ph sz="quarter" idx="4"/>
          </p:nvPr>
        </p:nvSpPr>
        <p:spPr>
          <a:xfrm>
            <a:off x="4649788" y="2201896"/>
            <a:ext cx="4038600" cy="3913632"/>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2" name="כותרת 1"/>
          <p:cNvSpPr>
            <a:spLocks noGrp="1"/>
          </p:cNvSpPr>
          <p:nvPr>
            <p:ph type="title"/>
          </p:nvPr>
        </p:nvSpPr>
        <p:spPr>
          <a:xfrm>
            <a:off x="457200" y="155448"/>
            <a:ext cx="8229600" cy="1143000"/>
          </a:xfrm>
        </p:spPr>
        <p:txBody>
          <a:bodyPr anchor="b" anchorCtr="0"/>
          <a:lstStyle>
            <a:lvl1pPr>
              <a:defRPr/>
            </a:lvl1pPr>
          </a:lstStyle>
          <a:p>
            <a:r>
              <a:rPr kumimoji="0" lang="he-IL" smtClean="0"/>
              <a:t>לחץ כדי לערוך סגנון כותרת של תבנית בסיס</a:t>
            </a:r>
            <a:endParaRPr kumimoji="0" lang="en-US"/>
          </a:p>
        </p:txBody>
      </p:sp>
      <p:sp>
        <p:nvSpPr>
          <p:cNvPr id="12" name="מציין מיקום טקסט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e-IL" smtClean="0"/>
              <a:t>לחץ כדי לערוך סגנונות טקסט של תבנית בסיס</a:t>
            </a:r>
          </a:p>
        </p:txBody>
      </p:sp>
      <p:cxnSp>
        <p:nvCxnSpPr>
          <p:cNvPr id="10" name="מחבר ישר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מחבר ישר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DF3A05CD-8D3E-4CF9-8AE3-A13E66A3AA1B}" type="slidenum">
              <a:rPr lang="he-IL" smtClean="0"/>
              <a:t>‹#›</a:t>
            </a:fld>
            <a:endParaRPr lang="he-IL"/>
          </a:p>
        </p:txBody>
      </p:sp>
      <p:sp>
        <p:nvSpPr>
          <p:cNvPr id="2" name="כותרת 1"/>
          <p:cNvSpPr>
            <a:spLocks noGrp="1"/>
          </p:cNvSpPr>
          <p:nvPr>
            <p:ph type="title"/>
          </p:nvPr>
        </p:nvSpPr>
        <p:spPr/>
        <p:txBody>
          <a:bodyPr/>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DF3A05CD-8D3E-4CF9-8AE3-A13E66A3AA1B}"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9" name="מציין מיקום תוכן 28"/>
          <p:cNvSpPr>
            <a:spLocks noGrp="1"/>
          </p:cNvSpPr>
          <p:nvPr>
            <p:ph sz="quarter" idx="1"/>
          </p:nvPr>
        </p:nvSpPr>
        <p:spPr>
          <a:xfrm>
            <a:off x="457200" y="457200"/>
            <a:ext cx="6248400" cy="5715000"/>
          </a:xfrm>
        </p:spPr>
        <p:txBody>
          <a:bodyPr/>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3" name="מציין מיקום טקסט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he-IL" smtClean="0"/>
              <a:t>לחץ כדי לערוך סגנונות טקסט של תבנית בסיס</a:t>
            </a:r>
          </a:p>
        </p:txBody>
      </p:sp>
      <p:sp>
        <p:nvSpPr>
          <p:cNvPr id="31" name="כותרת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e-IL" smtClean="0"/>
              <a:t>לחץ כדי לערוך סגנון כותרת של תבנית בסיס</a:t>
            </a:r>
            <a:endParaRPr kumimoji="0" lang="en-US"/>
          </a:p>
        </p:txBody>
      </p:sp>
      <p:sp>
        <p:nvSpPr>
          <p:cNvPr id="8" name="מציין מיקום של תאריך 7"/>
          <p:cNvSpPr>
            <a:spLocks noGrp="1"/>
          </p:cNvSpPr>
          <p:nvPr>
            <p:ph type="dt" sz="half" idx="14"/>
          </p:nvPr>
        </p:nvSpPr>
        <p:spPr/>
        <p:txBody>
          <a:bodyPr/>
          <a:lstStyle/>
          <a:p>
            <a:fld id="{D573149B-29D4-49FD-8C51-D8BFC0426893}" type="datetimeFigureOut">
              <a:rPr lang="he-IL" smtClean="0"/>
              <a:t>י"ח/אדר/תשפ"א</a:t>
            </a:fld>
            <a:endParaRPr lang="he-IL"/>
          </a:p>
        </p:txBody>
      </p:sp>
      <p:sp>
        <p:nvSpPr>
          <p:cNvPr id="9" name="מציין מיקום של מספר שקופית 8"/>
          <p:cNvSpPr>
            <a:spLocks noGrp="1"/>
          </p:cNvSpPr>
          <p:nvPr>
            <p:ph type="sldNum" sz="quarter" idx="15"/>
          </p:nvPr>
        </p:nvSpPr>
        <p:spPr/>
        <p:txBody>
          <a:bodyPr/>
          <a:lstStyle/>
          <a:p>
            <a:fld id="{DF3A05CD-8D3E-4CF9-8AE3-A13E66A3AA1B}" type="slidenum">
              <a:rPr lang="he-IL" smtClean="0"/>
              <a:t>‹#›</a:t>
            </a:fld>
            <a:endParaRPr lang="he-IL"/>
          </a:p>
        </p:txBody>
      </p:sp>
      <p:sp>
        <p:nvSpPr>
          <p:cNvPr id="10" name="מציין מיקום של כותרת תחתונה 9"/>
          <p:cNvSpPr>
            <a:spLocks noGrp="1"/>
          </p:cNvSpPr>
          <p:nvPr>
            <p:ph type="ftr" sz="quarter" idx="16"/>
          </p:nvPr>
        </p:nvSpPr>
        <p:spPr/>
        <p:txBody>
          <a:bodyPr/>
          <a:lstStyle/>
          <a:p>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e-IL" smtClean="0"/>
              <a:t>לחץ כדי לערוך סגנון כותרת של תבנית בסיס</a:t>
            </a:r>
            <a:endParaRPr kumimoji="0" lang="en-US"/>
          </a:p>
        </p:txBody>
      </p:sp>
      <p:sp>
        <p:nvSpPr>
          <p:cNvPr id="3" name="מציין מיקום של תמונה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he-IL" smtClean="0"/>
              <a:t>לחץ על הסמל כדי להוסיף תמונה</a:t>
            </a:r>
            <a:endParaRPr kumimoji="0" lang="en-US"/>
          </a:p>
        </p:txBody>
      </p:sp>
      <p:sp>
        <p:nvSpPr>
          <p:cNvPr id="4" name="מציין מיקום טקסט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he-IL" smtClean="0"/>
              <a:t>לחץ כדי לערוך סגנונות טקסט של תבנית בסיס</a:t>
            </a:r>
          </a:p>
        </p:txBody>
      </p:sp>
      <p:sp>
        <p:nvSpPr>
          <p:cNvPr id="8" name="מציין מיקום של תאריך 7"/>
          <p:cNvSpPr>
            <a:spLocks noGrp="1"/>
          </p:cNvSpPr>
          <p:nvPr>
            <p:ph type="dt" sz="half" idx="10"/>
          </p:nvPr>
        </p:nvSpPr>
        <p:spPr/>
        <p:txBody>
          <a:bodyPr/>
          <a:lstStyle/>
          <a:p>
            <a:fld id="{D573149B-29D4-49FD-8C51-D8BFC0426893}" type="datetimeFigureOut">
              <a:rPr lang="he-IL" smtClean="0"/>
              <a:t>י"ח/אדר/תשפ"א</a:t>
            </a:fld>
            <a:endParaRPr lang="he-IL"/>
          </a:p>
        </p:txBody>
      </p:sp>
      <p:sp>
        <p:nvSpPr>
          <p:cNvPr id="9" name="מציין מיקום של מספר שקופית 8"/>
          <p:cNvSpPr>
            <a:spLocks noGrp="1"/>
          </p:cNvSpPr>
          <p:nvPr>
            <p:ph type="sldNum" sz="quarter" idx="11"/>
          </p:nvPr>
        </p:nvSpPr>
        <p:spPr/>
        <p:txBody>
          <a:bodyPr/>
          <a:lstStyle/>
          <a:p>
            <a:fld id="{DF3A05CD-8D3E-4CF9-8AE3-A13E66A3AA1B}" type="slidenum">
              <a:rPr lang="he-IL" smtClean="0"/>
              <a:t>‹#›</a:t>
            </a:fld>
            <a:endParaRPr lang="he-IL"/>
          </a:p>
        </p:txBody>
      </p:sp>
      <p:sp>
        <p:nvSpPr>
          <p:cNvPr id="10" name="מציין מיקום של כותרת תחתונה 9"/>
          <p:cNvSpPr>
            <a:spLocks noGrp="1"/>
          </p:cNvSpPr>
          <p:nvPr>
            <p:ph type="ftr" sz="quarter" idx="12"/>
          </p:nvPr>
        </p:nvSpPr>
        <p:spPr/>
        <p:txBody>
          <a:bodyPr/>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מציין מיקום טקסט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4" name="מציין מיקום של תאריך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573149B-29D4-49FD-8C51-D8BFC0426893}" type="datetimeFigureOut">
              <a:rPr lang="he-IL" smtClean="0"/>
              <a:t>י"ח/אדר/תשפ"א</a:t>
            </a:fld>
            <a:endParaRPr lang="he-IL"/>
          </a:p>
        </p:txBody>
      </p:sp>
      <p:sp>
        <p:nvSpPr>
          <p:cNvPr id="10" name="מציין מיקום של כותרת תחתונה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he-IL"/>
          </a:p>
        </p:txBody>
      </p:sp>
      <p:sp>
        <p:nvSpPr>
          <p:cNvPr id="22" name="מציין מיקום של מספר שקופית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DF3A05CD-8D3E-4CF9-8AE3-A13E66A3AA1B}" type="slidenum">
              <a:rPr lang="he-IL" smtClean="0"/>
              <a:t>‹#›</a:t>
            </a:fld>
            <a:endParaRPr lang="he-IL"/>
          </a:p>
        </p:txBody>
      </p:sp>
      <p:sp>
        <p:nvSpPr>
          <p:cNvPr id="5" name="מציין מיקום של כותרת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he-IL" smtClean="0"/>
              <a:t>לחץ כדי לערוך סגנון כותרת של תבנית בסיס</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r" rtl="1"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r" rtl="1"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r" rtl="1"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r" rtl="1"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r" rtl="1"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xtnvzTfT1t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p:txBody>
          <a:bodyPr>
            <a:normAutofit/>
          </a:bodyPr>
          <a:lstStyle/>
          <a:p>
            <a:r>
              <a:rPr lang="ar-SA" sz="4400" b="1" dirty="0">
                <a:solidFill>
                  <a:schemeClr val="tx1">
                    <a:lumMod val="85000"/>
                    <a:lumOff val="15000"/>
                  </a:schemeClr>
                </a:solidFill>
                <a:effectLst>
                  <a:outerShdw blurRad="38100" dist="38100" dir="2700000" algn="tl">
                    <a:srgbClr val="000000">
                      <a:alpha val="43137"/>
                    </a:srgbClr>
                  </a:outerShdw>
                </a:effectLst>
                <a:latin typeface="Aparajita" pitchFamily="34" charset="0"/>
              </a:rPr>
              <a:t>زكريا تامر </a:t>
            </a:r>
            <a:endParaRPr lang="he-IL" sz="4400" b="1" dirty="0">
              <a:solidFill>
                <a:schemeClr val="tx1">
                  <a:lumMod val="85000"/>
                  <a:lumOff val="15000"/>
                </a:schemeClr>
              </a:solidFill>
              <a:effectLst>
                <a:outerShdw blurRad="38100" dist="38100" dir="2700000" algn="tl">
                  <a:srgbClr val="000000">
                    <a:alpha val="43137"/>
                  </a:srgbClr>
                </a:outerShdw>
              </a:effectLst>
              <a:latin typeface="Aparajita" pitchFamily="34" charset="0"/>
            </a:endParaRPr>
          </a:p>
        </p:txBody>
      </p:sp>
      <p:sp>
        <p:nvSpPr>
          <p:cNvPr id="2" name="כותרת 1"/>
          <p:cNvSpPr>
            <a:spLocks noGrp="1"/>
          </p:cNvSpPr>
          <p:nvPr>
            <p:ph type="ctrTitle"/>
          </p:nvPr>
        </p:nvSpPr>
        <p:spPr/>
        <p:txBody>
          <a:bodyPr>
            <a:noAutofit/>
          </a:bodyPr>
          <a:lstStyle/>
          <a:p>
            <a:r>
              <a:rPr lang="ar-SA" sz="9600" b="1" u="sng" dirty="0">
                <a:solidFill>
                  <a:schemeClr val="accent6">
                    <a:lumMod val="60000"/>
                    <a:lumOff val="40000"/>
                  </a:schemeClr>
                </a:solidFill>
                <a:effectLst>
                  <a:outerShdw blurRad="38100" dist="38100" dir="2700000" algn="tl">
                    <a:srgbClr val="000000">
                      <a:alpha val="43137"/>
                    </a:srgbClr>
                  </a:outerShdw>
                </a:effectLst>
                <a:latin typeface="Traditional Arabic" pitchFamily="18" charset="-78"/>
                <a:cs typeface="Traditional Arabic" pitchFamily="18" charset="-78"/>
              </a:rPr>
              <a:t>موتُ الشَّعرُ الأَسْوَد </a:t>
            </a:r>
            <a:endParaRPr lang="he-IL" sz="9600" b="1" u="sng" dirty="0">
              <a:solidFill>
                <a:schemeClr val="accent6">
                  <a:lumMod val="60000"/>
                  <a:lumOff val="40000"/>
                </a:schemeClr>
              </a:solidFill>
              <a:effectLst>
                <a:outerShdw blurRad="38100" dist="38100" dir="2700000" algn="tl">
                  <a:srgbClr val="000000">
                    <a:alpha val="43137"/>
                  </a:srgbClr>
                </a:outerShdw>
              </a:effectLst>
              <a:latin typeface="Traditional Arabic" pitchFamily="18" charset="-78"/>
            </a:endParaRPr>
          </a:p>
        </p:txBody>
      </p:sp>
    </p:spTree>
    <p:extLst>
      <p:ext uri="{BB962C8B-B14F-4D97-AF65-F5344CB8AC3E}">
        <p14:creationId xmlns:p14="http://schemas.microsoft.com/office/powerpoint/2010/main" val="38278193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r>
              <a:rPr lang="ar-SA" b="1" dirty="0">
                <a:latin typeface="Traditional Arabic" pitchFamily="18" charset="-78"/>
                <a:cs typeface="Traditional Arabic" pitchFamily="18" charset="-78"/>
              </a:rPr>
              <a:t>انقطاع التّسلسل الزّمني أو المكاني للقصّة أو المسرحيّة أو الفيلم لاستحضار مشهد أو مشاهد ماضية، إلقاء الضّوء على موقف من المواقف أو تعلّق عليه.</a:t>
            </a:r>
          </a:p>
          <a:p>
            <a:r>
              <a:rPr lang="ar-SA" b="1" dirty="0">
                <a:latin typeface="Traditional Arabic" pitchFamily="18" charset="-78"/>
                <a:cs typeface="Traditional Arabic" pitchFamily="18" charset="-78"/>
              </a:rPr>
              <a:t>أغراض الاسترجاع الفنيّ:</a:t>
            </a:r>
          </a:p>
          <a:p>
            <a:pPr marL="0" indent="0">
              <a:buNone/>
            </a:pPr>
            <a:r>
              <a:rPr lang="ar-SA" b="1" dirty="0">
                <a:latin typeface="Traditional Arabic" pitchFamily="18" charset="-78"/>
                <a:cs typeface="Traditional Arabic" pitchFamily="18" charset="-78"/>
              </a:rPr>
              <a:t>* تزويد وإطلاع المتلقين على معلومات عن الشّخصية المسترجعة أو ما يرتبط بها </a:t>
            </a:r>
          </a:p>
          <a:p>
            <a:pPr marL="0" indent="0">
              <a:buNone/>
            </a:pPr>
            <a:r>
              <a:rPr lang="ar-SA" b="1" dirty="0">
                <a:latin typeface="Traditional Arabic" pitchFamily="18" charset="-78"/>
                <a:cs typeface="Traditional Arabic" pitchFamily="18" charset="-78"/>
              </a:rPr>
              <a:t> * الرّبط بين أزمنة الحدث الثّلاثة : الماضي ، الحاضر والمستقبل لأن الاسترجاع قد يترتب عليه تغيير في مسار الحدث.</a:t>
            </a:r>
            <a:endParaRPr lang="he-IL" b="1" dirty="0">
              <a:latin typeface="Traditional Arabic" pitchFamily="18" charset="-78"/>
            </a:endParaRPr>
          </a:p>
        </p:txBody>
      </p:sp>
      <p:sp>
        <p:nvSpPr>
          <p:cNvPr id="2" name="כותרת 1"/>
          <p:cNvSpPr>
            <a:spLocks noGrp="1"/>
          </p:cNvSpPr>
          <p:nvPr>
            <p:ph type="title"/>
          </p:nvPr>
        </p:nvSpPr>
        <p:spPr/>
        <p:txBody>
          <a:bodyPr/>
          <a:lstStyle/>
          <a:p>
            <a:r>
              <a:rPr lang="ar-SA" b="1" u="sng" dirty="0">
                <a:effectLst>
                  <a:outerShdw blurRad="38100" dist="38100" dir="2700000" algn="tl">
                    <a:srgbClr val="000000">
                      <a:alpha val="43137"/>
                    </a:srgbClr>
                  </a:outerShdw>
                </a:effectLst>
              </a:rPr>
              <a:t>الإسترجاع الفني </a:t>
            </a:r>
            <a:endParaRPr lang="he-IL" b="1"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68125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696" y="2101498"/>
            <a:ext cx="5760640"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כותרת 1"/>
          <p:cNvSpPr>
            <a:spLocks noGrp="1"/>
          </p:cNvSpPr>
          <p:nvPr>
            <p:ph type="title"/>
          </p:nvPr>
        </p:nvSpPr>
        <p:spPr/>
        <p:txBody>
          <a:bodyPr/>
          <a:lstStyle/>
          <a:p>
            <a:pPr algn="ctr"/>
            <a:r>
              <a:rPr lang="ar-SA" dirty="0"/>
              <a:t>مراحل الحبكة (البناء): </a:t>
            </a:r>
            <a:endParaRPr lang="he-IL" dirty="0"/>
          </a:p>
        </p:txBody>
      </p:sp>
      <p:sp>
        <p:nvSpPr>
          <p:cNvPr id="14" name="מלבן 13"/>
          <p:cNvSpPr/>
          <p:nvPr/>
        </p:nvSpPr>
        <p:spPr>
          <a:xfrm>
            <a:off x="755576" y="1859340"/>
            <a:ext cx="7128792" cy="1754326"/>
          </a:xfrm>
          <a:prstGeom prst="rect">
            <a:avLst/>
          </a:prstGeom>
        </p:spPr>
        <p:txBody>
          <a:bodyPr wrap="square">
            <a:spAutoFit/>
          </a:bodyPr>
          <a:lstStyle/>
          <a:p>
            <a:pPr algn="ctr"/>
            <a:endParaRPr lang="ar-SA" dirty="0"/>
          </a:p>
          <a:p>
            <a:r>
              <a:rPr lang="ar-SA" dirty="0"/>
              <a:t>                                   الذّروة ( القمة / نقطة التأزم )  </a:t>
            </a:r>
          </a:p>
          <a:p>
            <a:endParaRPr lang="ar-SA" dirty="0"/>
          </a:p>
          <a:p>
            <a:r>
              <a:rPr lang="ar-SA" dirty="0"/>
              <a:t>                                                                          تصاعد الأحداث نحو الذروة  </a:t>
            </a:r>
          </a:p>
          <a:p>
            <a:r>
              <a:rPr lang="ar-SA" dirty="0"/>
              <a:t>           تحلحل الأحداث </a:t>
            </a:r>
          </a:p>
          <a:p>
            <a:r>
              <a:rPr lang="ar-SA" dirty="0"/>
              <a:t>         نحو النهاية </a:t>
            </a:r>
          </a:p>
        </p:txBody>
      </p:sp>
      <p:cxnSp>
        <p:nvCxnSpPr>
          <p:cNvPr id="16" name="מחבר חץ ישר 15"/>
          <p:cNvCxnSpPr/>
          <p:nvPr/>
        </p:nvCxnSpPr>
        <p:spPr>
          <a:xfrm flipV="1">
            <a:off x="1691680" y="3501008"/>
            <a:ext cx="122413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מחבר חץ ישר 19"/>
          <p:cNvCxnSpPr/>
          <p:nvPr/>
        </p:nvCxnSpPr>
        <p:spPr>
          <a:xfrm>
            <a:off x="5326236" y="2492896"/>
            <a:ext cx="864096"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מחבר חץ ישר 21"/>
          <p:cNvCxnSpPr/>
          <p:nvPr/>
        </p:nvCxnSpPr>
        <p:spPr>
          <a:xfrm>
            <a:off x="6382506" y="3593341"/>
            <a:ext cx="1008112" cy="11114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אליפסה 23"/>
          <p:cNvSpPr/>
          <p:nvPr/>
        </p:nvSpPr>
        <p:spPr>
          <a:xfrm>
            <a:off x="755576" y="4941168"/>
            <a:ext cx="1368152" cy="15841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البداية </a:t>
            </a:r>
            <a:endParaRPr lang="he-IL" dirty="0"/>
          </a:p>
        </p:txBody>
      </p:sp>
      <p:sp>
        <p:nvSpPr>
          <p:cNvPr id="25" name="אליפסה 24"/>
          <p:cNvSpPr/>
          <p:nvPr/>
        </p:nvSpPr>
        <p:spPr>
          <a:xfrm>
            <a:off x="7020272" y="5085184"/>
            <a:ext cx="1440160" cy="1440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t>النهاية </a:t>
            </a:r>
            <a:endParaRPr lang="he-IL" dirty="0"/>
          </a:p>
        </p:txBody>
      </p:sp>
      <p:cxnSp>
        <p:nvCxnSpPr>
          <p:cNvPr id="27" name="מחבר חץ ישר 26"/>
          <p:cNvCxnSpPr/>
          <p:nvPr/>
        </p:nvCxnSpPr>
        <p:spPr>
          <a:xfrm flipV="1">
            <a:off x="3059832" y="2564904"/>
            <a:ext cx="72008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011875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r>
              <a:rPr lang="ar-SA" b="1" dirty="0">
                <a:effectLst>
                  <a:outerShdw blurRad="38100" dist="38100" dir="2700000" algn="tl">
                    <a:srgbClr val="000000">
                      <a:alpha val="43137"/>
                    </a:srgbClr>
                  </a:outerShdw>
                </a:effectLst>
                <a:latin typeface="Traditional Arabic" pitchFamily="18" charset="-78"/>
                <a:cs typeface="Traditional Arabic" pitchFamily="18" charset="-78"/>
              </a:rPr>
              <a:t>النّص القصصي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هو مجموعة من الأحداث عن شخصية أو أكثر، يرويها راوٍ وفق (حَسب) ترتيب زمني وترابط سببي بصورة مشوّقة، مُستعملًا السّرد والحوار أو السّرد وحده. وهي يتطوّر نحو ذروة وتعقيد فَحل.</a:t>
            </a:r>
          </a:p>
          <a:p>
            <a:r>
              <a:rPr lang="ar-SA" dirty="0">
                <a:effectLst>
                  <a:outerShdw blurRad="38100" dist="38100" dir="2700000" algn="tl">
                    <a:srgbClr val="000000">
                      <a:alpha val="43137"/>
                    </a:srgbClr>
                  </a:outerShdw>
                </a:effectLst>
                <a:latin typeface="Traditional Arabic" pitchFamily="18" charset="-78"/>
                <a:cs typeface="Traditional Arabic" pitchFamily="18" charset="-78"/>
              </a:rPr>
              <a:t>من </a:t>
            </a:r>
            <a:r>
              <a:rPr lang="ar-SA" b="1" dirty="0">
                <a:effectLst>
                  <a:outerShdw blurRad="38100" dist="38100" dir="2700000" algn="tl">
                    <a:srgbClr val="000000">
                      <a:alpha val="43137"/>
                    </a:srgbClr>
                  </a:outerShdw>
                </a:effectLst>
                <a:latin typeface="Traditional Arabic" pitchFamily="18" charset="-78"/>
                <a:cs typeface="Traditional Arabic" pitchFamily="18" charset="-78"/>
              </a:rPr>
              <a:t>عناصر النّص القصصيّ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:الشّخصيّات  ،  الأحداث  ،  السّرد  ،  البناء  ،  الزّمان  ،  المكان  .</a:t>
            </a:r>
          </a:p>
          <a:p>
            <a:r>
              <a:rPr lang="ar-SA" b="1" dirty="0">
                <a:effectLst>
                  <a:outerShdw blurRad="38100" dist="38100" dir="2700000" algn="tl">
                    <a:srgbClr val="000000">
                      <a:alpha val="43137"/>
                    </a:srgbClr>
                  </a:outerShdw>
                </a:effectLst>
                <a:latin typeface="Traditional Arabic" pitchFamily="18" charset="-78"/>
                <a:cs typeface="Traditional Arabic" pitchFamily="18" charset="-78"/>
              </a:rPr>
              <a:t>الاسترجاع الفني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أسلوب الكاتب المبدع في بلورة أحداث النّص وتشويق القارئ</a:t>
            </a:r>
          </a:p>
          <a:p>
            <a:r>
              <a:rPr lang="ar-SA" dirty="0">
                <a:effectLst>
                  <a:outerShdw blurRad="38100" dist="38100" dir="2700000" algn="tl">
                    <a:srgbClr val="000000">
                      <a:alpha val="43137"/>
                    </a:srgbClr>
                  </a:outerShdw>
                </a:effectLst>
                <a:latin typeface="Traditional Arabic" pitchFamily="18" charset="-78"/>
                <a:cs typeface="Traditional Arabic" pitchFamily="18" charset="-78"/>
              </a:rPr>
              <a:t>علينا أن نرفض وبشدة </a:t>
            </a:r>
            <a:r>
              <a:rPr lang="ar-SA" b="1" dirty="0">
                <a:effectLst>
                  <a:outerShdw blurRad="38100" dist="38100" dir="2700000" algn="tl">
                    <a:srgbClr val="000000">
                      <a:alpha val="43137"/>
                    </a:srgbClr>
                  </a:outerShdw>
                </a:effectLst>
                <a:latin typeface="Traditional Arabic" pitchFamily="18" charset="-78"/>
                <a:cs typeface="Traditional Arabic" pitchFamily="18" charset="-78"/>
              </a:rPr>
              <a:t>القيم الاجتماعيّة </a:t>
            </a:r>
            <a:r>
              <a:rPr lang="ar-SA" dirty="0">
                <a:effectLst>
                  <a:outerShdw blurRad="38100" dist="38100" dir="2700000" algn="tl">
                    <a:srgbClr val="000000">
                      <a:alpha val="43137"/>
                    </a:srgbClr>
                  </a:outerShdw>
                </a:effectLst>
                <a:latin typeface="Traditional Arabic" pitchFamily="18" charset="-78"/>
                <a:cs typeface="Traditional Arabic" pitchFamily="18" charset="-78"/>
              </a:rPr>
              <a:t>البالية ومحاربتها .</a:t>
            </a:r>
          </a:p>
          <a:p>
            <a:r>
              <a:rPr lang="ar-SA" dirty="0">
                <a:effectLst>
                  <a:outerShdw blurRad="38100" dist="38100" dir="2700000" algn="tl">
                    <a:srgbClr val="000000">
                      <a:alpha val="43137"/>
                    </a:srgbClr>
                  </a:outerShdw>
                </a:effectLst>
                <a:latin typeface="Traditional Arabic" pitchFamily="18" charset="-78"/>
                <a:cs typeface="Traditional Arabic" pitchFamily="18" charset="-78"/>
              </a:rPr>
              <a:t>المرأة هي جزء مهم من المجتمع الشّرقي تحديدًا ويجب منحها الفرص لإثبات وجودها ورفض التّعصب الفكري «</a:t>
            </a:r>
            <a:r>
              <a:rPr lang="ar-SA" b="1" u="sng" dirty="0" err="1">
                <a:effectLst>
                  <a:outerShdw blurRad="38100" dist="38100" dir="2700000" algn="tl">
                    <a:srgbClr val="000000">
                      <a:alpha val="43137"/>
                    </a:srgbClr>
                  </a:outerShdw>
                </a:effectLst>
                <a:latin typeface="Traditional Arabic" pitchFamily="18" charset="-78"/>
                <a:cs typeface="Traditional Arabic" pitchFamily="18" charset="-78"/>
              </a:rPr>
              <a:t>المرأه</a:t>
            </a:r>
            <a:r>
              <a:rPr lang="ar-SA" b="1" u="sng" dirty="0">
                <a:effectLst>
                  <a:outerShdw blurRad="38100" dist="38100" dir="2700000" algn="tl">
                    <a:srgbClr val="000000">
                      <a:alpha val="43137"/>
                    </a:srgbClr>
                  </a:outerShdw>
                </a:effectLst>
                <a:latin typeface="Traditional Arabic" pitchFamily="18" charset="-78"/>
                <a:cs typeface="Traditional Arabic" pitchFamily="18" charset="-78"/>
              </a:rPr>
              <a:t> خادمة للرجل</a:t>
            </a:r>
            <a:r>
              <a:rPr lang="ar-SA" b="1" dirty="0">
                <a:effectLst>
                  <a:outerShdw blurRad="38100" dist="38100" dir="2700000" algn="tl">
                    <a:srgbClr val="000000">
                      <a:alpha val="43137"/>
                    </a:srgbClr>
                  </a:outerShdw>
                </a:effectLst>
                <a:latin typeface="Traditional Arabic" pitchFamily="18" charset="-78"/>
                <a:cs typeface="Traditional Arabic" pitchFamily="18" charset="-78"/>
              </a:rPr>
              <a:t>»!! </a:t>
            </a:r>
          </a:p>
          <a:p>
            <a:endParaRPr lang="he-IL" dirty="0"/>
          </a:p>
        </p:txBody>
      </p:sp>
      <p:sp>
        <p:nvSpPr>
          <p:cNvPr id="2" name="כותרת 1"/>
          <p:cNvSpPr>
            <a:spLocks noGrp="1"/>
          </p:cNvSpPr>
          <p:nvPr>
            <p:ph type="title"/>
          </p:nvPr>
        </p:nvSpPr>
        <p:spPr/>
        <p:txBody>
          <a:bodyPr/>
          <a:lstStyle/>
          <a:p>
            <a:pPr algn="ctr"/>
            <a:r>
              <a:rPr lang="ar-SA" dirty="0"/>
              <a:t>الخلاصة والإستنتاجات </a:t>
            </a:r>
            <a:endParaRPr lang="he-IL" dirty="0"/>
          </a:p>
        </p:txBody>
      </p:sp>
    </p:spTree>
    <p:extLst>
      <p:ext uri="{BB962C8B-B14F-4D97-AF65-F5344CB8AC3E}">
        <p14:creationId xmlns:p14="http://schemas.microsoft.com/office/powerpoint/2010/main" val="2258335813"/>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SA" b="1" u="sng" dirty="0">
                <a:latin typeface="Arabic Typesetting" pitchFamily="66" charset="-78"/>
                <a:cs typeface="Arabic Typesetting" pitchFamily="66" charset="-78"/>
              </a:rPr>
              <a:t>الأهداف السلوكية :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أن يدرك الطالب مكانة المرأة المسحوقة اجتماعيًّا.</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أن يدرك الطالب أبعاد الجهل الفكري وسيطرة العادات والتّقاليد على المجتمع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أن يدرك الطالب معنى اللّاوعي والظّلم في المجتمع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أن يدرك الطالب أنَّ الحل لا يأتي بقتل النّفس .</a:t>
            </a:r>
            <a:endParaRPr lang="en-US" dirty="0">
              <a:latin typeface="Arabic Typesetting" pitchFamily="66" charset="-78"/>
              <a:cs typeface="Arabic Typesetting" pitchFamily="66" charset="-78"/>
            </a:endParaRPr>
          </a:p>
          <a:p>
            <a:r>
              <a:rPr lang="ar-SA" b="1" u="sng" dirty="0">
                <a:latin typeface="Arabic Typesetting" pitchFamily="66" charset="-78"/>
                <a:cs typeface="Arabic Typesetting" pitchFamily="66" charset="-78"/>
              </a:rPr>
              <a:t>الأهداف التعليمية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إدراك الطالب  تمييز النّوع الأدبي للنّص وفق مقومات النّص القصصي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ادراك الطالب أن يميز بين الشّخصيات وبلورتها في أحداث النّص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إدراك الطالب للأسلوب" الاسترجاع الفنيّ" في النّص السّردي .</a:t>
            </a:r>
            <a:endParaRPr lang="en-US" dirty="0">
              <a:latin typeface="Arabic Typesetting" pitchFamily="66" charset="-78"/>
              <a:cs typeface="Arabic Typesetting" pitchFamily="66" charset="-78"/>
            </a:endParaRPr>
          </a:p>
          <a:p>
            <a:pPr lvl="0"/>
            <a:r>
              <a:rPr lang="ar-SA" dirty="0">
                <a:latin typeface="Arabic Typesetting" pitchFamily="66" charset="-78"/>
                <a:cs typeface="Arabic Typesetting" pitchFamily="66" charset="-78"/>
              </a:rPr>
              <a:t>إدراك الطالب لغايات إستخدام الأساليب الإنشائيّة في بلورة فحوى النّص.  </a:t>
            </a:r>
            <a:endParaRPr lang="en-US" dirty="0">
              <a:latin typeface="Arabic Typesetting" pitchFamily="66" charset="-78"/>
              <a:cs typeface="Arabic Typesetting" pitchFamily="66" charset="-78"/>
            </a:endParaRPr>
          </a:p>
        </p:txBody>
      </p:sp>
      <p:sp>
        <p:nvSpPr>
          <p:cNvPr id="2" name="Title 1"/>
          <p:cNvSpPr>
            <a:spLocks noGrp="1"/>
          </p:cNvSpPr>
          <p:nvPr>
            <p:ph type="title"/>
          </p:nvPr>
        </p:nvSpPr>
        <p:spPr/>
        <p:txBody>
          <a:bodyPr>
            <a:normAutofit/>
          </a:bodyPr>
          <a:lstStyle/>
          <a:p>
            <a:pPr algn="ctr"/>
            <a:r>
              <a:rPr lang="ar-SA" sz="6000" b="1" u="sng" dirty="0">
                <a:latin typeface="Arabic Typesetting" pitchFamily="66" charset="-78"/>
                <a:cs typeface="Arabic Typesetting" pitchFamily="66" charset="-78"/>
              </a:rPr>
              <a:t>أهداف الدّرس </a:t>
            </a:r>
            <a:endParaRPr lang="en-US" sz="6000" b="1" u="sng" dirty="0">
              <a:latin typeface="Arabic Typesetting" pitchFamily="66" charset="-78"/>
              <a:cs typeface="Arabic Typesetting" pitchFamily="66" charset="-78"/>
            </a:endParaRPr>
          </a:p>
        </p:txBody>
      </p:sp>
    </p:spTree>
    <p:extLst>
      <p:ext uri="{BB962C8B-B14F-4D97-AF65-F5344CB8AC3E}">
        <p14:creationId xmlns:p14="http://schemas.microsoft.com/office/powerpoint/2010/main" val="372312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fontScale="92500"/>
          </a:bodyPr>
          <a:lstStyle/>
          <a:p>
            <a:pPr marL="0" indent="0">
              <a:buNone/>
            </a:pPr>
            <a:r>
              <a:rPr lang="ar-SA" dirty="0">
                <a:latin typeface="Traditional Arabic" pitchFamily="18" charset="-78"/>
                <a:cs typeface="Traditional Arabic" pitchFamily="18" charset="-78"/>
              </a:rPr>
              <a:t> </a:t>
            </a:r>
            <a:r>
              <a:rPr lang="ar-SA" sz="4400" b="1" dirty="0">
                <a:latin typeface="Traditional Arabic" pitchFamily="18" charset="-78"/>
                <a:cs typeface="Traditional Arabic" pitchFamily="18" charset="-78"/>
              </a:rPr>
              <a:t>من خلال هذا الدّرس سوف نقوم بمعالجة البنود التّالية : </a:t>
            </a:r>
          </a:p>
          <a:p>
            <a:r>
              <a:rPr lang="ar-SA" sz="4400" b="1" dirty="0">
                <a:latin typeface="Traditional Arabic" pitchFamily="18" charset="-78"/>
                <a:cs typeface="Traditional Arabic" pitchFamily="18" charset="-78"/>
              </a:rPr>
              <a:t>تمييز وإدراك نوع النّص الأدبي الّذي أمامنا .</a:t>
            </a:r>
          </a:p>
          <a:p>
            <a:r>
              <a:rPr lang="ar-SA" sz="4400" b="1" dirty="0">
                <a:latin typeface="Traditional Arabic" pitchFamily="18" charset="-78"/>
                <a:cs typeface="Traditional Arabic" pitchFamily="18" charset="-78"/>
              </a:rPr>
              <a:t>دمج مقومات نوع النّص مع التّراكيب النّصيّة .</a:t>
            </a:r>
          </a:p>
          <a:p>
            <a:r>
              <a:rPr lang="ar-SA" sz="4400" b="1" dirty="0">
                <a:latin typeface="Traditional Arabic" pitchFamily="18" charset="-78"/>
                <a:cs typeface="Traditional Arabic" pitchFamily="18" charset="-78"/>
              </a:rPr>
              <a:t>إدراك الأسلوب السّردي :الإسترجاع الفنيّ. </a:t>
            </a:r>
          </a:p>
          <a:p>
            <a:r>
              <a:rPr lang="ar-SA" sz="4400" b="1" dirty="0">
                <a:latin typeface="Traditional Arabic" pitchFamily="18" charset="-78"/>
                <a:cs typeface="Traditional Arabic" pitchFamily="18" charset="-78"/>
              </a:rPr>
              <a:t>النّقد الإجتماعي للمجتمع الشّرقي ورفض القيم </a:t>
            </a:r>
            <a:r>
              <a:rPr lang="ar-SA" sz="4400" b="1" dirty="0" err="1">
                <a:latin typeface="Traditional Arabic" pitchFamily="18" charset="-78"/>
                <a:cs typeface="Traditional Arabic" pitchFamily="18" charset="-78"/>
              </a:rPr>
              <a:t>الإجتماعيّة</a:t>
            </a:r>
            <a:r>
              <a:rPr lang="ar-SA" sz="4400" b="1" dirty="0">
                <a:latin typeface="Traditional Arabic" pitchFamily="18" charset="-78"/>
                <a:cs typeface="Traditional Arabic" pitchFamily="18" charset="-78"/>
              </a:rPr>
              <a:t> الباليّة </a:t>
            </a:r>
            <a:r>
              <a:rPr lang="ar-SA" dirty="0">
                <a:latin typeface="Traditional Arabic" pitchFamily="18" charset="-78"/>
                <a:cs typeface="Traditional Arabic" pitchFamily="18" charset="-78"/>
              </a:rPr>
              <a:t>.</a:t>
            </a:r>
          </a:p>
          <a:p>
            <a:endParaRPr lang="he-IL" dirty="0"/>
          </a:p>
        </p:txBody>
      </p:sp>
      <p:sp>
        <p:nvSpPr>
          <p:cNvPr id="2" name="כותרת 1"/>
          <p:cNvSpPr>
            <a:spLocks noGrp="1"/>
          </p:cNvSpPr>
          <p:nvPr>
            <p:ph type="title"/>
          </p:nvPr>
        </p:nvSpPr>
        <p:spPr/>
        <p:txBody>
          <a:bodyPr>
            <a:normAutofit/>
          </a:bodyPr>
          <a:lstStyle/>
          <a:p>
            <a:pPr algn="ctr"/>
            <a:r>
              <a:rPr lang="ar-SA" sz="6000" b="1" i="1" u="sng" dirty="0">
                <a:solidFill>
                  <a:schemeClr val="bg1"/>
                </a:solidFill>
                <a:effectLst>
                  <a:outerShdw blurRad="38100" dist="38100" dir="2700000" algn="tl">
                    <a:srgbClr val="000000">
                      <a:alpha val="43137"/>
                    </a:srgbClr>
                  </a:outerShdw>
                </a:effectLst>
              </a:rPr>
              <a:t>سيرورة الدرس </a:t>
            </a:r>
            <a:endParaRPr lang="he-IL" sz="6000" b="1" i="1" u="sng"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89025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xmlns="" id="{2E973F59-7428-4B5A-9F8A-DAE43959F654}"/>
              </a:ext>
            </a:extLst>
          </p:cNvPr>
          <p:cNvSpPr>
            <a:spLocks noGrp="1"/>
          </p:cNvSpPr>
          <p:nvPr>
            <p:ph idx="1"/>
          </p:nvPr>
        </p:nvSpPr>
        <p:spPr/>
        <p:txBody>
          <a:bodyPr/>
          <a:lstStyle/>
          <a:p>
            <a:r>
              <a:rPr lang="en-US" dirty="0">
                <a:hlinkClick r:id="rId2"/>
              </a:rPr>
              <a:t>https://www.youtube.com/watch?v=xtnvzTfT1t4</a:t>
            </a:r>
            <a:endParaRPr lang="en-US" dirty="0"/>
          </a:p>
          <a:p>
            <a:endParaRPr lang="ar-SA" dirty="0"/>
          </a:p>
          <a:p>
            <a:endParaRPr lang="ar-SA" dirty="0"/>
          </a:p>
          <a:p>
            <a:endParaRPr lang="he-IL" dirty="0"/>
          </a:p>
        </p:txBody>
      </p:sp>
      <p:sp>
        <p:nvSpPr>
          <p:cNvPr id="2" name="כותרת 1">
            <a:extLst>
              <a:ext uri="{FF2B5EF4-FFF2-40B4-BE49-F238E27FC236}">
                <a16:creationId xmlns:a16="http://schemas.microsoft.com/office/drawing/2014/main" xmlns="" id="{3695D594-081B-4FB8-87F7-DED39F95569E}"/>
              </a:ext>
            </a:extLst>
          </p:cNvPr>
          <p:cNvSpPr>
            <a:spLocks noGrp="1"/>
          </p:cNvSpPr>
          <p:nvPr>
            <p:ph type="title"/>
          </p:nvPr>
        </p:nvSpPr>
        <p:spPr/>
        <p:txBody>
          <a:bodyPr/>
          <a:lstStyle/>
          <a:p>
            <a:pPr algn="ctr"/>
            <a:r>
              <a:rPr lang="ar-SA" dirty="0"/>
              <a:t>موت الشَّعر الأسود</a:t>
            </a:r>
            <a:endParaRPr lang="he-IL" dirty="0"/>
          </a:p>
        </p:txBody>
      </p:sp>
    </p:spTree>
    <p:extLst>
      <p:ext uri="{BB962C8B-B14F-4D97-AF65-F5344CB8AC3E}">
        <p14:creationId xmlns:p14="http://schemas.microsoft.com/office/powerpoint/2010/main" val="95431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ציין מיקום תוכן 5"/>
          <p:cNvSpPr>
            <a:spLocks noGrp="1"/>
          </p:cNvSpPr>
          <p:nvPr>
            <p:ph idx="1"/>
          </p:nvPr>
        </p:nvSpPr>
        <p:spPr/>
        <p:txBody>
          <a:bodyPr>
            <a:normAutofit fontScale="85000" lnSpcReduction="20000"/>
          </a:bodyPr>
          <a:lstStyle/>
          <a:p>
            <a:pPr marL="0" indent="0">
              <a:buNone/>
            </a:pPr>
            <a:endParaRPr lang="ar-SA" dirty="0"/>
          </a:p>
          <a:p>
            <a:pPr marL="0" indent="0">
              <a:buNone/>
            </a:pPr>
            <a:r>
              <a:rPr lang="ar-SA" sz="3400" dirty="0">
                <a:latin typeface="Arabic Typesetting" pitchFamily="66" charset="-78"/>
                <a:cs typeface="Arabic Typesetting" pitchFamily="66" charset="-78"/>
              </a:rPr>
              <a:t>	كانت شمس الظّهيرة تسطع بيضاء على حارة السّعدي بينما شيخ المسجد يقول للمصلين أنّ الله هو الّذي خلق الرّجال والنّساء والأطفال والطّيور والقطط والأسماك والغيوم، وهو الّذي خلق أيضًا عباده الفقراء من تراب، فيهز الرّجال رؤوسهم موافقين، فوجوههم تشبه ترابًا لم تهطل فوقه قطرة مطر، وبيوتهم من تراب، ويوم يموتون يدفنون في التّراب.</a:t>
            </a:r>
          </a:p>
          <a:p>
            <a:pPr marL="0" indent="0">
              <a:buNone/>
            </a:pPr>
            <a:r>
              <a:rPr lang="ar-SA" sz="3400" dirty="0">
                <a:latin typeface="Arabic Typesetting" pitchFamily="66" charset="-78"/>
                <a:cs typeface="Arabic Typesetting" pitchFamily="66" charset="-78"/>
              </a:rPr>
              <a:t>ولما انتهت صلاة الظّهر، غادر الرّجال المسجد يرين عليهم خشوع هادئ وكآبة عذبة، واتجه معظمهم إلى مقهى حارة السّعدي، وهنا تكلموا عما حدث قبل أيام، فلقد قصد منذر السالم مخفر الشّرطة، وأعلن مرفوع الرّأس أنه ذبح أخته لأنّ العار في حارة السّعدي لا يمحوه سوى الدّم.</a:t>
            </a:r>
          </a:p>
          <a:p>
            <a:pPr marL="0" indent="0">
              <a:buNone/>
            </a:pPr>
            <a:r>
              <a:rPr lang="ar-SA" sz="3400" dirty="0">
                <a:latin typeface="Arabic Typesetting" pitchFamily="66" charset="-78"/>
                <a:cs typeface="Arabic Typesetting" pitchFamily="66" charset="-78"/>
              </a:rPr>
              <a:t>وهكذا فقد ماتت فطمة الفاكهة الّتي تحلم بها كل الأشجار، ففطمة امرأة جميلة، ولكن أجمل ما فيها شعرها الأسود، الماء المظلم الّذي لا تتألّق فيه نجمة، والخيمة الّتي تمنح الأمان للمطارد الخائف. </a:t>
            </a:r>
          </a:p>
          <a:p>
            <a:pPr marL="0" indent="0">
              <a:buNone/>
            </a:pPr>
            <a:r>
              <a:rPr lang="ar-SA" sz="3400" dirty="0">
                <a:latin typeface="Arabic Typesetting" pitchFamily="66" charset="-78"/>
                <a:cs typeface="Arabic Typesetting" pitchFamily="66" charset="-78"/>
              </a:rPr>
              <a:t>وعندما كانت فطمة صغيرة السّن، كان جدها يهوى تمشيط شعرها، وينثر خصلاته الفاحمة بزهو ونشوة، ويغمغم بإعجاب: "كنز ... كنز".</a:t>
            </a:r>
          </a:p>
        </p:txBody>
      </p:sp>
      <p:sp>
        <p:nvSpPr>
          <p:cNvPr id="5" name="כותרת 4"/>
          <p:cNvSpPr>
            <a:spLocks noGrp="1"/>
          </p:cNvSpPr>
          <p:nvPr>
            <p:ph type="title"/>
          </p:nvPr>
        </p:nvSpPr>
        <p:spPr>
          <a:xfrm>
            <a:off x="395536" y="548680"/>
            <a:ext cx="8229600" cy="1219200"/>
          </a:xfrm>
        </p:spPr>
        <p:txBody>
          <a:bodyPr>
            <a:normAutofit fontScale="90000"/>
          </a:bodyPr>
          <a:lstStyle/>
          <a:p>
            <a:pPr algn="ctr"/>
            <a:r>
              <a:rPr lang="ar-SA" dirty="0"/>
              <a:t/>
            </a:r>
            <a:br>
              <a:rPr lang="ar-SA" dirty="0"/>
            </a:br>
            <a:r>
              <a:rPr lang="ar-SA" dirty="0" smtClean="0"/>
              <a:t/>
            </a:r>
            <a:br>
              <a:rPr lang="ar-SA" dirty="0" smtClean="0"/>
            </a:br>
            <a:r>
              <a:rPr lang="ar-SA" dirty="0"/>
              <a:t/>
            </a:r>
            <a:br>
              <a:rPr lang="ar-SA" dirty="0"/>
            </a:br>
            <a:r>
              <a:rPr lang="ar-SA" dirty="0" smtClean="0"/>
              <a:t/>
            </a:r>
            <a:br>
              <a:rPr lang="ar-SA" dirty="0" smtClean="0"/>
            </a:br>
            <a:r>
              <a:rPr lang="ar-SA" dirty="0"/>
              <a:t/>
            </a:r>
            <a:br>
              <a:rPr lang="ar-SA" dirty="0"/>
            </a:br>
            <a:r>
              <a:rPr lang="ar-SA" dirty="0" smtClean="0"/>
              <a:t>مــــــــــــــــــــــــــــــوت </a:t>
            </a:r>
            <a:r>
              <a:rPr lang="ar-SA" dirty="0"/>
              <a:t>الـــــــشـَّــــــــعـــر الأســــــــــــــــود </a:t>
            </a:r>
            <a:br>
              <a:rPr lang="ar-SA" dirty="0"/>
            </a:br>
            <a:endParaRPr lang="he-IL" dirty="0"/>
          </a:p>
        </p:txBody>
      </p:sp>
    </p:spTree>
    <p:extLst>
      <p:ext uri="{BB962C8B-B14F-4D97-AF65-F5344CB8AC3E}">
        <p14:creationId xmlns:p14="http://schemas.microsoft.com/office/powerpoint/2010/main" val="3951370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marL="0" indent="0">
              <a:buNone/>
            </a:pPr>
            <a:r>
              <a:rPr lang="ar-SA" dirty="0">
                <a:latin typeface="Arabic Typesetting" pitchFamily="66" charset="-78"/>
                <a:cs typeface="Arabic Typesetting" pitchFamily="66" charset="-78"/>
              </a:rPr>
              <a:t>ويوم دخلت فطمة بخطًى مرتبكة إلى غرفة الضّيوف وهي تحمل فناجين القهوة، لفت شعرها أنظار النّسوة الخاطبات، ونالت إعجابهن توًا، فتعالت الزّغاريد بعد أسابيع وصارت فطمة زوجة لمصطفى الرّجل الّذي يملك وجها لا يبتسم.</a:t>
            </a:r>
          </a:p>
          <a:p>
            <a:pPr marL="0" indent="0">
              <a:buNone/>
            </a:pPr>
            <a:r>
              <a:rPr lang="ar-SA" dirty="0">
                <a:latin typeface="Arabic Typesetting" pitchFamily="66" charset="-78"/>
                <a:cs typeface="Arabic Typesetting" pitchFamily="66" charset="-78"/>
              </a:rPr>
              <a:t>ولقد أحب مصطفى فطمة وشعرها، ولكنّه كان يرى في منامه حلمًا واحدًا يركض فيه تحت مطر غزير دون أن تبلّله قطرة ماء.</a:t>
            </a:r>
          </a:p>
          <a:p>
            <a:pPr marL="0" indent="0">
              <a:buNone/>
            </a:pPr>
            <a:r>
              <a:rPr lang="ar-SA" dirty="0">
                <a:latin typeface="Arabic Typesetting" pitchFamily="66" charset="-78"/>
                <a:cs typeface="Arabic Typesetting" pitchFamily="66" charset="-78"/>
              </a:rPr>
              <a:t>وكان مصطفى يقول لفطمة: "أنا رجل وأنت امرأة. والمرأة يجب أن تطيع الرّجل. المرأة خلقت لتكون خادمة للرّجل".</a:t>
            </a:r>
          </a:p>
          <a:p>
            <a:pPr marL="0" indent="0">
              <a:buNone/>
            </a:pPr>
            <a:r>
              <a:rPr lang="ar-SA" dirty="0">
                <a:latin typeface="Arabic Typesetting" pitchFamily="66" charset="-78"/>
                <a:cs typeface="Arabic Typesetting" pitchFamily="66" charset="-78"/>
              </a:rPr>
              <a:t>فتقول له فطمة: «إنّي أطيعك وأفعل كل ما تريد".</a:t>
            </a:r>
          </a:p>
          <a:p>
            <a:pPr marL="0" indent="0">
              <a:buNone/>
            </a:pPr>
            <a:r>
              <a:rPr lang="ar-SA" dirty="0">
                <a:latin typeface="Arabic Typesetting" pitchFamily="66" charset="-78"/>
                <a:cs typeface="Arabic Typesetting" pitchFamily="66" charset="-78"/>
              </a:rPr>
              <a:t>فيصفعها قائلا بنزقٍ: "عندما أتكلم يجب أن تخرسي".</a:t>
            </a:r>
          </a:p>
          <a:p>
            <a:pPr marL="0" indent="0">
              <a:buNone/>
            </a:pPr>
            <a:r>
              <a:rPr lang="ar-SA" dirty="0">
                <a:latin typeface="Arabic Typesetting" pitchFamily="66" charset="-78"/>
                <a:cs typeface="Arabic Typesetting" pitchFamily="66" charset="-78"/>
              </a:rPr>
              <a:t>فتبكي فطمة، ولكنها كانت كعصفور صغير مرح طائش، فتكف عن البكاء بعد هنيهات، ثم تضحك وهي تمسح دموعها، فيغمض عينيه، ويتخيل فطمة تقول له بذُل: "أحبك وأموت لو هجرتني".</a:t>
            </a:r>
          </a:p>
          <a:p>
            <a:pPr marL="0" indent="0">
              <a:buNone/>
            </a:pPr>
            <a:r>
              <a:rPr lang="ar-SA" dirty="0">
                <a:latin typeface="Arabic Typesetting" pitchFamily="66" charset="-78"/>
                <a:cs typeface="Arabic Typesetting" pitchFamily="66" charset="-78"/>
              </a:rPr>
              <a:t>ولكن فطمة لم تقل له يومًا ما يتوق إليه.</a:t>
            </a:r>
          </a:p>
          <a:p>
            <a:endParaRPr lang="he-IL" dirty="0"/>
          </a:p>
        </p:txBody>
      </p:sp>
      <p:sp>
        <p:nvSpPr>
          <p:cNvPr id="4" name="כותרת 3"/>
          <p:cNvSpPr>
            <a:spLocks noGrp="1"/>
          </p:cNvSpPr>
          <p:nvPr>
            <p:ph type="title"/>
          </p:nvPr>
        </p:nvSpPr>
        <p:spPr/>
        <p:txBody>
          <a:bodyPr/>
          <a:lstStyle/>
          <a:p>
            <a:endParaRPr lang="he-IL"/>
          </a:p>
        </p:txBody>
      </p:sp>
    </p:spTree>
    <p:extLst>
      <p:ext uri="{BB962C8B-B14F-4D97-AF65-F5344CB8AC3E}">
        <p14:creationId xmlns:p14="http://schemas.microsoft.com/office/powerpoint/2010/main" val="253276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normAutofit/>
          </a:bodyPr>
          <a:lstStyle/>
          <a:p>
            <a:pPr marL="0" indent="0">
              <a:buNone/>
            </a:pPr>
            <a:r>
              <a:rPr lang="ar-SA" dirty="0">
                <a:latin typeface="Arabic Typesetting" pitchFamily="66" charset="-78"/>
                <a:cs typeface="Arabic Typesetting" pitchFamily="66" charset="-78"/>
              </a:rPr>
              <a:t>	وفي يوم من الأيّام دخل مصطفى متجهّم الوجه إلى مقهى حارة السّعدي وقال لأخيها منذر السالم: "قبل أن تقعد كعنتر بين الرّجال، إذهب وخذ أختك من بيتي".</a:t>
            </a:r>
          </a:p>
          <a:p>
            <a:pPr marL="0" indent="0">
              <a:buNone/>
            </a:pPr>
            <a:r>
              <a:rPr lang="ar-SA" dirty="0">
                <a:latin typeface="Arabic Typesetting" pitchFamily="66" charset="-78"/>
                <a:cs typeface="Arabic Typesetting" pitchFamily="66" charset="-78"/>
              </a:rPr>
              <a:t>فأحنى منذر السالم رأسه خجلًا من الرّجال المحيطين به، وعضَّ بقسوةٍ على شفته ثم نهض فجأةً، وانطلق يركض في حارة السّعدي.</a:t>
            </a:r>
          </a:p>
          <a:p>
            <a:pPr marL="0" indent="0">
              <a:buNone/>
            </a:pPr>
            <a:r>
              <a:rPr lang="ar-SA" dirty="0">
                <a:latin typeface="Arabic Typesetting" pitchFamily="66" charset="-78"/>
                <a:cs typeface="Arabic Typesetting" pitchFamily="66" charset="-78"/>
              </a:rPr>
              <a:t>ولما أبصرت فطمة أخاها منقضًّا عليها شاهرًا سكينة، ولولت، وسارعت إلى الهرب من البيت، وركضت في أزقة حارة السّعدي حاسرة الرّأس، مبعثرة الشّعر، وصرخت مستغيثة.</a:t>
            </a:r>
          </a:p>
          <a:p>
            <a:pPr marL="0" indent="0">
              <a:buNone/>
            </a:pPr>
            <a:r>
              <a:rPr lang="ar-SA" dirty="0">
                <a:latin typeface="Arabic Typesetting" pitchFamily="66" charset="-78"/>
                <a:cs typeface="Arabic Typesetting" pitchFamily="66" charset="-78"/>
              </a:rPr>
              <a:t>غير أنّ السّكين لحقت بها وبلغت عنقها بينما كان الرّجال والنّساء والأطفال يقفون متجمدين شاحبي الوجوه.</a:t>
            </a:r>
          </a:p>
          <a:p>
            <a:pPr marL="0" indent="0">
              <a:buNone/>
            </a:pPr>
            <a:r>
              <a:rPr lang="ar-SA" dirty="0">
                <a:latin typeface="Arabic Typesetting" pitchFamily="66" charset="-78"/>
                <a:cs typeface="Arabic Typesetting" pitchFamily="66" charset="-78"/>
              </a:rPr>
              <a:t>وهكذا مات الشّعر الأسود، ولكن فطمة ما تزال تركض في حارة السّعدي وتطرق أبواب بيوتها مستنجدة فلا يفتح باب من الأبواب، وتتلطّخ السّكين بالدّم. </a:t>
            </a:r>
          </a:p>
          <a:p>
            <a:endParaRPr lang="he-IL" dirty="0"/>
          </a:p>
        </p:txBody>
      </p:sp>
      <p:sp>
        <p:nvSpPr>
          <p:cNvPr id="2" name="כותרת 1"/>
          <p:cNvSpPr>
            <a:spLocks noGrp="1"/>
          </p:cNvSpPr>
          <p:nvPr>
            <p:ph type="title"/>
          </p:nvPr>
        </p:nvSpPr>
        <p:spPr/>
        <p:txBody>
          <a:bodyPr>
            <a:normAutofit fontScale="90000"/>
          </a:bodyPr>
          <a:lstStyle/>
          <a:p>
            <a:pPr algn="ctr"/>
            <a:r>
              <a:rPr lang="ar-SA" dirty="0"/>
              <a:t>مــــــــــــــــــــــــــــــوت الـــــــشـــــــــعـــر الأســــــــــــــــود </a:t>
            </a:r>
            <a:endParaRPr lang="he-IL" dirty="0"/>
          </a:p>
        </p:txBody>
      </p:sp>
    </p:spTree>
    <p:extLst>
      <p:ext uri="{BB962C8B-B14F-4D97-AF65-F5344CB8AC3E}">
        <p14:creationId xmlns:p14="http://schemas.microsoft.com/office/powerpoint/2010/main" val="4122234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ar-JO" dirty="0"/>
              <a:t> </a:t>
            </a:r>
            <a:r>
              <a:rPr lang="ar-SA" dirty="0">
                <a:latin typeface="Arabic Typesetting" pitchFamily="66" charset="-78"/>
                <a:cs typeface="Arabic Typesetting" pitchFamily="66" charset="-78"/>
              </a:rPr>
              <a:t>النّص يعالج قضية إجتماعيّة ، في المجتمع الشّرقي حيث يعكس العادات والتّقاليد الباليّة ويرفضها رفضًا تامّا .</a:t>
            </a:r>
          </a:p>
          <a:p>
            <a:r>
              <a:rPr lang="ar-JO" b="1" dirty="0">
                <a:latin typeface="Arabic Typesetting" pitchFamily="66" charset="-78"/>
                <a:cs typeface="Arabic Typesetting" pitchFamily="66" charset="-78"/>
              </a:rPr>
              <a:t>العنوان </a:t>
            </a:r>
            <a:r>
              <a:rPr lang="en-US" b="1" dirty="0">
                <a:latin typeface="Arabic Typesetting" pitchFamily="66" charset="-78"/>
                <a:cs typeface="Arabic Typesetting" pitchFamily="66" charset="-78"/>
              </a:rPr>
              <a:t>: </a:t>
            </a:r>
            <a:r>
              <a:rPr lang="ar-SA" dirty="0">
                <a:latin typeface="Arabic Typesetting" pitchFamily="66" charset="-78"/>
                <a:cs typeface="Arabic Typesetting" pitchFamily="66" charset="-78"/>
              </a:rPr>
              <a:t>هو ملخص عن الأفكار والمضامين الّتي يطرحها النّص على </a:t>
            </a:r>
            <a:r>
              <a:rPr lang="ar-JO" dirty="0">
                <a:latin typeface="Arabic Typesetting" pitchFamily="66" charset="-78"/>
                <a:cs typeface="Arabic Typesetting" pitchFamily="66" charset="-78"/>
              </a:rPr>
              <a:t>القارئ</a:t>
            </a:r>
            <a:r>
              <a:rPr lang="ar-SA" dirty="0">
                <a:latin typeface="Arabic Typesetting" pitchFamily="66" charset="-78"/>
                <a:cs typeface="Arabic Typesetting" pitchFamily="66" charset="-78"/>
              </a:rPr>
              <a:t> أن يكتشف</a:t>
            </a:r>
            <a:r>
              <a:rPr lang="ar-JO" dirty="0">
                <a:latin typeface="Arabic Typesetting" pitchFamily="66" charset="-78"/>
                <a:cs typeface="Arabic Typesetting" pitchFamily="66" charset="-78"/>
              </a:rPr>
              <a:t> ماهي</a:t>
            </a:r>
            <a:r>
              <a:rPr lang="ar-SA" dirty="0">
                <a:latin typeface="Arabic Typesetting" pitchFamily="66" charset="-78"/>
                <a:cs typeface="Arabic Typesetting" pitchFamily="66" charset="-78"/>
              </a:rPr>
              <a:t>ّ</a:t>
            </a:r>
            <a:r>
              <a:rPr lang="ar-JO" dirty="0">
                <a:latin typeface="Arabic Typesetting" pitchFamily="66" charset="-78"/>
                <a:cs typeface="Arabic Typesetting" pitchFamily="66" charset="-78"/>
              </a:rPr>
              <a:t>ة هذا العنوان وعمقه و</a:t>
            </a:r>
            <a:r>
              <a:rPr lang="ar-SA" dirty="0">
                <a:latin typeface="Arabic Typesetting" pitchFamily="66" charset="-78"/>
                <a:cs typeface="Arabic Typesetting" pitchFamily="66" charset="-78"/>
              </a:rPr>
              <a:t>إ</a:t>
            </a:r>
            <a:r>
              <a:rPr lang="ar-JO" dirty="0" err="1">
                <a:latin typeface="Arabic Typesetting" pitchFamily="66" charset="-78"/>
                <a:cs typeface="Arabic Typesetting" pitchFamily="66" charset="-78"/>
              </a:rPr>
              <a:t>رتباطه</a:t>
            </a:r>
            <a:r>
              <a:rPr lang="ar-JO" dirty="0">
                <a:latin typeface="Arabic Typesetting" pitchFamily="66" charset="-78"/>
                <a:cs typeface="Arabic Typesetting" pitchFamily="66" charset="-78"/>
              </a:rPr>
              <a:t> بشخصي</a:t>
            </a:r>
            <a:r>
              <a:rPr lang="ar-SA" dirty="0">
                <a:latin typeface="Arabic Typesetting" pitchFamily="66" charset="-78"/>
                <a:cs typeface="Arabic Typesetting" pitchFamily="66" charset="-78"/>
              </a:rPr>
              <a:t>ّ</a:t>
            </a:r>
            <a:r>
              <a:rPr lang="ar-JO" dirty="0">
                <a:latin typeface="Arabic Typesetting" pitchFamily="66" charset="-78"/>
                <a:cs typeface="Arabic Typesetting" pitchFamily="66" charset="-78"/>
              </a:rPr>
              <a:t>ة "فطمه" بطلة القص</a:t>
            </a:r>
            <a:r>
              <a:rPr lang="ar-SA" dirty="0">
                <a:latin typeface="Arabic Typesetting" pitchFamily="66" charset="-78"/>
                <a:cs typeface="Arabic Typesetting" pitchFamily="66" charset="-78"/>
              </a:rPr>
              <a:t>ّ</a:t>
            </a:r>
            <a:r>
              <a:rPr lang="ar-JO" dirty="0">
                <a:latin typeface="Arabic Typesetting" pitchFamily="66" charset="-78"/>
                <a:cs typeface="Arabic Typesetting" pitchFamily="66" charset="-78"/>
              </a:rPr>
              <a:t>ة ثم بنهايتها "وهكذا مات الش</a:t>
            </a:r>
            <a:r>
              <a:rPr lang="ar-SA" dirty="0">
                <a:latin typeface="Arabic Typesetting" pitchFamily="66" charset="-78"/>
                <a:cs typeface="Arabic Typesetting" pitchFamily="66" charset="-78"/>
              </a:rPr>
              <a:t>ّ</a:t>
            </a:r>
            <a:r>
              <a:rPr lang="ar-JO" dirty="0">
                <a:latin typeface="Arabic Typesetting" pitchFamily="66" charset="-78"/>
                <a:cs typeface="Arabic Typesetting" pitchFamily="66" charset="-78"/>
              </a:rPr>
              <a:t>عر الأسود ولكن فطمه ما تزال تركض" ولماذا هذا الفصل بين الش</a:t>
            </a:r>
            <a:r>
              <a:rPr lang="ar-SA" dirty="0">
                <a:latin typeface="Arabic Typesetting" pitchFamily="66" charset="-78"/>
                <a:cs typeface="Arabic Typesetting" pitchFamily="66" charset="-78"/>
              </a:rPr>
              <a:t>ّ</a:t>
            </a:r>
            <a:r>
              <a:rPr lang="ar-JO" dirty="0">
                <a:latin typeface="Arabic Typesetting" pitchFamily="66" charset="-78"/>
                <a:cs typeface="Arabic Typesetting" pitchFamily="66" charset="-78"/>
              </a:rPr>
              <a:t>عر ال</a:t>
            </a:r>
            <a:r>
              <a:rPr lang="ar-SA" dirty="0">
                <a:latin typeface="Arabic Typesetting" pitchFamily="66" charset="-78"/>
                <a:cs typeface="Arabic Typesetting" pitchFamily="66" charset="-78"/>
              </a:rPr>
              <a:t>أ</a:t>
            </a:r>
            <a:r>
              <a:rPr lang="ar-JO" dirty="0">
                <a:latin typeface="Arabic Typesetting" pitchFamily="66" charset="-78"/>
                <a:cs typeface="Arabic Typesetting" pitchFamily="66" charset="-78"/>
              </a:rPr>
              <a:t>سود وبين "فطمه" </a:t>
            </a:r>
            <a:r>
              <a:rPr lang="ar-SA" dirty="0">
                <a:latin typeface="Arabic Typesetting" pitchFamily="66" charset="-78"/>
                <a:cs typeface="Arabic Typesetting" pitchFamily="66" charset="-78"/>
              </a:rPr>
              <a:t>.</a:t>
            </a:r>
            <a:endParaRPr lang="en-US" dirty="0">
              <a:latin typeface="Arabic Typesetting" pitchFamily="66" charset="-78"/>
              <a:cs typeface="Arabic Typesetting" pitchFamily="66" charset="-78"/>
            </a:endParaRPr>
          </a:p>
          <a:p>
            <a:r>
              <a:rPr lang="ar-SA" b="1" dirty="0">
                <a:latin typeface="Arabic Typesetting" pitchFamily="66" charset="-78"/>
                <a:cs typeface="Arabic Typesetting" pitchFamily="66" charset="-78"/>
              </a:rPr>
              <a:t>دلالة اختيار اللّون الأسود للشّعر </a:t>
            </a:r>
            <a:r>
              <a:rPr lang="ar-SA" dirty="0">
                <a:latin typeface="Arabic Typesetting" pitchFamily="66" charset="-78"/>
                <a:cs typeface="Arabic Typesetting" pitchFamily="66" charset="-78"/>
              </a:rPr>
              <a:t>.( الحزن ، الحداد، الظّلام أو كل ما هو غير واضح المعالم ومجهول أو رمز للجمال).</a:t>
            </a:r>
          </a:p>
          <a:p>
            <a:pPr>
              <a:buFont typeface="Arial" charset="0"/>
              <a:buChar char="•"/>
            </a:pPr>
            <a:r>
              <a:rPr lang="ar-SA" b="1" dirty="0">
                <a:latin typeface="Arabic Typesetting" pitchFamily="66" charset="-78"/>
                <a:cs typeface="Arabic Typesetting" pitchFamily="66" charset="-78"/>
              </a:rPr>
              <a:t>دلالة الحلم وتوظيفه في النصّ </a:t>
            </a:r>
            <a:r>
              <a:rPr lang="ar-SA" dirty="0">
                <a:latin typeface="Arabic Typesetting" pitchFamily="66" charset="-78"/>
                <a:cs typeface="Arabic Typesetting" pitchFamily="66" charset="-78"/>
              </a:rPr>
              <a:t>.(حب فطمة الذي لم يتلقاه مصطفى )، ( مصطفى الشّخص المتعصب فكريّا ، الّذي لا يتناول قطرات الخير ).</a:t>
            </a:r>
          </a:p>
          <a:p>
            <a:pPr>
              <a:buFont typeface="Arial" charset="0"/>
              <a:buChar char="•"/>
            </a:pPr>
            <a:r>
              <a:rPr lang="ar-SA" dirty="0">
                <a:latin typeface="Arabic Typesetting" pitchFamily="66" charset="-78"/>
                <a:cs typeface="Arabic Typesetting" pitchFamily="66" charset="-78"/>
              </a:rPr>
              <a:t> </a:t>
            </a:r>
            <a:r>
              <a:rPr lang="ar-SA" b="1" dirty="0">
                <a:latin typeface="Arabic Typesetting" pitchFamily="66" charset="-78"/>
                <a:cs typeface="Arabic Typesetting" pitchFamily="66" charset="-78"/>
              </a:rPr>
              <a:t>التّلاعب بالتّتابع الزمني </a:t>
            </a:r>
            <a:r>
              <a:rPr lang="ar-SA" dirty="0">
                <a:latin typeface="Arabic Typesetting" pitchFamily="66" charset="-78"/>
                <a:cs typeface="Arabic Typesetting" pitchFamily="66" charset="-78"/>
              </a:rPr>
              <a:t>في النّص ، </a:t>
            </a:r>
            <a:r>
              <a:rPr lang="ar-SA" b="1" dirty="0">
                <a:latin typeface="Arabic Typesetting" pitchFamily="66" charset="-78"/>
                <a:cs typeface="Arabic Typesetting" pitchFamily="66" charset="-78"/>
              </a:rPr>
              <a:t>تصاعد الأحداث </a:t>
            </a:r>
            <a:r>
              <a:rPr lang="ar-SA" dirty="0">
                <a:latin typeface="Arabic Typesetting" pitchFamily="66" charset="-78"/>
                <a:cs typeface="Arabic Typesetting" pitchFamily="66" charset="-78"/>
              </a:rPr>
              <a:t>، </a:t>
            </a:r>
            <a:r>
              <a:rPr lang="ar-SA" b="1" dirty="0">
                <a:latin typeface="Arabic Typesetting" pitchFamily="66" charset="-78"/>
                <a:cs typeface="Arabic Typesetting" pitchFamily="66" charset="-78"/>
              </a:rPr>
              <a:t>الإسترجاع الفني .</a:t>
            </a:r>
          </a:p>
          <a:p>
            <a:pPr>
              <a:buFont typeface="Arial" charset="0"/>
              <a:buChar char="•"/>
            </a:pPr>
            <a:r>
              <a:rPr lang="ar-SA" b="1" dirty="0">
                <a:latin typeface="Arabic Typesetting" pitchFamily="66" charset="-78"/>
                <a:cs typeface="Arabic Typesetting" pitchFamily="66" charset="-78"/>
              </a:rPr>
              <a:t>دلالة توظيف اسماء الشّخصيات المستمدة من البيئة الشّعبية وعالم الواقع.</a:t>
            </a:r>
            <a:r>
              <a:rPr lang="ar-SA" dirty="0">
                <a:latin typeface="Arabic Typesetting" pitchFamily="66" charset="-78"/>
                <a:cs typeface="Arabic Typesetting" pitchFamily="66" charset="-78"/>
              </a:rPr>
              <a:t> لتأتي الشّخصيات في قصّة الشّعر الأسود "متخلّفة" "رافضة" للتّفتح والمشاعر الإنسانية</a:t>
            </a:r>
            <a:r>
              <a:rPr lang="ar-SA" dirty="0"/>
              <a:t>.</a:t>
            </a:r>
          </a:p>
          <a:p>
            <a:pPr marL="0" indent="0">
              <a:buNone/>
            </a:pPr>
            <a:endParaRPr lang="ar-SA" dirty="0"/>
          </a:p>
          <a:p>
            <a:pPr>
              <a:buFont typeface="Arial" charset="0"/>
              <a:buChar char="•"/>
            </a:pPr>
            <a:endParaRPr lang="ar-SA" dirty="0"/>
          </a:p>
          <a:p>
            <a:endParaRPr lang="en-US" dirty="0"/>
          </a:p>
          <a:p>
            <a:endParaRPr lang="en-US" dirty="0"/>
          </a:p>
        </p:txBody>
      </p:sp>
      <p:sp>
        <p:nvSpPr>
          <p:cNvPr id="2" name="Title 1"/>
          <p:cNvSpPr>
            <a:spLocks noGrp="1"/>
          </p:cNvSpPr>
          <p:nvPr>
            <p:ph type="title"/>
          </p:nvPr>
        </p:nvSpPr>
        <p:spPr/>
        <p:txBody>
          <a:bodyPr>
            <a:normAutofit/>
          </a:bodyPr>
          <a:lstStyle/>
          <a:p>
            <a:pPr algn="r"/>
            <a:r>
              <a:rPr lang="ar-SA" b="1" dirty="0"/>
              <a:t>التّحليل</a:t>
            </a:r>
            <a:r>
              <a:rPr lang="en-US" b="1" dirty="0"/>
              <a:t> </a:t>
            </a:r>
            <a:r>
              <a:rPr lang="ar-SA" b="1" dirty="0"/>
              <a:t>الأدبيّ :</a:t>
            </a:r>
            <a:endParaRPr lang="en-US" b="1" dirty="0"/>
          </a:p>
        </p:txBody>
      </p:sp>
    </p:spTree>
    <p:extLst>
      <p:ext uri="{BB962C8B-B14F-4D97-AF65-F5344CB8AC3E}">
        <p14:creationId xmlns:p14="http://schemas.microsoft.com/office/powerpoint/2010/main" val="2001721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ar-SA" b="1" dirty="0">
                <a:latin typeface="Arabic Typesetting" pitchFamily="66" charset="-78"/>
                <a:cs typeface="Arabic Typesetting" pitchFamily="66" charset="-78"/>
              </a:rPr>
              <a:t>دلالة الخطبة </a:t>
            </a:r>
            <a:r>
              <a:rPr lang="ar-SA" dirty="0">
                <a:latin typeface="Arabic Typesetting" pitchFamily="66" charset="-78"/>
                <a:cs typeface="Arabic Typesetting" pitchFamily="66" charset="-78"/>
              </a:rPr>
              <a:t>، </a:t>
            </a:r>
            <a:r>
              <a:rPr lang="ar-SA" b="1" dirty="0">
                <a:latin typeface="Arabic Typesetting" pitchFamily="66" charset="-78"/>
                <a:cs typeface="Arabic Typesetting" pitchFamily="66" charset="-78"/>
              </a:rPr>
              <a:t>ودور الدّين </a:t>
            </a:r>
            <a:r>
              <a:rPr lang="ar-SA" dirty="0">
                <a:latin typeface="Arabic Typesetting" pitchFamily="66" charset="-78"/>
                <a:cs typeface="Arabic Typesetting" pitchFamily="66" charset="-78"/>
              </a:rPr>
              <a:t>.( الرّجال قوّامون على النّساء ) إرتباطها بمكانة المرأة في المجتمع .</a:t>
            </a:r>
          </a:p>
          <a:p>
            <a:r>
              <a:rPr lang="ar-SA" b="1" dirty="0">
                <a:latin typeface="Arabic Typesetting" pitchFamily="66" charset="-78"/>
                <a:cs typeface="Arabic Typesetting" pitchFamily="66" charset="-78"/>
              </a:rPr>
              <a:t>دور كل من الشّخصيات </a:t>
            </a:r>
            <a:r>
              <a:rPr lang="ar-SA" dirty="0">
                <a:latin typeface="Arabic Typesetting" pitchFamily="66" charset="-78"/>
                <a:cs typeface="Arabic Typesetting" pitchFamily="66" charset="-78"/>
              </a:rPr>
              <a:t>( منذر السالم ، مصطفى ، فطمة ) في بلورة أحداث النّص. في قراءة دقيقة واعية للعلاقة بين مصطفى الزّوج وبين "فطمة" المرأة الجميلة ذات الشّعر الأسود نستنتج أنّ العار هو فعل الرّجل أولا لتكون المرأة هي الضّحية التّي يقع عليها العقاب فيترك الجاني لتعاقب الضّحية. وهذا ما حدث بالفعل مع "فطمة". </a:t>
            </a:r>
          </a:p>
          <a:p>
            <a:r>
              <a:rPr lang="ar-SA" dirty="0">
                <a:latin typeface="Arabic Typesetting" pitchFamily="66" charset="-78"/>
                <a:cs typeface="Arabic Typesetting" pitchFamily="66" charset="-78"/>
              </a:rPr>
              <a:t> </a:t>
            </a:r>
            <a:r>
              <a:rPr lang="ar-SA" b="1" dirty="0">
                <a:latin typeface="Arabic Typesetting" pitchFamily="66" charset="-78"/>
                <a:cs typeface="Arabic Typesetting" pitchFamily="66" charset="-78"/>
              </a:rPr>
              <a:t>في الختام </a:t>
            </a:r>
            <a:r>
              <a:rPr lang="ar-SA" dirty="0">
                <a:latin typeface="Arabic Typesetting" pitchFamily="66" charset="-78"/>
                <a:cs typeface="Arabic Typesetting" pitchFamily="66" charset="-78"/>
              </a:rPr>
              <a:t>اختار الكاتب  النّهاية في الفصل بين الشّعر الأسود وفطمة  " مات الشّعر الأسود... لكن فطمة ما تزال تركض في الحارة هل في هذا إشارة إلى الجمال يجر الويلات على صاحبتها وأنّ الكنوز قد تجر الويلات على  مالكيها؟ ولماذا يقف النّاس حياديّين  متفرّجين من قضايا كثيرة تحدث على امتداد الوطن العربي فإلى متى نعاقب الضّحيّة ونغفل عن الجاني؟ </a:t>
            </a:r>
          </a:p>
          <a:p>
            <a:r>
              <a:rPr lang="ar-SA" b="1" dirty="0">
                <a:latin typeface="Arabic Typesetting" pitchFamily="66" charset="-78"/>
                <a:cs typeface="Arabic Typesetting" pitchFamily="66" charset="-78"/>
              </a:rPr>
              <a:t>دلالة أسماء شخصيّات النّص الشّعبية ، دورها وإرتباطها بفكرة النّص.</a:t>
            </a:r>
          </a:p>
          <a:p>
            <a:r>
              <a:rPr lang="ar-SA" b="1" dirty="0" err="1">
                <a:latin typeface="Arabic Typesetting" pitchFamily="66" charset="-78"/>
                <a:cs typeface="Arabic Typesetting" pitchFamily="66" charset="-78"/>
              </a:rPr>
              <a:t>إستخدام</a:t>
            </a:r>
            <a:r>
              <a:rPr lang="ar-SA" b="1" dirty="0">
                <a:latin typeface="Arabic Typesetting" pitchFamily="66" charset="-78"/>
                <a:cs typeface="Arabic Typesetting" pitchFamily="66" charset="-78"/>
              </a:rPr>
              <a:t> التّشبيهات ، إستعارات ، توظيف الأفعال ، الأسماء ، الإسترجاع الفني ... ودلالتها .</a:t>
            </a:r>
          </a:p>
          <a:p>
            <a:endParaRPr lang="en-US"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3832581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נייר">
  <a:themeElements>
    <a:clrScheme name="נייר">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נייר">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נייר">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8983</TotalTime>
  <Words>836</Words>
  <Application>Microsoft Office PowerPoint</Application>
  <PresentationFormat>‫הצגה על המסך (4:3)</PresentationFormat>
  <Paragraphs>75</Paragraphs>
  <Slides>12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12</vt:i4>
      </vt:variant>
    </vt:vector>
  </HeadingPairs>
  <TitlesOfParts>
    <vt:vector size="13" baseType="lpstr">
      <vt:lpstr>נייר</vt:lpstr>
      <vt:lpstr>موتُ الشَّعرُ الأَسْوَد </vt:lpstr>
      <vt:lpstr>أهداف الدّرس </vt:lpstr>
      <vt:lpstr>سيرورة الدرس </vt:lpstr>
      <vt:lpstr>موت الشَّعر الأسود</vt:lpstr>
      <vt:lpstr>     مــــــــــــــــــــــــــــــوت الـــــــشـَّــــــــعـــر الأســــــــــــــــود  </vt:lpstr>
      <vt:lpstr>מצגת של PowerPoint</vt:lpstr>
      <vt:lpstr>مــــــــــــــــــــــــــــــوت الـــــــشـــــــــعـــر الأســــــــــــــــود </vt:lpstr>
      <vt:lpstr>التّحليل الأدبيّ :</vt:lpstr>
      <vt:lpstr>מצגת של PowerPoint</vt:lpstr>
      <vt:lpstr>الإسترجاع الفني </vt:lpstr>
      <vt:lpstr>مراحل الحبكة (البناء): </vt:lpstr>
      <vt:lpstr>الخلاصة والإستنتاجات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موت الشَعر الأسود</dc:title>
  <dc:creator>HEBREW</dc:creator>
  <cp:lastModifiedBy>baraa diab</cp:lastModifiedBy>
  <cp:revision>27</cp:revision>
  <dcterms:created xsi:type="dcterms:W3CDTF">2016-01-29T18:50:32Z</dcterms:created>
  <dcterms:modified xsi:type="dcterms:W3CDTF">2021-03-08T19:09:32Z</dcterms:modified>
</cp:coreProperties>
</file>