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890B-4BA3-4255-8B9E-B7B41A11ED0D}" type="datetimeFigureOut">
              <a:rPr lang="he-IL" smtClean="0"/>
              <a:t>י"ד/אייר/תשפ"א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0C743527-333E-4B9F-BF47-953B93F8E3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98354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890B-4BA3-4255-8B9E-B7B41A11ED0D}" type="datetimeFigureOut">
              <a:rPr lang="he-IL" smtClean="0"/>
              <a:t>י"ד/אייר/תשפ"א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0C743527-333E-4B9F-BF47-953B93F8E3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8787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890B-4BA3-4255-8B9E-B7B41A11ED0D}" type="datetimeFigureOut">
              <a:rPr lang="he-IL" smtClean="0"/>
              <a:t>י"ד/אייר/תשפ"א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0C743527-333E-4B9F-BF47-953B93F8E3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8466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890B-4BA3-4255-8B9E-B7B41A11ED0D}" type="datetimeFigureOut">
              <a:rPr lang="he-IL" smtClean="0"/>
              <a:t>י"ד/אייר/תשפ"א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C743527-333E-4B9F-BF47-953B93F8E3C5}" type="slidenum">
              <a:rPr lang="he-IL" smtClean="0"/>
              <a:t>‹#›</a:t>
            </a:fld>
            <a:endParaRPr lang="he-I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3808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890B-4BA3-4255-8B9E-B7B41A11ED0D}" type="datetimeFigureOut">
              <a:rPr lang="he-IL" smtClean="0"/>
              <a:t>י"ד/אייר/תשפ"א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C743527-333E-4B9F-BF47-953B93F8E3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7333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890B-4BA3-4255-8B9E-B7B41A11ED0D}" type="datetimeFigureOut">
              <a:rPr lang="he-IL" smtClean="0"/>
              <a:t>י"ד/אייר/תשפ"א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3527-333E-4B9F-BF47-953B93F8E3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9399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890B-4BA3-4255-8B9E-B7B41A11ED0D}" type="datetimeFigureOut">
              <a:rPr lang="he-IL" smtClean="0"/>
              <a:t>י"ד/אייר/תשפ"א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3527-333E-4B9F-BF47-953B93F8E3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8262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890B-4BA3-4255-8B9E-B7B41A11ED0D}" type="datetimeFigureOut">
              <a:rPr lang="he-IL" smtClean="0"/>
              <a:t>י"ד/אייר/תשפ"א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3527-333E-4B9F-BF47-953B93F8E3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3753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A2F1890B-4BA3-4255-8B9E-B7B41A11ED0D}" type="datetimeFigureOut">
              <a:rPr lang="he-IL" smtClean="0"/>
              <a:t>י"ד/אייר/תשפ"א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0C743527-333E-4B9F-BF47-953B93F8E3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1685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890B-4BA3-4255-8B9E-B7B41A11ED0D}" type="datetimeFigureOut">
              <a:rPr lang="he-IL" smtClean="0"/>
              <a:t>י"ד/אייר/תשפ"א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3527-333E-4B9F-BF47-953B93F8E3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2663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890B-4BA3-4255-8B9E-B7B41A11ED0D}" type="datetimeFigureOut">
              <a:rPr lang="he-IL" smtClean="0"/>
              <a:t>י"ד/אייר/תשפ"א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0C743527-333E-4B9F-BF47-953B93F8E3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0287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890B-4BA3-4255-8B9E-B7B41A11ED0D}" type="datetimeFigureOut">
              <a:rPr lang="he-IL" smtClean="0"/>
              <a:t>י"ד/אייר/תשפ"א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3527-333E-4B9F-BF47-953B93F8E3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829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890B-4BA3-4255-8B9E-B7B41A11ED0D}" type="datetimeFigureOut">
              <a:rPr lang="he-IL" smtClean="0"/>
              <a:t>י"ד/אייר/תשפ"א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3527-333E-4B9F-BF47-953B93F8E3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2888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890B-4BA3-4255-8B9E-B7B41A11ED0D}" type="datetimeFigureOut">
              <a:rPr lang="he-IL" smtClean="0"/>
              <a:t>י"ד/אייר/תשפ"א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3527-333E-4B9F-BF47-953B93F8E3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7315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890B-4BA3-4255-8B9E-B7B41A11ED0D}" type="datetimeFigureOut">
              <a:rPr lang="he-IL" smtClean="0"/>
              <a:t>י"ד/אייר/תשפ"א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3527-333E-4B9F-BF47-953B93F8E3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95609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890B-4BA3-4255-8B9E-B7B41A11ED0D}" type="datetimeFigureOut">
              <a:rPr lang="he-IL" smtClean="0"/>
              <a:t>י"ד/אייר/תשפ"א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3527-333E-4B9F-BF47-953B93F8E3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323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890B-4BA3-4255-8B9E-B7B41A11ED0D}" type="datetimeFigureOut">
              <a:rPr lang="he-IL" smtClean="0"/>
              <a:t>י"ד/אייר/תשפ"א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3527-333E-4B9F-BF47-953B93F8E3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8791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1890B-4BA3-4255-8B9E-B7B41A11ED0D}" type="datetimeFigureOut">
              <a:rPr lang="he-IL" smtClean="0"/>
              <a:t>י"ד/אייר/תשפ"א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43527-333E-4B9F-BF47-953B93F8E3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48996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059755C-9E73-4A08-BEEE-3EC571A9DC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666274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ar-SA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SA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SA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SA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SA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SA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SA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SA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ar-SA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SA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br>
              <a:rPr lang="ar-SA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SA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ar-SA" b="1" dirty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مهارة التّلخيص  </a:t>
            </a:r>
            <a:br>
              <a:rPr lang="ar-SA" b="1" dirty="0">
                <a:solidFill>
                  <a:srgbClr val="444444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br>
              <a:rPr lang="ar-SA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he-IL" b="1" dirty="0">
              <a:latin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52333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1403238-1F82-4EAC-9A41-D13A1D3E2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356" y="818542"/>
            <a:ext cx="9613861" cy="1080938"/>
          </a:xfrm>
        </p:spPr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ar-SA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يتطلب التّلخيص عدّة إجراءات، ومهارات يمكن أن نذكرها فيما يلي</a:t>
            </a:r>
            <a:r>
              <a:rPr lang="ar-SA" sz="2400" b="1" dirty="0">
                <a:solidFill>
                  <a:srgbClr val="44444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:</a:t>
            </a:r>
            <a:br>
              <a:rPr lang="ar-SA" sz="2400" dirty="0">
                <a:solidFill>
                  <a:srgbClr val="44444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6A08614-C6B0-43DB-9EC2-1E248CB0F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ar-SA" dirty="0">
                <a:solidFill>
                  <a:srgbClr val="444444"/>
                </a:solidFill>
                <a:latin typeface="Symbol" panose="05050102010706020507" pitchFamily="18" charset="2"/>
              </a:rPr>
              <a:t>·</a:t>
            </a:r>
            <a:r>
              <a:rPr lang="ar-SA" sz="800" dirty="0">
                <a:solidFill>
                  <a:srgbClr val="444444"/>
                </a:solidFill>
                <a:latin typeface="Times New Roman" panose="02020603050405020304" pitchFamily="18" charset="0"/>
              </a:rPr>
              <a:t>    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قراءة الموضوع أو الجزء المراد تلخيصه قراءة متأنّية.</a:t>
            </a:r>
          </a:p>
          <a:p>
            <a:pPr algn="just"/>
            <a:r>
              <a:rPr lang="ar-SA" dirty="0">
                <a:solidFill>
                  <a:srgbClr val="444444"/>
                </a:solidFill>
                <a:latin typeface="Symbol" panose="05050102010706020507" pitchFamily="18" charset="2"/>
              </a:rPr>
              <a:t>·</a:t>
            </a:r>
            <a:r>
              <a:rPr lang="ar-SA" sz="800" dirty="0">
                <a:solidFill>
                  <a:srgbClr val="444444"/>
                </a:solidFill>
                <a:latin typeface="Times New Roman" panose="02020603050405020304" pitchFamily="18" charset="0"/>
              </a:rPr>
              <a:t>     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وضع خط تحت الأفكار الرّئيسيّة .</a:t>
            </a:r>
          </a:p>
          <a:p>
            <a:pPr algn="just"/>
            <a:r>
              <a:rPr lang="ar-SA" dirty="0">
                <a:solidFill>
                  <a:srgbClr val="444444"/>
                </a:solidFill>
                <a:latin typeface="Symbol" panose="05050102010706020507" pitchFamily="18" charset="2"/>
              </a:rPr>
              <a:t>·</a:t>
            </a:r>
            <a:r>
              <a:rPr lang="ar-SA" sz="800" dirty="0">
                <a:solidFill>
                  <a:srgbClr val="444444"/>
                </a:solidFill>
                <a:latin typeface="Times New Roman" panose="02020603050405020304" pitchFamily="18" charset="0"/>
              </a:rPr>
              <a:t>     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جمع هذه الأفكار الرّئيسيّة وإقامة علاقات بينها باستخدام أدوات ربط مناسبة .</a:t>
            </a:r>
          </a:p>
          <a:p>
            <a:pPr algn="just"/>
            <a:r>
              <a:rPr lang="ar-SA" dirty="0">
                <a:solidFill>
                  <a:srgbClr val="444444"/>
                </a:solidFill>
                <a:latin typeface="Symbol" panose="05050102010706020507" pitchFamily="18" charset="2"/>
              </a:rPr>
              <a:t>·</a:t>
            </a:r>
            <a:r>
              <a:rPr lang="ar-SA" sz="800" dirty="0">
                <a:solidFill>
                  <a:srgbClr val="444444"/>
                </a:solidFill>
                <a:latin typeface="Times New Roman" panose="02020603050405020304" pitchFamily="18" charset="0"/>
              </a:rPr>
              <a:t>     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حذف الجمل الاعتراضيّة أو الدّعائيّة .</a:t>
            </a:r>
          </a:p>
          <a:p>
            <a:pPr algn="just"/>
            <a:r>
              <a:rPr lang="ar-SA" dirty="0">
                <a:solidFill>
                  <a:srgbClr val="444444"/>
                </a:solidFill>
                <a:latin typeface="Symbol" panose="05050102010706020507" pitchFamily="18" charset="2"/>
              </a:rPr>
              <a:t>·</a:t>
            </a:r>
            <a:r>
              <a:rPr lang="ar-SA" sz="800" dirty="0">
                <a:solidFill>
                  <a:srgbClr val="444444"/>
                </a:solidFill>
                <a:latin typeface="Times New Roman" panose="02020603050405020304" pitchFamily="18" charset="0"/>
              </a:rPr>
              <a:t>     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حذف المترادفات و الجمل المفسّرة أو الموضحة.</a:t>
            </a:r>
          </a:p>
          <a:p>
            <a:pPr algn="just"/>
            <a:r>
              <a:rPr lang="ar-SA" dirty="0">
                <a:solidFill>
                  <a:srgbClr val="444444"/>
                </a:solidFill>
                <a:latin typeface="Symbol" panose="05050102010706020507" pitchFamily="18" charset="2"/>
              </a:rPr>
              <a:t>·</a:t>
            </a:r>
            <a:r>
              <a:rPr lang="ar-SA" sz="800" dirty="0">
                <a:solidFill>
                  <a:srgbClr val="444444"/>
                </a:solidFill>
                <a:latin typeface="Times New Roman" panose="02020603050405020304" pitchFamily="18" charset="0"/>
              </a:rPr>
              <a:t>     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حذف التّشبيهات والأمثلة .</a:t>
            </a:r>
          </a:p>
          <a:p>
            <a:pPr algn="just"/>
            <a:r>
              <a:rPr lang="ar-SA" dirty="0">
                <a:solidFill>
                  <a:srgbClr val="444444"/>
                </a:solidFill>
                <a:latin typeface="Symbol" panose="05050102010706020507" pitchFamily="18" charset="2"/>
              </a:rPr>
              <a:t>·</a:t>
            </a:r>
            <a:r>
              <a:rPr lang="ar-SA" sz="800" dirty="0">
                <a:solidFill>
                  <a:srgbClr val="444444"/>
                </a:solidFill>
                <a:latin typeface="Times New Roman" panose="02020603050405020304" pitchFamily="18" charset="0"/>
              </a:rPr>
              <a:t>     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حذف التّوابع عامة...أو حذف تكرارات الأدلّة و الأسانيد .</a:t>
            </a:r>
          </a:p>
          <a:p>
            <a:pPr algn="just"/>
            <a:r>
              <a:rPr lang="ar-SA" dirty="0">
                <a:solidFill>
                  <a:srgbClr val="444444"/>
                </a:solidFill>
                <a:latin typeface="Symbol" panose="05050102010706020507" pitchFamily="18" charset="2"/>
              </a:rPr>
              <a:t>·</a:t>
            </a:r>
            <a:r>
              <a:rPr lang="ar-SA" sz="800" dirty="0">
                <a:solidFill>
                  <a:srgbClr val="444444"/>
                </a:solidFill>
                <a:latin typeface="Times New Roman" panose="02020603050405020304" pitchFamily="18" charset="0"/>
              </a:rPr>
              <a:t>  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تجميع الأفكار الرّئيسيّة في فقرة. بأسلوب الكاتب، مع مراعاة الدّقة في كتابة الأرقام والتّواريخ والحقائق.</a:t>
            </a:r>
          </a:p>
          <a:p>
            <a:pPr algn="just"/>
            <a:r>
              <a:rPr lang="ar-SA" dirty="0">
                <a:solidFill>
                  <a:srgbClr val="444444"/>
                </a:solidFill>
                <a:latin typeface="Symbol" panose="05050102010706020507" pitchFamily="18" charset="2"/>
              </a:rPr>
              <a:t>·</a:t>
            </a:r>
            <a:r>
              <a:rPr lang="ar-SA" sz="800" dirty="0">
                <a:solidFill>
                  <a:srgbClr val="444444"/>
                </a:solidFill>
                <a:latin typeface="Times New Roman" panose="02020603050405020304" pitchFamily="18" charset="0"/>
              </a:rPr>
              <a:t>    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إذا اضطر الكاتب أن ينقل عبارة بذاتها أو عدّة عبارات كما هي في المصدر الّذي يلخص منه ، فلابد أن توضع العبارة أو مجموعة العبارات بين علامات التّنصيص 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86775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DE87253-DCAB-45B0-A32A-DB6A35D08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 algn="r">
              <a:spcBef>
                <a:spcPts val="1000"/>
              </a:spcBef>
            </a:pPr>
            <a:r>
              <a:rPr lang="ar-SA" sz="28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أسس التّلخيص :</a:t>
            </a:r>
            <a:br>
              <a:rPr lang="ar-SA" sz="2800" dirty="0">
                <a:solidFill>
                  <a:srgbClr val="44444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A7AAB77-E0E2-4A9E-A821-925727686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>
                <a:solidFill>
                  <a:srgbClr val="444444"/>
                </a:solidFill>
                <a:latin typeface="Symbol" panose="05050102010706020507" pitchFamily="18" charset="2"/>
              </a:rPr>
              <a:t>·</a:t>
            </a:r>
            <a:r>
              <a:rPr lang="ar-SA" sz="800" dirty="0">
                <a:solidFill>
                  <a:srgbClr val="444444"/>
                </a:solidFill>
                <a:latin typeface="Times New Roman" panose="02020603050405020304" pitchFamily="18" charset="0"/>
              </a:rPr>
              <a:t>     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التّمييز بين النّقل والتّلخيص.</a:t>
            </a:r>
          </a:p>
          <a:p>
            <a:r>
              <a:rPr lang="ar-SA" dirty="0">
                <a:solidFill>
                  <a:srgbClr val="444444"/>
                </a:solidFill>
                <a:latin typeface="Symbol" panose="05050102010706020507" pitchFamily="18" charset="2"/>
              </a:rPr>
              <a:t>·</a:t>
            </a:r>
            <a:r>
              <a:rPr lang="ar-SA" sz="800" dirty="0">
                <a:solidFill>
                  <a:srgbClr val="444444"/>
                </a:solidFill>
                <a:latin typeface="Times New Roman" panose="02020603050405020304" pitchFamily="18" charset="0"/>
              </a:rPr>
              <a:t>     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الحرص على جوهر الموضوع، أو ما يراد تلخيصه .</a:t>
            </a:r>
          </a:p>
          <a:p>
            <a:r>
              <a:rPr lang="ar-SA" dirty="0">
                <a:solidFill>
                  <a:srgbClr val="444444"/>
                </a:solidFill>
                <a:latin typeface="Symbol" panose="05050102010706020507" pitchFamily="18" charset="2"/>
              </a:rPr>
              <a:t>·</a:t>
            </a:r>
            <a:r>
              <a:rPr lang="ar-SA" sz="800" dirty="0">
                <a:solidFill>
                  <a:srgbClr val="444444"/>
                </a:solidFill>
                <a:latin typeface="Times New Roman" panose="02020603050405020304" pitchFamily="18" charset="0"/>
              </a:rPr>
              <a:t>     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فهم الموضوع، أو ما يراد تلخيصه، فهمًا جيّدًا.</a:t>
            </a:r>
          </a:p>
          <a:p>
            <a:r>
              <a:rPr lang="ar-SA" dirty="0">
                <a:solidFill>
                  <a:srgbClr val="444444"/>
                </a:solidFill>
                <a:latin typeface="Symbol" panose="05050102010706020507" pitchFamily="18" charset="2"/>
              </a:rPr>
              <a:t>·</a:t>
            </a:r>
            <a:r>
              <a:rPr lang="ar-SA" sz="800" dirty="0">
                <a:solidFill>
                  <a:srgbClr val="444444"/>
                </a:solidFill>
                <a:latin typeface="Times New Roman" panose="02020603050405020304" pitchFamily="18" charset="0"/>
              </a:rPr>
              <a:t>     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أن يكون التّلخيص بلغة الملخّص.</a:t>
            </a:r>
          </a:p>
          <a:p>
            <a:r>
              <a:rPr lang="ar-SA" dirty="0">
                <a:solidFill>
                  <a:srgbClr val="444444"/>
                </a:solidFill>
                <a:latin typeface="Symbol" panose="05050102010706020507" pitchFamily="18" charset="2"/>
              </a:rPr>
              <a:t>·</a:t>
            </a:r>
            <a:r>
              <a:rPr lang="ar-SA" sz="800" dirty="0">
                <a:solidFill>
                  <a:srgbClr val="444444"/>
                </a:solidFill>
                <a:latin typeface="Times New Roman" panose="02020603050405020304" pitchFamily="18" charset="0"/>
              </a:rPr>
              <a:t>     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أن تصدر العناصر الرّئيسيّة فيما يراد تلخيصه بالأرقام الملفوظة ( أولًا، ثانيًا ،...) ، أو تصدر بالحروف الأبجديّة (أ، ب، ج،....)،أو تصدر بالأرقام الحسابيّة (1 ،2،....) أما العناصر الثّانوية و الّتي تندرج تحت العناصر الرّئيسيّة فإنّها تصدر بعكس ما صدرت به العناصر الرّئيسيّة 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95217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6B3A8D1-8CCF-4AFE-8383-831C3D8E8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 algn="r">
              <a:spcBef>
                <a:spcPts val="1000"/>
              </a:spcBef>
            </a:pPr>
            <a:r>
              <a:rPr lang="ar-EG" sz="28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المرحلة الأولى : الت</a:t>
            </a:r>
            <a:r>
              <a:rPr lang="ar-SA" sz="28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ّ</a:t>
            </a:r>
            <a:r>
              <a:rPr lang="ar-EG" sz="28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مهيد :</a:t>
            </a:r>
            <a:br>
              <a:rPr lang="ar-EG" sz="28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00F4DC9-C516-4D88-94B9-1802E7028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sz="2400" dirty="0">
                <a:solidFill>
                  <a:srgbClr val="444444"/>
                </a:solidFill>
                <a:latin typeface="Arial" panose="020B0604020202020204" pitchFamily="34" charset="0"/>
              </a:rPr>
              <a:t> 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 قراءة الن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ص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 بدق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ة وتأن، للوقوف على فكرته الأساسي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ة، وهدف الكاتب من معالجتها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و إبرازها.</a:t>
            </a:r>
          </a:p>
          <a:p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إحصاء أسطر الن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ص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 أو مفرداته، لتعيين الحجم المطلوب في الت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لخيص.</a:t>
            </a:r>
          </a:p>
          <a:p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تحديد المفردات الأساسي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ة ال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 err="1">
                <a:solidFill>
                  <a:srgbClr val="444444"/>
                </a:solidFill>
                <a:latin typeface="Arial" panose="020B0604020202020204" pitchFamily="34" charset="0"/>
              </a:rPr>
              <a:t>تى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 ترتكز عليها الأفكار، لعدم إغفالها في الت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لخيص.</a:t>
            </a:r>
          </a:p>
          <a:p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اكتشاف بنية الن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ص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 و تحديد الفكرة الرئيس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يّ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ة، والأفكار الفرعي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ة (تصميم شخصي للنص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 ).</a:t>
            </a:r>
          </a:p>
          <a:p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تحديد الت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س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ل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سل ال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ذي ات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بعه الكاتب في عرض موضوعه.</a:t>
            </a:r>
          </a:p>
          <a:p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تدوين رؤوس الأقلام ال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 err="1">
                <a:solidFill>
                  <a:srgbClr val="444444"/>
                </a:solidFill>
                <a:latin typeface="Arial" panose="020B0604020202020204" pitchFamily="34" charset="0"/>
              </a:rPr>
              <a:t>تى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 تبرز الأفكار الأساسي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ة في الن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ص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24678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509A95A-2B16-4AE1-8AA2-0D12E687F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 algn="r">
              <a:spcBef>
                <a:spcPts val="1000"/>
              </a:spcBef>
            </a:pPr>
            <a:r>
              <a:rPr lang="ar-EG" sz="2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المرحلة الث</a:t>
            </a:r>
            <a:r>
              <a:rPr lang="ar-SA" sz="2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ّ</a:t>
            </a:r>
            <a:r>
              <a:rPr lang="ar-EG" sz="2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انية : الت</a:t>
            </a:r>
            <a:r>
              <a:rPr lang="ar-SA" sz="2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ّ</a:t>
            </a:r>
            <a:r>
              <a:rPr lang="ar-EG" sz="2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لخيص الفعلي و يجرى كالت</a:t>
            </a:r>
            <a:r>
              <a:rPr lang="ar-SA" sz="2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ّ</a:t>
            </a:r>
            <a:r>
              <a:rPr lang="ar-EG" sz="2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الي :</a:t>
            </a:r>
            <a:br>
              <a:rPr lang="ar-EG" sz="2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2EF2267-C245-4F69-A53F-075872541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حذف فضول الكلام من الأصل ( مفردات و أفكار مكر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 err="1">
                <a:solidFill>
                  <a:srgbClr val="444444"/>
                </a:solidFill>
                <a:latin typeface="Arial" panose="020B0604020202020204" pitchFamily="34" charset="0"/>
              </a:rPr>
              <a:t>رة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، جمل اعتراضي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ة، جمل تفسيري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ة، اقتباس، استطراد، حشو، شواهد .....).</a:t>
            </a:r>
          </a:p>
          <a:p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الاستناد على رؤوس الأقلام، والت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صميم الش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خصي الجديد في إعادة كتابة الن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ص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 بأسلوب شخصي مستقل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.</a:t>
            </a:r>
            <a:endParaRPr lang="ar-EG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الحرص في إعادة الكتابة بالموضوعي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ة والحياد والأمانة والت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جرد.</a:t>
            </a:r>
          </a:p>
          <a:p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المحافظة على الت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سلسل و الت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وزان بما يتناسب مع الن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ص الأصلي في تسلسله، وتوزان أقسامه .</a:t>
            </a:r>
          </a:p>
          <a:p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استعارة ما هو دقيق ومهم من مفردات الكاتب، خشية أن تخل مرادفاتها بالمعنى المقصود</a:t>
            </a:r>
          </a:p>
          <a:p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الحرص على كتابة الن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ص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 الجديد بلغة فصيحة، سليمة، متداولة.</a:t>
            </a:r>
          </a:p>
          <a:p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أن يأتي الن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ّ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ص الجديد مترابط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ًا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، متماسك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ًا</a:t>
            </a:r>
            <a:r>
              <a:rPr lang="ar-EG" dirty="0">
                <a:solidFill>
                  <a:srgbClr val="444444"/>
                </a:solidFill>
                <a:latin typeface="Arial" panose="020B0604020202020204" pitchFamily="34" charset="0"/>
              </a:rPr>
              <a:t>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05864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56FE439-FC45-4961-82FD-6B759B886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 algn="r">
              <a:spcBef>
                <a:spcPts val="1000"/>
              </a:spcBef>
            </a:pPr>
            <a:r>
              <a:rPr lang="ar-SA" sz="28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المرحلة الثّالثة: التّقييم</a:t>
            </a:r>
            <a:br>
              <a:rPr lang="ar-SA" sz="2800" dirty="0">
                <a:solidFill>
                  <a:srgbClr val="44444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2E21BBC-CB57-4F5A-B77F-0CF31B6F1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    إعادة قراءة النّص الجديد وحذف الفضول والزّوائد</a:t>
            </a:r>
          </a:p>
          <a:p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   مقارنة النّص الجديد بالأصل، وللتّأكد من الاختلاف في الصّياغة، والمطابقة في الجوهر.</a:t>
            </a:r>
          </a:p>
          <a:p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   التّأكّد من عمليّة التّسلسل والتّماسك، بين الأفكار و الجمل، الفقرات.</a:t>
            </a:r>
          </a:p>
          <a:p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   إحصاء الأسطر، أو الكلمات، للتّأكد من الالتزام بالحجم المطلوب.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23694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23E8536-0D23-4304-9DAB-CAB989C3E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 algn="r">
              <a:spcBef>
                <a:spcPts val="1000"/>
              </a:spcBef>
            </a:pPr>
            <a:r>
              <a:rPr lang="ar-SA" sz="24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قواعد التّلخيص :</a:t>
            </a:r>
            <a:br>
              <a:rPr lang="ar-SA" sz="2400" dirty="0">
                <a:solidFill>
                  <a:srgbClr val="44444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E5658C6-FE6E-4DFC-8AD4-179D02F9C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 قاعدة الحذف : يمكن حذف كل الجمل </a:t>
            </a:r>
            <a:r>
              <a:rPr lang="ar-SA" dirty="0" err="1">
                <a:solidFill>
                  <a:srgbClr val="444444"/>
                </a:solidFill>
                <a:latin typeface="Arial" panose="020B0604020202020204" pitchFamily="34" charset="0"/>
              </a:rPr>
              <a:t>الّتى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 لا تساهم في فهم النّص مثل، وصف الأشياء والأشخاص والأماكن، والأعمال الثّانويّة.</a:t>
            </a:r>
          </a:p>
          <a:p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قاعدة الدّمج : يمكن دمج الجملة في جمل أخرى تشكّل شرطًا لازمًا أو نتيجة للجملة.</a:t>
            </a:r>
          </a:p>
          <a:p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قاعدة البناء : يمكن بناء جملة من جمل و إحلالها محلها شرط أن تكون الجملة المبنيّة النّاتج الطّبيعي للجمل .</a:t>
            </a:r>
          </a:p>
          <a:p>
            <a:r>
              <a:rPr lang="ar-SA">
                <a:solidFill>
                  <a:srgbClr val="444444"/>
                </a:solidFill>
                <a:latin typeface="Arial" panose="020B0604020202020204" pitchFamily="34" charset="0"/>
              </a:rPr>
              <a:t>قاعدة التّعميم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 : يمكن استبدال مجموعة من الجمل </a:t>
            </a:r>
            <a:r>
              <a:rPr lang="ar-SA">
                <a:solidFill>
                  <a:srgbClr val="444444"/>
                </a:solidFill>
                <a:latin typeface="Arial" panose="020B0604020202020204" pitchFamily="34" charset="0"/>
              </a:rPr>
              <a:t>بجمل تعميميّة 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تحمل في ذاتها </a:t>
            </a:r>
            <a:r>
              <a:rPr lang="ar-SA">
                <a:solidFill>
                  <a:srgbClr val="444444"/>
                </a:solidFill>
                <a:latin typeface="Arial" panose="020B0604020202020204" pitchFamily="34" charset="0"/>
              </a:rPr>
              <a:t>المعاني الّتي </a:t>
            </a:r>
            <a:r>
              <a:rPr lang="ar-SA" dirty="0">
                <a:solidFill>
                  <a:srgbClr val="444444"/>
                </a:solidFill>
                <a:latin typeface="Arial" panose="020B0604020202020204" pitchFamily="34" charset="0"/>
              </a:rPr>
              <a:t>حملتها الجمل المستبدلة 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80220601"/>
      </p:ext>
    </p:extLst>
  </p:cSld>
  <p:clrMapOvr>
    <a:masterClrMapping/>
  </p:clrMapOvr>
</p:sld>
</file>

<file path=ppt/theme/theme1.xml><?xml version="1.0" encoding="utf-8"?>
<a:theme xmlns:a="http://schemas.openxmlformats.org/drawingml/2006/main" name="ברלין">
  <a:themeElements>
    <a:clrScheme name="ברלין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ברלין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רלין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TM04033917[[fn=ברלין]]</Template>
  <TotalTime>19</TotalTime>
  <Words>730</Words>
  <Application>Microsoft Office PowerPoint</Application>
  <PresentationFormat>מסך רחב</PresentationFormat>
  <Paragraphs>42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3" baseType="lpstr">
      <vt:lpstr>Arial</vt:lpstr>
      <vt:lpstr>Symbol</vt:lpstr>
      <vt:lpstr>Times New Roman</vt:lpstr>
      <vt:lpstr>Traditional Arabic</vt:lpstr>
      <vt:lpstr>Trebuchet MS</vt:lpstr>
      <vt:lpstr>ברלין</vt:lpstr>
      <vt:lpstr>                                            مهارة التّلخيص    </vt:lpstr>
      <vt:lpstr>يتطلب التّلخيص عدّة إجراءات، ومهارات يمكن أن نذكرها فيما يلي : </vt:lpstr>
      <vt:lpstr>أسس التّلخيص : </vt:lpstr>
      <vt:lpstr>المرحلة الأولى : التّمهيد : </vt:lpstr>
      <vt:lpstr>المرحلة الثّانية : التّلخيص الفعلي و يجرى كالتّالي : </vt:lpstr>
      <vt:lpstr>المرحلة الثّالثة: التّقييم </vt:lpstr>
      <vt:lpstr>قواعد التّلخيص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مهارة التّلخيص</dc:title>
  <dc:creator>IMOE001</dc:creator>
  <cp:lastModifiedBy>IMOE001</cp:lastModifiedBy>
  <cp:revision>4</cp:revision>
  <dcterms:created xsi:type="dcterms:W3CDTF">2021-04-26T13:17:08Z</dcterms:created>
  <dcterms:modified xsi:type="dcterms:W3CDTF">2021-04-26T13:36:11Z</dcterms:modified>
</cp:coreProperties>
</file>