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923F103-BC34-4FE4-A40E-EDDEECFDA5D0}" type="datetimeFigureOut">
              <a:rPr lang="en-US" smtClean="0"/>
              <a:pPr/>
              <a:t>4/28/2021</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83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3086D93-FCAC-47E0-A2EE-787E62CA814C}" type="datetimeFigureOut">
              <a:rPr lang="en-US" smtClean="0"/>
              <a:t>4/28/2021</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455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DA879A6-0FD0-4734-A311-86BFCA472E6E}" type="datetimeFigureOut">
              <a:rPr lang="en-US" smtClean="0"/>
              <a:t>4/28/2021</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361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9C9CA7B-DFD4-44B5-8C60-D14B8CD1FB59}" type="datetimeFigureOut">
              <a:rPr lang="en-US" smtClean="0"/>
              <a:t>4/28/2021</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123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F34E6425-0181-43F2-84FC-787E803FD2F8}" type="datetimeFigureOut">
              <a:rPr lang="en-US" smtClean="0"/>
              <a:t>4/28/2021</a:t>
            </a:fld>
            <a:endParaRPr lang="en-US" dirty="0"/>
          </a:p>
        </p:txBody>
      </p:sp>
      <p:sp>
        <p:nvSpPr>
          <p:cNvPr id="5" name="מציין מיקום של כותרת תחתונה 4"/>
          <p:cNvSpPr>
            <a:spLocks noGrp="1"/>
          </p:cNvSpPr>
          <p:nvPr>
            <p:ph type="ftr" sz="quarter" idx="11"/>
          </p:nvPr>
        </p:nvSpPr>
        <p:spPr/>
        <p:txBody>
          <a:bodyPr/>
          <a:lstStyle/>
          <a:p>
            <a:endParaRPr lang="en-US" dirty="0"/>
          </a:p>
        </p:txBody>
      </p:sp>
      <p:sp>
        <p:nvSpPr>
          <p:cNvPr id="6" name="מציין מיקום של מספר שקופית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579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3BDB8791-F1B0-41E7-B7FD-A781E65C4266}" type="datetimeFigureOut">
              <a:rPr lang="en-US" smtClean="0"/>
              <a:t>4/28/2021</a:t>
            </a:fld>
            <a:endParaRPr lang="en-US" dirty="0"/>
          </a:p>
        </p:txBody>
      </p:sp>
      <p:sp>
        <p:nvSpPr>
          <p:cNvPr id="6" name="מציין מיקום של כותרת תחתונה 5"/>
          <p:cNvSpPr>
            <a:spLocks noGrp="1"/>
          </p:cNvSpPr>
          <p:nvPr>
            <p:ph type="ftr" sz="quarter" idx="11"/>
          </p:nvPr>
        </p:nvSpPr>
        <p:spPr/>
        <p:txBody>
          <a:bodyPr/>
          <a:lstStyle/>
          <a:p>
            <a:endParaRPr lang="en-US" dirty="0"/>
          </a:p>
        </p:txBody>
      </p:sp>
      <p:sp>
        <p:nvSpPr>
          <p:cNvPr id="7" name="מציין מיקום של מספר שקופית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538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5FDD63B2-E120-4ED8-B27B-C685F510A5FE}" type="datetimeFigureOut">
              <a:rPr lang="en-US" smtClean="0"/>
              <a:t>4/28/2021</a:t>
            </a:fld>
            <a:endParaRPr lang="en-US" dirty="0"/>
          </a:p>
        </p:txBody>
      </p:sp>
      <p:sp>
        <p:nvSpPr>
          <p:cNvPr id="8" name="מציין מיקום של כותרת תחתונה 7"/>
          <p:cNvSpPr>
            <a:spLocks noGrp="1"/>
          </p:cNvSpPr>
          <p:nvPr>
            <p:ph type="ftr" sz="quarter" idx="11"/>
          </p:nvPr>
        </p:nvSpPr>
        <p:spPr/>
        <p:txBody>
          <a:bodyPr/>
          <a:lstStyle/>
          <a:p>
            <a:endParaRPr lang="en-US" dirty="0"/>
          </a:p>
        </p:txBody>
      </p:sp>
      <p:sp>
        <p:nvSpPr>
          <p:cNvPr id="9" name="מציין מיקום של מספר שקופית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245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7AA18ACC-A947-437B-A130-35BD54FDF1E9}" type="datetimeFigureOut">
              <a:rPr lang="en-US" smtClean="0"/>
              <a:t>4/28/2021</a:t>
            </a:fld>
            <a:endParaRPr lang="en-US" dirty="0"/>
          </a:p>
        </p:txBody>
      </p:sp>
      <p:sp>
        <p:nvSpPr>
          <p:cNvPr id="4" name="מציין מיקום של כותרת תחתונה 3"/>
          <p:cNvSpPr>
            <a:spLocks noGrp="1"/>
          </p:cNvSpPr>
          <p:nvPr>
            <p:ph type="ftr" sz="quarter" idx="11"/>
          </p:nvPr>
        </p:nvSpPr>
        <p:spPr/>
        <p:txBody>
          <a:bodyPr/>
          <a:lstStyle/>
          <a:p>
            <a:endParaRPr lang="en-US" dirty="0"/>
          </a:p>
        </p:txBody>
      </p:sp>
      <p:sp>
        <p:nvSpPr>
          <p:cNvPr id="5" name="מציין מיקום של מספר שקופית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575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C8D7E02-BCB8-4D50-A234-369438C08659}" type="datetimeFigureOut">
              <a:rPr lang="en-US" smtClean="0"/>
              <a:t>4/28/2021</a:t>
            </a:fld>
            <a:endParaRPr lang="en-US" dirty="0"/>
          </a:p>
        </p:txBody>
      </p:sp>
      <p:sp>
        <p:nvSpPr>
          <p:cNvPr id="3" name="מציין מיקום של כותרת תחתונה 2"/>
          <p:cNvSpPr>
            <a:spLocks noGrp="1"/>
          </p:cNvSpPr>
          <p:nvPr>
            <p:ph type="ftr" sz="quarter" idx="11"/>
          </p:nvPr>
        </p:nvSpPr>
        <p:spPr/>
        <p:txBody>
          <a:bodyPr/>
          <a:lstStyle/>
          <a:p>
            <a:endParaRPr lang="en-US" dirty="0"/>
          </a:p>
        </p:txBody>
      </p:sp>
      <p:sp>
        <p:nvSpPr>
          <p:cNvPr id="4" name="מציין מיקום של מספר שקופית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503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76E86A4C-8E40-4F87-A4F0-01A0687C5742}" type="datetimeFigureOut">
              <a:rPr lang="en-US" smtClean="0"/>
              <a:t>4/28/2021</a:t>
            </a:fld>
            <a:endParaRPr lang="en-US" dirty="0"/>
          </a:p>
        </p:txBody>
      </p:sp>
      <p:sp>
        <p:nvSpPr>
          <p:cNvPr id="6" name="מציין מיקום של כותרת תחתונה 5"/>
          <p:cNvSpPr>
            <a:spLocks noGrp="1"/>
          </p:cNvSpPr>
          <p:nvPr>
            <p:ph type="ftr" sz="quarter" idx="11"/>
          </p:nvPr>
        </p:nvSpPr>
        <p:spPr/>
        <p:txBody>
          <a:bodyPr/>
          <a:lstStyle/>
          <a:p>
            <a:endParaRPr lang="en-US" dirty="0"/>
          </a:p>
        </p:txBody>
      </p:sp>
      <p:sp>
        <p:nvSpPr>
          <p:cNvPr id="7" name="מציין מיקום של מספר שקופית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916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35E72C73-2D91-4E12-BA25-F0AA0C03599B}" type="datetimeFigureOut">
              <a:rPr lang="en-US" smtClean="0"/>
              <a:t>4/28/2021</a:t>
            </a:fld>
            <a:endParaRPr lang="en-US" dirty="0"/>
          </a:p>
        </p:txBody>
      </p:sp>
      <p:sp>
        <p:nvSpPr>
          <p:cNvPr id="6" name="מציין מיקום של כותרת תחתונה 5"/>
          <p:cNvSpPr>
            <a:spLocks noGrp="1"/>
          </p:cNvSpPr>
          <p:nvPr>
            <p:ph type="ftr" sz="quarter" idx="11"/>
          </p:nvPr>
        </p:nvSpPr>
        <p:spPr/>
        <p:txBody>
          <a:bodyPr/>
          <a:lstStyle/>
          <a:p>
            <a:endParaRPr lang="en-US" dirty="0"/>
          </a:p>
        </p:txBody>
      </p:sp>
      <p:sp>
        <p:nvSpPr>
          <p:cNvPr id="7" name="מציין מיקום של מספר שקופית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927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BE451C3-0FF4-47C4-B829-773ADF60F88C}" type="datetimeFigureOut">
              <a:rPr lang="en-US" smtClean="0"/>
              <a:t>4/28/2021</a:t>
            </a:fld>
            <a:endParaRPr lang="en-US" dirty="0"/>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61252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yBD5zVL0Sw"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28z24NRkB2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529" y="-46021"/>
            <a:ext cx="12193057" cy="6950042"/>
          </a:xfrm>
          <a:prstGeom prst="rect">
            <a:avLst/>
          </a:prstGeom>
        </p:spPr>
      </p:pic>
      <p:sp>
        <p:nvSpPr>
          <p:cNvPr id="2" name="כותרת 1"/>
          <p:cNvSpPr>
            <a:spLocks noGrp="1"/>
          </p:cNvSpPr>
          <p:nvPr>
            <p:ph type="ctrTitle"/>
          </p:nvPr>
        </p:nvSpPr>
        <p:spPr>
          <a:xfrm>
            <a:off x="2543181" y="1354498"/>
            <a:ext cx="8825658" cy="2677648"/>
          </a:xfrm>
        </p:spPr>
        <p:txBody>
          <a:bodyPr/>
          <a:lstStyle/>
          <a:p>
            <a:r>
              <a:rPr lang="ar-AE" b="1" dirty="0">
                <a:solidFill>
                  <a:schemeClr val="accent2">
                    <a:lumMod val="50000"/>
                  </a:schemeClr>
                </a:solidFill>
                <a:latin typeface="Traditional Arabic" panose="02020603050405020304" pitchFamily="18" charset="-78"/>
                <a:cs typeface="Traditional Arabic" panose="02020603050405020304" pitchFamily="18" charset="-78"/>
              </a:rPr>
              <a:t>شهر رمضان الفضيل</a:t>
            </a:r>
            <a:endParaRPr lang="he-IL" b="1" dirty="0">
              <a:solidFill>
                <a:schemeClr val="accent2">
                  <a:lumMod val="50000"/>
                </a:schemeClr>
              </a:solidFill>
              <a:latin typeface="Traditional Arabic" panose="02020603050405020304" pitchFamily="18" charset="-78"/>
            </a:endParaRPr>
          </a:p>
        </p:txBody>
      </p:sp>
    </p:spTree>
    <p:extLst>
      <p:ext uri="{BB962C8B-B14F-4D97-AF65-F5344CB8AC3E}">
        <p14:creationId xmlns:p14="http://schemas.microsoft.com/office/powerpoint/2010/main" val="147131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أغنية رمضان 2016 على MBC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6502"/>
            <a:ext cx="12192000" cy="6924502"/>
          </a:xfrm>
          <a:prstGeom prst="rect">
            <a:avLst/>
          </a:prstGeom>
          <a:noFill/>
          <a:extLst>
            <a:ext uri="{909E8E84-426E-40DD-AFC4-6F175D3DCCD1}">
              <a14:hiddenFill xmlns:a14="http://schemas.microsoft.com/office/drawing/2010/main">
                <a:solidFill>
                  <a:srgbClr val="FFFFFF"/>
                </a:solidFill>
              </a14:hiddenFill>
            </a:ext>
          </a:extLst>
        </p:spPr>
      </p:pic>
      <p:sp>
        <p:nvSpPr>
          <p:cNvPr id="5" name="כותרת 4"/>
          <p:cNvSpPr>
            <a:spLocks noGrp="1"/>
          </p:cNvSpPr>
          <p:nvPr>
            <p:ph type="title"/>
          </p:nvPr>
        </p:nvSpPr>
        <p:spPr>
          <a:xfrm>
            <a:off x="555567" y="1994420"/>
            <a:ext cx="10515600" cy="1325563"/>
          </a:xfrm>
        </p:spPr>
        <p:txBody>
          <a:bodyPr>
            <a:normAutofit/>
          </a:bodyPr>
          <a:lstStyle/>
          <a:p>
            <a:r>
              <a:rPr lang="en-US" sz="2800" b="1" dirty="0" err="1" smtClean="0">
                <a:solidFill>
                  <a:schemeClr val="accent2">
                    <a:lumMod val="75000"/>
                  </a:schemeClr>
                </a:solidFill>
                <a:latin typeface="Traditional Arabic" panose="02020603050405020304" pitchFamily="18" charset="-78"/>
                <a:cs typeface="Traditional Arabic" panose="02020603050405020304" pitchFamily="18" charset="-78"/>
                <a:hlinkClick r:id="rId3"/>
              </a:rPr>
              <a:t>SHAHID.Net</a:t>
            </a:r>
            <a:r>
              <a:rPr lang="en-US" sz="2800" b="1" dirty="0" smtClean="0">
                <a:solidFill>
                  <a:schemeClr val="accent2">
                    <a:lumMod val="75000"/>
                  </a:schemeClr>
                </a:solidFill>
                <a:latin typeface="Traditional Arabic" panose="02020603050405020304" pitchFamily="18" charset="-78"/>
                <a:cs typeface="Traditional Arabic" panose="02020603050405020304" pitchFamily="18" charset="-78"/>
                <a:hlinkClick r:id="rId3"/>
              </a:rPr>
              <a:t> </a:t>
            </a:r>
            <a:r>
              <a:rPr lang="en-US" sz="2800" b="1" dirty="0" smtClean="0">
                <a:solidFill>
                  <a:srgbClr val="FF0000"/>
                </a:solidFill>
                <a:latin typeface="Traditional Arabic" panose="02020603050405020304" pitchFamily="18" charset="-78"/>
                <a:cs typeface="Traditional Arabic" panose="02020603050405020304" pitchFamily="18" charset="-78"/>
                <a:hlinkClick r:id="rId3"/>
              </a:rPr>
              <a:t>| </a:t>
            </a:r>
            <a:r>
              <a:rPr lang="ar-AE" sz="2800" b="1" dirty="0" smtClean="0">
                <a:solidFill>
                  <a:srgbClr val="FF0000"/>
                </a:solidFill>
                <a:latin typeface="Traditional Arabic" panose="02020603050405020304" pitchFamily="18" charset="-78"/>
                <a:cs typeface="Traditional Arabic" panose="02020603050405020304" pitchFamily="18" charset="-78"/>
                <a:hlinkClick r:id="rId3"/>
              </a:rPr>
              <a:t>مرحب </a:t>
            </a:r>
            <a:r>
              <a:rPr lang="ar-AE" sz="2800" b="1" dirty="0" err="1" smtClean="0">
                <a:solidFill>
                  <a:srgbClr val="FF0000"/>
                </a:solidFill>
                <a:latin typeface="Traditional Arabic" panose="02020603050405020304" pitchFamily="18" charset="-78"/>
                <a:cs typeface="Traditional Arabic" panose="02020603050405020304" pitchFamily="18" charset="-78"/>
                <a:hlinkClick r:id="rId3"/>
              </a:rPr>
              <a:t>مرحب</a:t>
            </a:r>
            <a:r>
              <a:rPr lang="ar-AE" sz="2800" b="1" dirty="0" smtClean="0">
                <a:solidFill>
                  <a:srgbClr val="FF0000"/>
                </a:solidFill>
                <a:latin typeface="Traditional Arabic" panose="02020603050405020304" pitchFamily="18" charset="-78"/>
                <a:cs typeface="Traditional Arabic" panose="02020603050405020304" pitchFamily="18" charset="-78"/>
                <a:hlinkClick r:id="rId3"/>
              </a:rPr>
              <a:t> شهر يا هلال .. اهلا </a:t>
            </a:r>
            <a:r>
              <a:rPr lang="ar-AE" sz="2800" b="1" dirty="0" err="1" smtClean="0">
                <a:solidFill>
                  <a:srgbClr val="FF0000"/>
                </a:solidFill>
                <a:latin typeface="Traditional Arabic" panose="02020603050405020304" pitchFamily="18" charset="-78"/>
                <a:cs typeface="Traditional Arabic" panose="02020603050405020304" pitchFamily="18" charset="-78"/>
                <a:hlinkClick r:id="rId3"/>
              </a:rPr>
              <a:t>اهلا</a:t>
            </a:r>
            <a:r>
              <a:rPr lang="ar-AE" sz="2800" b="1" dirty="0" smtClean="0">
                <a:solidFill>
                  <a:srgbClr val="FF0000"/>
                </a:solidFill>
                <a:latin typeface="Traditional Arabic" panose="02020603050405020304" pitchFamily="18" charset="-78"/>
                <a:cs typeface="Traditional Arabic" panose="02020603050405020304" pitchFamily="18" charset="-78"/>
                <a:hlinkClick r:id="rId3"/>
              </a:rPr>
              <a:t> كيف الحال - </a:t>
            </a:r>
            <a:r>
              <a:rPr lang="en-US" sz="2800" b="1" dirty="0" smtClean="0">
                <a:solidFill>
                  <a:srgbClr val="FF0000"/>
                </a:solidFill>
                <a:latin typeface="Traditional Arabic" panose="02020603050405020304" pitchFamily="18" charset="-78"/>
                <a:cs typeface="Traditional Arabic" panose="02020603050405020304" pitchFamily="18" charset="-78"/>
                <a:hlinkClick r:id="rId3"/>
              </a:rPr>
              <a:t>YouTube</a:t>
            </a:r>
            <a:endParaRPr lang="he-IL" sz="2800" b="1" dirty="0">
              <a:solidFill>
                <a:srgbClr val="FF0000"/>
              </a:solidFill>
              <a:latin typeface="Traditional Arabic" panose="02020603050405020304" pitchFamily="18" charset="-78"/>
            </a:endParaRPr>
          </a:p>
        </p:txBody>
      </p:sp>
    </p:spTree>
    <p:extLst>
      <p:ext uri="{BB962C8B-B14F-4D97-AF65-F5344CB8AC3E}">
        <p14:creationId xmlns:p14="http://schemas.microsoft.com/office/powerpoint/2010/main" val="77706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slamic Background Chandelier Lamp Eid Al Adha Png Free Download, Png Lamp,  Ramadan Kareem, Ramadan PNG Transparent Image and Clipart for Free Download  | Ramadan png, Ramadan background, Eid al ad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3593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תוכן 4"/>
          <p:cNvSpPr>
            <a:spLocks noGrp="1"/>
          </p:cNvSpPr>
          <p:nvPr>
            <p:ph idx="1"/>
          </p:nvPr>
        </p:nvSpPr>
        <p:spPr>
          <a:xfrm>
            <a:off x="804949" y="3263726"/>
            <a:ext cx="10515600" cy="4351338"/>
          </a:xfrm>
        </p:spPr>
        <p:txBody>
          <a:bodyPr/>
          <a:lstStyle/>
          <a:p>
            <a:r>
              <a:rPr lang="ar-AE" b="1" dirty="0">
                <a:solidFill>
                  <a:schemeClr val="accent2">
                    <a:lumMod val="75000"/>
                  </a:schemeClr>
                </a:solidFill>
                <a:latin typeface="Traditional Arabic" panose="02020603050405020304" pitchFamily="18" charset="-78"/>
                <a:cs typeface="Traditional Arabic" panose="02020603050405020304" pitchFamily="18" charset="-78"/>
              </a:rPr>
              <a:t>يُعدُّ شهر رمضان الشّهر التّاسع في التّرتيب بين الأشهر الّهّجرية، يأتي بعد شهر شعبان، وهو شهرٌ مباركٌ عند المُسلمين، شهر العبادة والطّاعة، والرّحمة والغفران، فقد فرضَ الله سبحانه وتعالى في شهر رمضان المُبارك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رُكنًا أساسيًّا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من أركان الإسلام، وهي عبادة الصّوم، حيث يصومُ المسلمون من طلوع الفجر وحتى غروب الشّمس. </a:t>
            </a:r>
          </a:p>
          <a:p>
            <a:r>
              <a:rPr lang="ar-AE" b="1" dirty="0">
                <a:solidFill>
                  <a:schemeClr val="accent2">
                    <a:lumMod val="75000"/>
                  </a:schemeClr>
                </a:solidFill>
                <a:latin typeface="Traditional Arabic" panose="02020603050405020304" pitchFamily="18" charset="-78"/>
                <a:cs typeface="Traditional Arabic" panose="02020603050405020304" pitchFamily="18" charset="-78"/>
              </a:rPr>
              <a:t>يبدأ هذا الشهر عند رؤية هلاله يَوم 29 مِنْ شَعْبان، وَتَبْلُغُ مُدَّةُ الشَّهْرِ 29-30 يَوْمًا تُحدَّدُ أيْضًا بِثُبوتِ رُؤيَةِ الْهِلالِ.</a:t>
            </a:r>
          </a:p>
          <a:p>
            <a:r>
              <a:rPr lang="ar-AE" b="1" dirty="0">
                <a:solidFill>
                  <a:schemeClr val="accent2">
                    <a:lumMod val="75000"/>
                  </a:schemeClr>
                </a:solidFill>
                <a:latin typeface="Traditional Arabic" panose="02020603050405020304" pitchFamily="18" charset="-78"/>
                <a:cs typeface="Traditional Arabic" panose="02020603050405020304" pitchFamily="18" charset="-78"/>
              </a:rPr>
              <a:t>كلمة رمضان لغة مشتقة من الرّمض، وسُمي رمضان بهذا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الاسم</a:t>
            </a:r>
            <a:r>
              <a:rPr lang="ar-AE" b="1" dirty="0">
                <a:solidFill>
                  <a:schemeClr val="accent2">
                    <a:lumMod val="75000"/>
                  </a:schemeClr>
                </a:solidFill>
                <a:latin typeface="Traditional Arabic" panose="02020603050405020304" pitchFamily="18" charset="-78"/>
                <a:cs typeface="Traditional Arabic" panose="02020603050405020304" pitchFamily="18" charset="-78"/>
              </a:rPr>
              <a:t>؛ لأنّه يرمضُ الذُّنوب ويزيلها، وقيل أنَّ وقت صيامه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قديمًا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صادف وقت أشهر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اشتداد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الحرّ في جزيرة العرب فسُمي بهذا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الاسم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نسبة إلى ذلك.</a:t>
            </a:r>
          </a:p>
          <a:p>
            <a:endParaRPr lang="he-IL" dirty="0">
              <a:solidFill>
                <a:schemeClr val="accent2">
                  <a:lumMod val="75000"/>
                </a:schemeClr>
              </a:solidFill>
            </a:endParaRPr>
          </a:p>
        </p:txBody>
      </p:sp>
    </p:spTree>
    <p:extLst>
      <p:ext uri="{BB962C8B-B14F-4D97-AF65-F5344CB8AC3E}">
        <p14:creationId xmlns:p14="http://schemas.microsoft.com/office/powerpoint/2010/main" val="173289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73687" y="-297"/>
            <a:ext cx="12339373" cy="6858594"/>
          </a:xfrm>
          <a:prstGeom prst="rect">
            <a:avLst/>
          </a:prstGeom>
        </p:spPr>
      </p:pic>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a:xfrm>
            <a:off x="929640" y="3646112"/>
            <a:ext cx="10515600" cy="4351338"/>
          </a:xfrm>
        </p:spPr>
        <p:txBody>
          <a:bodyPr/>
          <a:lstStyle/>
          <a:p>
            <a:r>
              <a:rPr lang="ar-AE" b="1" dirty="0">
                <a:solidFill>
                  <a:schemeClr val="accent2">
                    <a:lumMod val="75000"/>
                  </a:schemeClr>
                </a:solidFill>
                <a:latin typeface="Traditional Arabic" panose="02020603050405020304" pitchFamily="18" charset="-78"/>
                <a:cs typeface="Traditional Arabic" panose="02020603050405020304" pitchFamily="18" charset="-78"/>
              </a:rPr>
              <a:t>لشهر رمضان المبارك الكثير من الفضائل، ففيه بدأ نزول القرآن الكريم على سيدنا محمد في غار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حراء، فجوة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داخل جبل يقع شرق مدينة مكة المكرمة، في ليلةٍ عظيمةٍ من أعظم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اللّيالي</a:t>
            </a:r>
            <a:r>
              <a:rPr lang="ar-AE" b="1" dirty="0">
                <a:solidFill>
                  <a:schemeClr val="accent2">
                    <a:lumMod val="75000"/>
                  </a:schemeClr>
                </a:solidFill>
                <a:latin typeface="Traditional Arabic" panose="02020603050405020304" pitchFamily="18" charset="-78"/>
                <a:cs typeface="Traditional Arabic" panose="02020603050405020304" pitchFamily="18" charset="-78"/>
              </a:rPr>
              <a:t>، وهي ليلة القدر، وقد ذكر في فضلها عِدّة من </a:t>
            </a:r>
            <a:r>
              <a:rPr lang="ar-AE" b="1" dirty="0">
                <a:solidFill>
                  <a:schemeClr val="accent2">
                    <a:lumMod val="75000"/>
                  </a:schemeClr>
                </a:solidFill>
                <a:latin typeface="Traditional Arabic" panose="02020603050405020304" pitchFamily="18" charset="-78"/>
                <a:cs typeface="Traditional Arabic" panose="02020603050405020304" pitchFamily="18" charset="-78"/>
                <a:hlinkClick r:id="rId3"/>
              </a:rPr>
              <a:t>الآيات القرآنية</a:t>
            </a:r>
            <a:r>
              <a:rPr lang="ar-AE" b="1" dirty="0">
                <a:solidFill>
                  <a:schemeClr val="accent2">
                    <a:lumMod val="75000"/>
                  </a:schemeClr>
                </a:solidFill>
                <a:latin typeface="Traditional Arabic" panose="02020603050405020304" pitchFamily="18" charset="-78"/>
                <a:cs typeface="Traditional Arabic" panose="02020603050405020304" pitchFamily="18" charset="-78"/>
              </a:rPr>
              <a:t>، وفيه يتنزّلُ الله جلّ وعلا إلى السّماء الدُّنيا فيستجيب دعوات عباده، ويغفر ذنوبهم ويبسط يديه للمُستغفرين، فيصبح أجر قراءة القرآن الكريم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مُضاعفًا.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إنَّ الله سبحانه وتعالى يُغلقُ في شهر رمضان أبواب جهنّم جميعها، وتظلّ أبواب الجنّة مفتوحةً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مُشرعةً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للصّائمين، وفيه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أيضًا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تُصفد الشّياطين بالأغلال. </a:t>
            </a:r>
            <a:endParaRPr lang="ar-AE" b="1" dirty="0" smtClean="0">
              <a:solidFill>
                <a:schemeClr val="accent2">
                  <a:lumMod val="75000"/>
                </a:schemeClr>
              </a:solidFill>
              <a:latin typeface="Traditional Arabic" panose="02020603050405020304" pitchFamily="18" charset="-78"/>
              <a:cs typeface="Traditional Arabic" panose="02020603050405020304" pitchFamily="18" charset="-78"/>
            </a:endParaRPr>
          </a:p>
          <a:p>
            <a:pPr marL="0" indent="0">
              <a:buNone/>
            </a:pPr>
            <a:endParaRPr lang="he-IL" dirty="0"/>
          </a:p>
        </p:txBody>
      </p:sp>
    </p:spTree>
    <p:extLst>
      <p:ext uri="{BB962C8B-B14F-4D97-AF65-F5344CB8AC3E}">
        <p14:creationId xmlns:p14="http://schemas.microsoft.com/office/powerpoint/2010/main" val="51763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slamic Background Chandelier Lamp Eid Al Adha Png Free Download, Png Lamp,  Ramadan Kareem, Ramadan PNG Transparent Image and Clipart for Free Download  | Ramadan png, Ramadan background, Eid al ad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3593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588819" y="3754178"/>
            <a:ext cx="10515600" cy="4351338"/>
          </a:xfrm>
        </p:spPr>
        <p:txBody>
          <a:bodyPr/>
          <a:lstStyle/>
          <a:p>
            <a:r>
              <a:rPr lang="ar-AE" b="1" dirty="0">
                <a:solidFill>
                  <a:schemeClr val="accent2">
                    <a:lumMod val="75000"/>
                  </a:schemeClr>
                </a:solidFill>
                <a:latin typeface="Traditional Arabic" panose="02020603050405020304" pitchFamily="18" charset="-78"/>
                <a:cs typeface="Traditional Arabic" panose="02020603050405020304" pitchFamily="18" charset="-78"/>
              </a:rPr>
              <a:t>رمضان شهر الخير والبَركة والغفران، ­ويقدّم لنا الكثير من الدّروس والِعبر؛ حيث يشعُر فيه الصّائم بجوع الفقراء والمحتاجين، فترقّ نفسه، ويصبح قلبه أكثر رحمةً ورأفةً بالآخرين، فيفكر في غيره من النّاس ويتصدق عليهم. وفيه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أيضًا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تسمو النّفس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كثيرًا،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وتقوى صلة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الرّحم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بين الأشخاص، ففيه يجتمع الصّائمون على موائد الإفطار، ويجتمعون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أيضًا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في صلاة التّراويح، حيث تصدح مآذن المساجد بالدُّروس الدّينية وحلقات الذّكر وأصوات المُصلين.</a:t>
            </a:r>
            <a:endParaRPr lang="he-IL" dirty="0">
              <a:solidFill>
                <a:schemeClr val="accent2">
                  <a:lumMod val="75000"/>
                </a:schemeClr>
              </a:solidFill>
              <a:latin typeface="Traditional Arabic" panose="02020603050405020304" pitchFamily="18" charset="-78"/>
            </a:endParaRPr>
          </a:p>
        </p:txBody>
      </p:sp>
    </p:spTree>
    <p:extLst>
      <p:ext uri="{BB962C8B-B14F-4D97-AF65-F5344CB8AC3E}">
        <p14:creationId xmlns:p14="http://schemas.microsoft.com/office/powerpoint/2010/main" val="282725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73687" y="-297"/>
            <a:ext cx="12339373" cy="6858594"/>
          </a:xfrm>
          <a:prstGeom prst="rect">
            <a:avLst/>
          </a:prstGeom>
        </p:spPr>
      </p:pic>
      <p:sp>
        <p:nvSpPr>
          <p:cNvPr id="3" name="מציין מיקום תוכן 2"/>
          <p:cNvSpPr>
            <a:spLocks noGrp="1"/>
          </p:cNvSpPr>
          <p:nvPr>
            <p:ph idx="1"/>
          </p:nvPr>
        </p:nvSpPr>
        <p:spPr>
          <a:xfrm>
            <a:off x="314496" y="3843685"/>
            <a:ext cx="10515600" cy="4351338"/>
          </a:xfrm>
        </p:spPr>
        <p:txBody>
          <a:bodyPr/>
          <a:lstStyle/>
          <a:p>
            <a:r>
              <a:rPr lang="ar-AE" b="1" dirty="0">
                <a:solidFill>
                  <a:schemeClr val="accent2">
                    <a:lumMod val="75000"/>
                  </a:schemeClr>
                </a:solidFill>
                <a:latin typeface="Traditional Arabic" panose="02020603050405020304" pitchFamily="18" charset="-78"/>
                <a:cs typeface="Traditional Arabic" panose="02020603050405020304" pitchFamily="18" charset="-78"/>
              </a:rPr>
              <a:t>يُعتبر شهر رمضان المبارك شهر البهجة والفرح للكبار والصّغار، ففيه الْعَديد مِنَ المَظاهِر التُّراثِيَّةِ الّتي ارْتَبَطَتْ بِهذا الشَّهْر مِثْل: الْفانوس وَالزّينَة وَمدْفَع رَمَضان، وَأيْضًا شَخْصِيَّة </a:t>
            </a:r>
            <a:r>
              <a:rPr lang="ar-AE" b="1" dirty="0" err="1">
                <a:solidFill>
                  <a:schemeClr val="accent2">
                    <a:lumMod val="75000"/>
                  </a:schemeClr>
                </a:solidFill>
                <a:latin typeface="Traditional Arabic" panose="02020603050405020304" pitchFamily="18" charset="-78"/>
                <a:cs typeface="Traditional Arabic" panose="02020603050405020304" pitchFamily="18" charset="-78"/>
              </a:rPr>
              <a:t>المسَحَّراتي</a:t>
            </a:r>
            <a:r>
              <a:rPr lang="ar-AE" b="1" dirty="0">
                <a:solidFill>
                  <a:schemeClr val="accent2">
                    <a:lumMod val="75000"/>
                  </a:schemeClr>
                </a:solidFill>
                <a:latin typeface="Traditional Arabic" panose="02020603050405020304" pitchFamily="18" charset="-78"/>
                <a:cs typeface="Traditional Arabic" panose="02020603050405020304" pitchFamily="18" charset="-78"/>
              </a:rPr>
              <a:t> وَالْحَكَواتي، وَتقديم المَأكولات والْحَلْوى الّتي يَتِمُّ تَناوُلها عَقبَ الإفْطارِ، مما يشكل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جوًا مفعمًا بالرُّوح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الإيمانية والفرح في الوقت نفسه، ويتحضّرُ فيه النّاس لعيد الفطر المبارك، وهو يوم الجائزة،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الّذي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يلي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شهرًا كاملًا </a:t>
            </a:r>
            <a:r>
              <a:rPr lang="ar-AE" b="1" dirty="0">
                <a:solidFill>
                  <a:schemeClr val="accent2">
                    <a:lumMod val="75000"/>
                  </a:schemeClr>
                </a:solidFill>
                <a:latin typeface="Traditional Arabic" panose="02020603050405020304" pitchFamily="18" charset="-78"/>
                <a:cs typeface="Traditional Arabic" panose="02020603050405020304" pitchFamily="18" charset="-78"/>
              </a:rPr>
              <a:t>من </a:t>
            </a: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العبادة، </a:t>
            </a:r>
            <a:r>
              <a:rPr lang="ar-AE" b="1" dirty="0" err="1" smtClean="0">
                <a:solidFill>
                  <a:schemeClr val="accent2">
                    <a:lumMod val="75000"/>
                  </a:schemeClr>
                </a:solidFill>
                <a:latin typeface="Traditional Arabic" panose="02020603050405020304" pitchFamily="18" charset="-78"/>
                <a:cs typeface="Traditional Arabic" panose="02020603050405020304" pitchFamily="18" charset="-78"/>
              </a:rPr>
              <a:t>الصّبروالتّحمل</a:t>
            </a:r>
            <a:r>
              <a:rPr lang="ar-AE" b="1" dirty="0">
                <a:solidFill>
                  <a:schemeClr val="accent2">
                    <a:lumMod val="75000"/>
                  </a:schemeClr>
                </a:solidFill>
                <a:latin typeface="Traditional Arabic" panose="02020603050405020304" pitchFamily="18" charset="-78"/>
                <a:cs typeface="Traditional Arabic" panose="02020603050405020304" pitchFamily="18" charset="-78"/>
              </a:rPr>
              <a:t>. </a:t>
            </a:r>
          </a:p>
          <a:p>
            <a:pPr marL="0" indent="0">
              <a:buNone/>
            </a:pPr>
            <a:r>
              <a:rPr lang="ar-AE" dirty="0"/>
              <a:t/>
            </a:r>
            <a:br>
              <a:rPr lang="ar-AE" dirty="0"/>
            </a:br>
            <a:endParaRPr lang="he-IL" dirty="0"/>
          </a:p>
        </p:txBody>
      </p:sp>
    </p:spTree>
    <p:extLst>
      <p:ext uri="{BB962C8B-B14F-4D97-AF65-F5344CB8AC3E}">
        <p14:creationId xmlns:p14="http://schemas.microsoft.com/office/powerpoint/2010/main" val="196711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قصة اختراع فانوس رمضان – e3arabi – إي عرب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951134"/>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תוכן 4"/>
          <p:cNvSpPr>
            <a:spLocks noGrp="1"/>
          </p:cNvSpPr>
          <p:nvPr>
            <p:ph idx="1"/>
          </p:nvPr>
        </p:nvSpPr>
        <p:spPr>
          <a:xfrm>
            <a:off x="3298306" y="3255414"/>
            <a:ext cx="7391862" cy="801197"/>
          </a:xfrm>
        </p:spPr>
        <p:txBody>
          <a:bodyPr/>
          <a:lstStyle/>
          <a:p>
            <a:pPr marL="0" indent="0" algn="ctr">
              <a:buNone/>
            </a:pPr>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مهمّة في التّعبير الكلامي</a:t>
            </a:r>
            <a:endParaRPr lang="he-IL" b="1" dirty="0">
              <a:solidFill>
                <a:schemeClr val="accent2">
                  <a:lumMod val="75000"/>
                </a:schemeClr>
              </a:solidFill>
              <a:latin typeface="Traditional Arabic" panose="02020603050405020304" pitchFamily="18" charset="-78"/>
            </a:endParaRPr>
          </a:p>
        </p:txBody>
      </p:sp>
    </p:spTree>
    <p:extLst>
      <p:ext uri="{BB962C8B-B14F-4D97-AF65-F5344CB8AC3E}">
        <p14:creationId xmlns:p14="http://schemas.microsoft.com/office/powerpoint/2010/main" val="92317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stretch>
            <a:fillRect/>
          </a:stretch>
        </p:blipFill>
        <p:spPr>
          <a:xfrm>
            <a:off x="-91439" y="0"/>
            <a:ext cx="12283439" cy="6176963"/>
          </a:xfrm>
          <a:prstGeom prst="rect">
            <a:avLst/>
          </a:prstGeom>
        </p:spPr>
      </p:pic>
      <p:sp>
        <p:nvSpPr>
          <p:cNvPr id="2" name="כותרת 1"/>
          <p:cNvSpPr>
            <a:spLocks noGrp="1"/>
          </p:cNvSpPr>
          <p:nvPr>
            <p:ph type="title"/>
          </p:nvPr>
        </p:nvSpPr>
        <p:spPr>
          <a:xfrm>
            <a:off x="106680" y="3607089"/>
            <a:ext cx="10515600" cy="1325563"/>
          </a:xfrm>
        </p:spPr>
        <p:txBody>
          <a:bodyPr/>
          <a:lstStyle/>
          <a:p>
            <a:r>
              <a:rPr lang="ar-AE" b="1" dirty="0" smtClean="0">
                <a:solidFill>
                  <a:schemeClr val="accent2">
                    <a:lumMod val="75000"/>
                  </a:schemeClr>
                </a:solidFill>
                <a:latin typeface="Traditional Arabic" panose="02020603050405020304" pitchFamily="18" charset="-78"/>
                <a:cs typeface="Traditional Arabic" panose="02020603050405020304" pitchFamily="18" charset="-78"/>
              </a:rPr>
              <a:t>صف الأجواء الرّمضانيّة في بيتك وتحدّث عن أبرز الطّقوس في هذا الشّهر الفضيل.</a:t>
            </a:r>
            <a:endParaRPr lang="he-IL" b="1" dirty="0">
              <a:solidFill>
                <a:schemeClr val="accent2">
                  <a:lumMod val="75000"/>
                </a:schemeClr>
              </a:solidFill>
              <a:latin typeface="Traditional Arabic" panose="02020603050405020304" pitchFamily="18" charset="-78"/>
            </a:endParaRPr>
          </a:p>
        </p:txBody>
      </p:sp>
    </p:spTree>
    <p:extLst>
      <p:ext uri="{BB962C8B-B14F-4D97-AF65-F5344CB8AC3E}">
        <p14:creationId xmlns:p14="http://schemas.microsoft.com/office/powerpoint/2010/main" val="76211617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TotalTime>
  <Words>163</Words>
  <Application>Microsoft Office PowerPoint</Application>
  <PresentationFormat>מסך רחב</PresentationFormat>
  <Paragraphs>11</Paragraphs>
  <Slides>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8</vt:i4>
      </vt:variant>
    </vt:vector>
  </HeadingPairs>
  <TitlesOfParts>
    <vt:vector size="14" baseType="lpstr">
      <vt:lpstr>Arial</vt:lpstr>
      <vt:lpstr>Calibri</vt:lpstr>
      <vt:lpstr>Calibri Light</vt:lpstr>
      <vt:lpstr>Times New Roman</vt:lpstr>
      <vt:lpstr>Traditional Arabic</vt:lpstr>
      <vt:lpstr>ערכת נושא Office</vt:lpstr>
      <vt:lpstr>شهر رمضان الفضيل</vt:lpstr>
      <vt:lpstr>SHAHID.Net | مرحب مرحب شهر يا هلال .. اهلا اهلا كيف الحال - YouTube</vt:lpstr>
      <vt:lpstr>מצגת של PowerPoint‏</vt:lpstr>
      <vt:lpstr>מצגת של PowerPoint‏</vt:lpstr>
      <vt:lpstr>מצגת של PowerPoint‏</vt:lpstr>
      <vt:lpstr>מצגת של PowerPoint‏</vt:lpstr>
      <vt:lpstr>מצגת של PowerPoint‏</vt:lpstr>
      <vt:lpstr>صف الأجواء الرّمضانيّة في بيتك وتحدّث عن أبرز الطّقوس في هذا الشّهر الفضيل.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رمضان مبارك</dc:title>
  <dc:creator>Aduan</dc:creator>
  <cp:lastModifiedBy>Aduan</cp:lastModifiedBy>
  <cp:revision>7</cp:revision>
  <dcterms:created xsi:type="dcterms:W3CDTF">2021-04-28T12:22:41Z</dcterms:created>
  <dcterms:modified xsi:type="dcterms:W3CDTF">2021-04-28T13:27:02Z</dcterms:modified>
</cp:coreProperties>
</file>