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3" r:id="rId4"/>
    <p:sldId id="257" r:id="rId5"/>
    <p:sldId id="259" r:id="rId6"/>
    <p:sldId id="260" r:id="rId7"/>
    <p:sldId id="264"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he.wikipedia.org/wiki/%D7%9E%D7%93%D7%95%D7%A8%D7%94" TargetMode="External"/><Relationship Id="rId13" Type="http://schemas.openxmlformats.org/officeDocument/2006/relationships/hyperlink" Target="https://he.wikipedia.org/wiki/%D7%A1%D7%A4%D7%A8_%D7%94%D7%96%D7%95%D7%94%D7%A8" TargetMode="External"/><Relationship Id="rId18" Type="http://schemas.openxmlformats.org/officeDocument/2006/relationships/hyperlink" Target="https://he.wikipedia.org/wiki/%D7%94%D7%99%D7%9C%D7%95%D7%9C%D7%AA_%D7%A8%D7%91%D7%99_%D7%A9%D7%9E%D7%A2%D7%95%D7%9F_%D7%91%D7%A8_%D7%99%D7%95%D7%97%D7%90%D7%99#cite_note-%D7%98%D7%95%D7%A7%D7%A8-15" TargetMode="External"/><Relationship Id="rId3" Type="http://schemas.openxmlformats.org/officeDocument/2006/relationships/hyperlink" Target="https://he.wikipedia.org/wiki/%D7%A7%D7%91%D7%A8_%D7%A8%D7%91%D7%99_%D7%A9%D7%9E%D7%A2%D7%95%D7%9F_%D7%91%D7%A8_%D7%99%D7%95%D7%97%D7%90%D7%99" TargetMode="External"/><Relationship Id="rId7" Type="http://schemas.openxmlformats.org/officeDocument/2006/relationships/hyperlink" Target="https://he.wikipedia.org/wiki/%D7%94%D7%99%D7%9C%D7%95%D7%9C%D7%94" TargetMode="External"/><Relationship Id="rId12" Type="http://schemas.openxmlformats.org/officeDocument/2006/relationships/hyperlink" Target="https://he.wikipedia.org/wiki/%D7%9E%D7%A9%D7%98%D7%A8%D7%AA_%D7%99%D7%A9%D7%A8%D7%90%D7%9C" TargetMode="External"/><Relationship Id="rId17" Type="http://schemas.openxmlformats.org/officeDocument/2006/relationships/hyperlink" Target="https://he.wikipedia.org/wiki/%D7%A8%D7%91%D7%99_%D7%A2%D7%A7%D7%99%D7%91%D7%90" TargetMode="External"/><Relationship Id="rId2" Type="http://schemas.openxmlformats.org/officeDocument/2006/relationships/hyperlink" Target="https://he.wikipedia.org/wiki/%D7%9C%22%D7%92_%D7%91%D7%A2%D7%95%D7%9E%D7%A8" TargetMode="External"/><Relationship Id="rId16" Type="http://schemas.openxmlformats.org/officeDocument/2006/relationships/hyperlink" Target="https://he.wikipedia.org/wiki/%D7%A1%D7%9E%D7%99%D7%9B%D7%94_%D7%9C%D7%A8%D7%91%D7%A0%D7%95%D7%AA" TargetMode="External"/><Relationship Id="rId1" Type="http://schemas.openxmlformats.org/officeDocument/2006/relationships/slideLayout" Target="../slideLayouts/slideLayout2.xml"/><Relationship Id="rId6" Type="http://schemas.openxmlformats.org/officeDocument/2006/relationships/hyperlink" Target="https://he.wikipedia.org/wiki/%D7%A2%D7%9C%D7%99%D7%99%D7%94_%D7%9C%D7%A7%D7%91%D7%A8" TargetMode="External"/><Relationship Id="rId11" Type="http://schemas.openxmlformats.org/officeDocument/2006/relationships/hyperlink" Target="https://he.wikipedia.org/wiki/%D7%9E%D7%A9%D7%A8%D7%93_%D7%94%D7%93%D7%AA%D7%95%D7%AA" TargetMode="External"/><Relationship Id="rId5" Type="http://schemas.openxmlformats.org/officeDocument/2006/relationships/hyperlink" Target="https://he.wikipedia.org/wiki/%D7%A9%D7%9E%D7%97%D7%94" TargetMode="External"/><Relationship Id="rId15" Type="http://schemas.openxmlformats.org/officeDocument/2006/relationships/hyperlink" Target="https://he.wikipedia.org/wiki/%D7%90%D7%A9" TargetMode="External"/><Relationship Id="rId10" Type="http://schemas.openxmlformats.org/officeDocument/2006/relationships/hyperlink" Target="https://he.wikipedia.org/wiki/%D7%90%D7%A8%22%D7%99" TargetMode="External"/><Relationship Id="rId19" Type="http://schemas.openxmlformats.org/officeDocument/2006/relationships/hyperlink" Target="https://he.wikipedia.org/wiki/%D7%97%D7%AA%D7%95%D7%A0%D7%94" TargetMode="External"/><Relationship Id="rId4" Type="http://schemas.openxmlformats.org/officeDocument/2006/relationships/hyperlink" Target="https://he.wikipedia.org/wiki/%D7%94%D7%A8_%D7%9E%D7%99%D7%A8%D7%95%D7%9F" TargetMode="External"/><Relationship Id="rId9" Type="http://schemas.openxmlformats.org/officeDocument/2006/relationships/hyperlink" Target="https://he.wikipedia.org/wiki/%D7%A8%D7%99%D7%A7%D7%95%D7%93" TargetMode="External"/><Relationship Id="rId14" Type="http://schemas.openxmlformats.org/officeDocument/2006/relationships/hyperlink" Target="https://he.wikipedia.org/wiki/%D7%A7%D7%91%D7%9C%D7%94"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1C58797-8399-43CB-A9EF-E69B80DC9BF4}"/>
              </a:ext>
            </a:extLst>
          </p:cNvPr>
          <p:cNvSpPr>
            <a:spLocks noGrp="1"/>
          </p:cNvSpPr>
          <p:nvPr>
            <p:ph type="ctrTitle"/>
          </p:nvPr>
        </p:nvSpPr>
        <p:spPr/>
        <p:txBody>
          <a:bodyPr/>
          <a:lstStyle/>
          <a:p>
            <a:r>
              <a:rPr lang="he-IL" dirty="0"/>
              <a:t>בעקבות האסון במירון</a:t>
            </a:r>
          </a:p>
        </p:txBody>
      </p:sp>
      <p:sp>
        <p:nvSpPr>
          <p:cNvPr id="3" name="כותרת משנה 2">
            <a:extLst>
              <a:ext uri="{FF2B5EF4-FFF2-40B4-BE49-F238E27FC236}">
                <a16:creationId xmlns:a16="http://schemas.microsoft.com/office/drawing/2014/main" id="{7D65F3AB-F714-41E8-A1F4-5F1F5F852633}"/>
              </a:ext>
            </a:extLst>
          </p:cNvPr>
          <p:cNvSpPr>
            <a:spLocks noGrp="1"/>
          </p:cNvSpPr>
          <p:nvPr>
            <p:ph type="subTitle" idx="1"/>
          </p:nvPr>
        </p:nvSpPr>
        <p:spPr/>
        <p:txBody>
          <a:bodyPr>
            <a:normAutofit/>
          </a:bodyPr>
          <a:lstStyle/>
          <a:p>
            <a:r>
              <a:rPr lang="he-IL" sz="3200" dirty="0"/>
              <a:t>הצעה </a:t>
            </a:r>
            <a:r>
              <a:rPr lang="he-IL" sz="3200" dirty="0" smtClean="0"/>
              <a:t>למפגש, שיח ודיון </a:t>
            </a:r>
            <a:endParaRPr lang="he-IL" sz="3200" dirty="0"/>
          </a:p>
        </p:txBody>
      </p:sp>
      <p:pic>
        <p:nvPicPr>
          <p:cNvPr id="5" name="תמונה 4">
            <a:extLst>
              <a:ext uri="{FF2B5EF4-FFF2-40B4-BE49-F238E27FC236}">
                <a16:creationId xmlns:a16="http://schemas.microsoft.com/office/drawing/2014/main" id="{00D05FC2-EF15-449E-86E3-F44D0B71BC8B}"/>
              </a:ext>
            </a:extLst>
          </p:cNvPr>
          <p:cNvPicPr>
            <a:picLocks noChangeAspect="1"/>
          </p:cNvPicPr>
          <p:nvPr/>
        </p:nvPicPr>
        <p:blipFill>
          <a:blip r:embed="rId2"/>
          <a:stretch>
            <a:fillRect/>
          </a:stretch>
        </p:blipFill>
        <p:spPr>
          <a:xfrm>
            <a:off x="267998" y="5457825"/>
            <a:ext cx="6696075" cy="1552575"/>
          </a:xfrm>
          <a:prstGeom prst="rect">
            <a:avLst/>
          </a:prstGeom>
        </p:spPr>
      </p:pic>
    </p:spTree>
    <p:extLst>
      <p:ext uri="{BB962C8B-B14F-4D97-AF65-F5344CB8AC3E}">
        <p14:creationId xmlns:p14="http://schemas.microsoft.com/office/powerpoint/2010/main" val="2237650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3CC88F0-21EC-4530-8C4D-4A9DA02A4ADA}"/>
              </a:ext>
            </a:extLst>
          </p:cNvPr>
          <p:cNvSpPr>
            <a:spLocks noGrp="1"/>
          </p:cNvSpPr>
          <p:nvPr>
            <p:ph type="title"/>
          </p:nvPr>
        </p:nvSpPr>
        <p:spPr/>
        <p:txBody>
          <a:bodyPr/>
          <a:lstStyle/>
          <a:p>
            <a:pPr algn="r"/>
            <a:r>
              <a:rPr lang="he-IL" dirty="0"/>
              <a:t>תקציר האירוע</a:t>
            </a:r>
          </a:p>
        </p:txBody>
      </p:sp>
      <p:sp>
        <p:nvSpPr>
          <p:cNvPr id="3" name="מציין מיקום תוכן 2">
            <a:extLst>
              <a:ext uri="{FF2B5EF4-FFF2-40B4-BE49-F238E27FC236}">
                <a16:creationId xmlns:a16="http://schemas.microsoft.com/office/drawing/2014/main" id="{3DC0A3AB-CE14-4743-A231-4D71051C8600}"/>
              </a:ext>
            </a:extLst>
          </p:cNvPr>
          <p:cNvSpPr>
            <a:spLocks noGrp="1"/>
          </p:cNvSpPr>
          <p:nvPr>
            <p:ph idx="1"/>
          </p:nvPr>
        </p:nvSpPr>
        <p:spPr>
          <a:xfrm>
            <a:off x="1371600" y="1567543"/>
            <a:ext cx="9601200" cy="4299857"/>
          </a:xfrm>
        </p:spPr>
        <p:txBody>
          <a:bodyPr/>
          <a:lstStyle/>
          <a:p>
            <a:r>
              <a:rPr lang="he-IL" dirty="0"/>
              <a:t>ביום חמישי האחרון בסביבות השעה 1 לפנות בוקר, התרחש אסון כבד באתר ההילולה בהר המירון. </a:t>
            </a:r>
            <a:r>
              <a:rPr lang="he-IL" dirty="0" smtClean="0"/>
              <a:t>אלפי </a:t>
            </a:r>
            <a:r>
              <a:rPr lang="he-IL" dirty="0"/>
              <a:t>אנשים הגיעו לציין את ל"ג בעומר בקבר רבי שמעון בר יוחאי שבהר מירון, והחלו מתקבצים בטריבונות לאירוע ההדלקה של חסידות תולדות אהרון. כאשר החלו האנשים לצאת מן המתחם, נוצר צוואר בקבוק מסוכן והמעבר ליציאה היה צר מלהכיל מספר כה רב של אנשים. הנוכחים במקום החלו למעוד במדרגות בדרכם החוצה, ונדרסו על ידי ההמון. כשאנשים הבינו שהם תקועים ודחוסים במסה ענקית, החל להיווצר כאוס בו אנשים מנסים למצוא דרכים לברוח מהמקום. הבהלה גרמה </a:t>
            </a:r>
            <a:r>
              <a:rPr lang="he-IL" dirty="0" smtClean="0"/>
              <a:t>להחמרת המצב. התוצאה: מאות </a:t>
            </a:r>
            <a:r>
              <a:rPr lang="he-IL" dirty="0"/>
              <a:t>אנשים נרמסו ונחנקו. </a:t>
            </a:r>
            <a:r>
              <a:rPr lang="he-IL" dirty="0" smtClean="0"/>
              <a:t>45 נהרגו </a:t>
            </a:r>
            <a:r>
              <a:rPr lang="he-IL" dirty="0"/>
              <a:t>באסון ויותר </a:t>
            </a:r>
            <a:r>
              <a:rPr lang="he-IL" dirty="0" smtClean="0"/>
              <a:t>מ- 150 נפצעו.</a:t>
            </a:r>
            <a:endParaRPr lang="he-IL" dirty="0"/>
          </a:p>
          <a:p>
            <a:pPr marL="0" indent="0">
              <a:buNone/>
            </a:pPr>
            <a:endParaRPr lang="he-IL" dirty="0"/>
          </a:p>
          <a:p>
            <a:endParaRPr lang="he-IL" dirty="0"/>
          </a:p>
        </p:txBody>
      </p:sp>
      <p:pic>
        <p:nvPicPr>
          <p:cNvPr id="5" name="תמונה 4">
            <a:extLst>
              <a:ext uri="{FF2B5EF4-FFF2-40B4-BE49-F238E27FC236}">
                <a16:creationId xmlns:a16="http://schemas.microsoft.com/office/drawing/2014/main" id="{6C22EDA4-03BA-4B3E-9BF1-60632D9E5452}"/>
              </a:ext>
            </a:extLst>
          </p:cNvPr>
          <p:cNvPicPr>
            <a:picLocks noChangeAspect="1"/>
          </p:cNvPicPr>
          <p:nvPr/>
        </p:nvPicPr>
        <p:blipFill>
          <a:blip r:embed="rId2"/>
          <a:stretch>
            <a:fillRect/>
          </a:stretch>
        </p:blipFill>
        <p:spPr>
          <a:xfrm>
            <a:off x="954107" y="3678724"/>
            <a:ext cx="4767424" cy="3179276"/>
          </a:xfrm>
          <a:prstGeom prst="rect">
            <a:avLst/>
          </a:prstGeom>
        </p:spPr>
      </p:pic>
    </p:spTree>
    <p:extLst>
      <p:ext uri="{BB962C8B-B14F-4D97-AF65-F5344CB8AC3E}">
        <p14:creationId xmlns:p14="http://schemas.microsoft.com/office/powerpoint/2010/main" val="257080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896F8E-E7B4-40B6-95BA-E3A5419114FE}"/>
              </a:ext>
            </a:extLst>
          </p:cNvPr>
          <p:cNvSpPr>
            <a:spLocks noGrp="1"/>
          </p:cNvSpPr>
          <p:nvPr>
            <p:ph type="title"/>
          </p:nvPr>
        </p:nvSpPr>
        <p:spPr/>
        <p:txBody>
          <a:bodyPr/>
          <a:lstStyle/>
          <a:p>
            <a:pPr algn="r"/>
            <a:r>
              <a:rPr lang="he-IL" dirty="0"/>
              <a:t>על ל"ג בעומר וההילולה</a:t>
            </a:r>
          </a:p>
        </p:txBody>
      </p:sp>
      <p:sp>
        <p:nvSpPr>
          <p:cNvPr id="3" name="מציין מיקום תוכן 2">
            <a:extLst>
              <a:ext uri="{FF2B5EF4-FFF2-40B4-BE49-F238E27FC236}">
                <a16:creationId xmlns:a16="http://schemas.microsoft.com/office/drawing/2014/main" id="{1B0F0BFB-4AF9-4FBE-B7DE-410D649C96DC}"/>
              </a:ext>
            </a:extLst>
          </p:cNvPr>
          <p:cNvSpPr>
            <a:spLocks noGrp="1"/>
          </p:cNvSpPr>
          <p:nvPr>
            <p:ph idx="1"/>
          </p:nvPr>
        </p:nvSpPr>
        <p:spPr>
          <a:xfrm>
            <a:off x="1371600" y="1449977"/>
            <a:ext cx="9601200" cy="5146765"/>
          </a:xfrm>
        </p:spPr>
        <p:txBody>
          <a:bodyPr>
            <a:normAutofit/>
          </a:bodyPr>
          <a:lstStyle/>
          <a:p>
            <a:r>
              <a:rPr lang="he-IL" dirty="0">
                <a:solidFill>
                  <a:schemeClr val="tx1"/>
                </a:solidFill>
              </a:rPr>
              <a:t>ב</a:t>
            </a:r>
            <a:r>
              <a:rPr lang="he-IL" dirty="0">
                <a:solidFill>
                  <a:schemeClr val="tx1"/>
                </a:solidFill>
                <a:hlinkClick r:id="rId2" tooltip="ל&quot;ג בעומר">
                  <a:extLst>
                    <a:ext uri="{A12FA001-AC4F-418D-AE19-62706E023703}">
                      <ahyp:hlinkClr xmlns="" xmlns:ahyp="http://schemas.microsoft.com/office/drawing/2018/hyperlinkcolor" val="tx"/>
                    </a:ext>
                  </a:extLst>
                </a:hlinkClick>
              </a:rPr>
              <a:t>ל"ג בעומר</a:t>
            </a:r>
            <a:r>
              <a:rPr lang="he-IL" dirty="0">
                <a:solidFill>
                  <a:schemeClr val="tx1"/>
                </a:solidFill>
              </a:rPr>
              <a:t> נערך בציון </a:t>
            </a:r>
            <a:r>
              <a:rPr lang="he-IL" dirty="0">
                <a:solidFill>
                  <a:schemeClr val="tx1"/>
                </a:solidFill>
                <a:hlinkClick r:id="rId3">
                  <a:extLst>
                    <a:ext uri="{A12FA001-AC4F-418D-AE19-62706E023703}">
                      <ahyp:hlinkClr xmlns="" xmlns:ahyp="http://schemas.microsoft.com/office/drawing/2018/hyperlinkcolor" val="tx"/>
                    </a:ext>
                  </a:extLst>
                </a:hlinkClick>
              </a:rPr>
              <a:t>קברו של </a:t>
            </a:r>
            <a:r>
              <a:rPr lang="he-IL" b="1" dirty="0">
                <a:solidFill>
                  <a:schemeClr val="tx1"/>
                </a:solidFill>
                <a:hlinkClick r:id="rId3">
                  <a:extLst>
                    <a:ext uri="{A12FA001-AC4F-418D-AE19-62706E023703}">
                      <ahyp:hlinkClr xmlns="" xmlns:ahyp="http://schemas.microsoft.com/office/drawing/2018/hyperlinkcolor" val="tx"/>
                    </a:ext>
                  </a:extLst>
                </a:hlinkClick>
              </a:rPr>
              <a:t>רבי שמעון בר יוחאי</a:t>
            </a:r>
            <a:r>
              <a:rPr lang="he-IL" dirty="0">
                <a:solidFill>
                  <a:schemeClr val="tx1"/>
                </a:solidFill>
              </a:rPr>
              <a:t> על </a:t>
            </a:r>
            <a:r>
              <a:rPr lang="he-IL" dirty="0">
                <a:solidFill>
                  <a:schemeClr val="tx1"/>
                </a:solidFill>
                <a:hlinkClick r:id="rId4" tooltip="הר מירון">
                  <a:extLst>
                    <a:ext uri="{A12FA001-AC4F-418D-AE19-62706E023703}">
                      <ahyp:hlinkClr xmlns="" xmlns:ahyp="http://schemas.microsoft.com/office/drawing/2018/hyperlinkcolor" val="tx"/>
                    </a:ext>
                  </a:extLst>
                </a:hlinkClick>
              </a:rPr>
              <a:t>הר מירון</a:t>
            </a:r>
            <a:r>
              <a:rPr lang="he-IL" dirty="0">
                <a:solidFill>
                  <a:schemeClr val="tx1"/>
                </a:solidFill>
              </a:rPr>
              <a:t> אירוע </a:t>
            </a:r>
            <a:r>
              <a:rPr lang="he-IL" dirty="0">
                <a:solidFill>
                  <a:schemeClr val="tx1"/>
                </a:solidFill>
                <a:hlinkClick r:id="rId5" tooltip="שמחה">
                  <a:extLst>
                    <a:ext uri="{A12FA001-AC4F-418D-AE19-62706E023703}">
                      <ahyp:hlinkClr xmlns="" xmlns:ahyp="http://schemas.microsoft.com/office/drawing/2018/hyperlinkcolor" val="tx"/>
                    </a:ext>
                  </a:extLst>
                </a:hlinkClick>
              </a:rPr>
              <a:t>שמחה</a:t>
            </a:r>
            <a:r>
              <a:rPr lang="he-IL" dirty="0">
                <a:solidFill>
                  <a:schemeClr val="tx1"/>
                </a:solidFill>
              </a:rPr>
              <a:t> ו</a:t>
            </a:r>
            <a:r>
              <a:rPr lang="he-IL" dirty="0">
                <a:solidFill>
                  <a:schemeClr val="tx1"/>
                </a:solidFill>
                <a:hlinkClick r:id="rId6" tooltip="עלייה לקבר">
                  <a:extLst>
                    <a:ext uri="{A12FA001-AC4F-418D-AE19-62706E023703}">
                      <ahyp:hlinkClr xmlns="" xmlns:ahyp="http://schemas.microsoft.com/office/drawing/2018/hyperlinkcolor" val="tx"/>
                    </a:ext>
                  </a:extLst>
                </a:hlinkClick>
              </a:rPr>
              <a:t>עלייה לקבר</a:t>
            </a:r>
            <a:r>
              <a:rPr lang="he-IL" dirty="0">
                <a:solidFill>
                  <a:schemeClr val="tx1"/>
                </a:solidFill>
              </a:rPr>
              <a:t> מסורתי רב-משתתפים המכונה '</a:t>
            </a:r>
            <a:r>
              <a:rPr lang="he-IL" b="1" dirty="0">
                <a:solidFill>
                  <a:schemeClr val="tx1"/>
                </a:solidFill>
                <a:hlinkClick r:id="rId7" tooltip="הילולה">
                  <a:extLst>
                    <a:ext uri="{A12FA001-AC4F-418D-AE19-62706E023703}">
                      <ahyp:hlinkClr xmlns="" xmlns:ahyp="http://schemas.microsoft.com/office/drawing/2018/hyperlinkcolor" val="tx"/>
                    </a:ext>
                  </a:extLst>
                </a:hlinkClick>
              </a:rPr>
              <a:t>הילולה</a:t>
            </a:r>
            <a:r>
              <a:rPr lang="he-IL" b="1" dirty="0">
                <a:solidFill>
                  <a:schemeClr val="tx1"/>
                </a:solidFill>
              </a:rPr>
              <a:t>'</a:t>
            </a:r>
            <a:r>
              <a:rPr lang="he-IL" dirty="0">
                <a:solidFill>
                  <a:schemeClr val="tx1"/>
                </a:solidFill>
              </a:rPr>
              <a:t> . ביום ל"ג בעומר ובימים הסמוכים לו מבקרים במקום מאות אלפי אנשים. שיאו של האירוע הוא </a:t>
            </a:r>
            <a:r>
              <a:rPr lang="he-IL" dirty="0" smtClean="0">
                <a:solidFill>
                  <a:schemeClr val="tx1"/>
                </a:solidFill>
              </a:rPr>
              <a:t>בהדלקת</a:t>
            </a:r>
            <a:r>
              <a:rPr lang="he-IL" dirty="0">
                <a:solidFill>
                  <a:schemeClr val="tx1"/>
                </a:solidFill>
              </a:rPr>
              <a:t> </a:t>
            </a:r>
            <a:r>
              <a:rPr lang="he-IL" dirty="0">
                <a:solidFill>
                  <a:schemeClr val="tx1"/>
                </a:solidFill>
                <a:hlinkClick r:id="rId8" tooltip="מדורה">
                  <a:extLst>
                    <a:ext uri="{A12FA001-AC4F-418D-AE19-62706E023703}">
                      <ahyp:hlinkClr xmlns="" xmlns:ahyp="http://schemas.microsoft.com/office/drawing/2018/hyperlinkcolor" val="tx"/>
                    </a:ext>
                  </a:extLst>
                </a:hlinkClick>
              </a:rPr>
              <a:t>מדורה</a:t>
            </a:r>
            <a:r>
              <a:rPr lang="he-IL" dirty="0">
                <a:solidFill>
                  <a:schemeClr val="tx1"/>
                </a:solidFill>
              </a:rPr>
              <a:t> מסורתית בליל ל"ג בעומר על גג הקבר, שלאחריו מתחילים במקום </a:t>
            </a:r>
            <a:r>
              <a:rPr lang="he-IL" dirty="0">
                <a:solidFill>
                  <a:schemeClr val="tx1"/>
                </a:solidFill>
                <a:hlinkClick r:id="rId9" tooltip="ריקוד">
                  <a:extLst>
                    <a:ext uri="{A12FA001-AC4F-418D-AE19-62706E023703}">
                      <ahyp:hlinkClr xmlns="" xmlns:ahyp="http://schemas.microsoft.com/office/drawing/2018/hyperlinkcolor" val="tx"/>
                    </a:ext>
                  </a:extLst>
                </a:hlinkClick>
              </a:rPr>
              <a:t>ריקודי</a:t>
            </a:r>
            <a:r>
              <a:rPr lang="he-IL" dirty="0">
                <a:solidFill>
                  <a:schemeClr val="tx1"/>
                </a:solidFill>
              </a:rPr>
              <a:t> שמחה המוניים. האירוע נערך מאות בשנים ומיוחס ל</a:t>
            </a:r>
            <a:r>
              <a:rPr lang="he-IL" dirty="0">
                <a:solidFill>
                  <a:schemeClr val="tx1"/>
                </a:solidFill>
                <a:hlinkClick r:id="rId10" tooltip="אר&quot;י">
                  <a:extLst>
                    <a:ext uri="{A12FA001-AC4F-418D-AE19-62706E023703}">
                      <ahyp:hlinkClr xmlns="" xmlns:ahyp="http://schemas.microsoft.com/office/drawing/2018/hyperlinkcolor" val="tx"/>
                    </a:ext>
                  </a:extLst>
                </a:hlinkClick>
              </a:rPr>
              <a:t>אר"י</a:t>
            </a:r>
            <a:r>
              <a:rPr lang="he-IL" dirty="0">
                <a:solidFill>
                  <a:schemeClr val="tx1"/>
                </a:solidFill>
              </a:rPr>
              <a:t> ותלמידיו, ושורשיו קדומים אף יותר.</a:t>
            </a:r>
          </a:p>
          <a:p>
            <a:r>
              <a:rPr lang="he-IL" dirty="0">
                <a:solidFill>
                  <a:schemeClr val="tx1"/>
                </a:solidFill>
              </a:rPr>
              <a:t>אירוע שנתי זה הוא האירוע ההמוני השנתי הגדול בישראל, וגופי שלטון שונים (כדוגמת </a:t>
            </a:r>
            <a:r>
              <a:rPr lang="he-IL" dirty="0">
                <a:solidFill>
                  <a:schemeClr val="tx1"/>
                </a:solidFill>
                <a:hlinkClick r:id="rId11" tooltip="משרד הדתות">
                  <a:extLst>
                    <a:ext uri="{A12FA001-AC4F-418D-AE19-62706E023703}">
                      <ahyp:hlinkClr xmlns="" xmlns:ahyp="http://schemas.microsoft.com/office/drawing/2018/hyperlinkcolor" val="tx"/>
                    </a:ext>
                  </a:extLst>
                </a:hlinkClick>
              </a:rPr>
              <a:t>משרד הדתות</a:t>
            </a:r>
            <a:r>
              <a:rPr lang="he-IL" dirty="0">
                <a:solidFill>
                  <a:schemeClr val="tx1"/>
                </a:solidFill>
              </a:rPr>
              <a:t> ו</a:t>
            </a:r>
            <a:r>
              <a:rPr lang="he-IL" dirty="0">
                <a:solidFill>
                  <a:schemeClr val="tx1"/>
                </a:solidFill>
                <a:hlinkClick r:id="rId12" tooltip="משטרת ישראל">
                  <a:extLst>
                    <a:ext uri="{A12FA001-AC4F-418D-AE19-62706E023703}">
                      <ahyp:hlinkClr xmlns="" xmlns:ahyp="http://schemas.microsoft.com/office/drawing/2018/hyperlinkcolor" val="tx"/>
                    </a:ext>
                  </a:extLst>
                </a:hlinkClick>
              </a:rPr>
              <a:t>משטרת ישראל</a:t>
            </a:r>
            <a:r>
              <a:rPr lang="he-IL" dirty="0">
                <a:solidFill>
                  <a:schemeClr val="tx1"/>
                </a:solidFill>
              </a:rPr>
              <a:t>) נערכים לקראתו תוך השקעת סכומי כסף ניכרים ומשאבי כוח אדם המוקדשים לשמירת הסדר באירוע והבטחת דרכי התנועה למקום.</a:t>
            </a:r>
          </a:p>
          <a:p>
            <a:r>
              <a:rPr lang="he-IL" dirty="0">
                <a:solidFill>
                  <a:schemeClr val="tx1"/>
                </a:solidFill>
              </a:rPr>
              <a:t>המסורת קבעה, כאמור, את יום ההילולה כיום פטירתו של </a:t>
            </a:r>
            <a:r>
              <a:rPr lang="he-IL" dirty="0" err="1">
                <a:solidFill>
                  <a:schemeClr val="tx1"/>
                </a:solidFill>
              </a:rPr>
              <a:t>הרשב"י</a:t>
            </a:r>
            <a:r>
              <a:rPr lang="he-IL" dirty="0">
                <a:solidFill>
                  <a:schemeClr val="tx1"/>
                </a:solidFill>
              </a:rPr>
              <a:t>, שבו, לפי </a:t>
            </a:r>
            <a:r>
              <a:rPr lang="he-IL" dirty="0">
                <a:solidFill>
                  <a:schemeClr val="tx1"/>
                </a:solidFill>
                <a:hlinkClick r:id="rId13" tooltip="ספר הזוהר">
                  <a:extLst>
                    <a:ext uri="{A12FA001-AC4F-418D-AE19-62706E023703}">
                      <ahyp:hlinkClr xmlns="" xmlns:ahyp="http://schemas.microsoft.com/office/drawing/2018/hyperlinkcolor" val="tx"/>
                    </a:ext>
                  </a:extLst>
                </a:hlinkClick>
              </a:rPr>
              <a:t>ספר הזוהר</a:t>
            </a:r>
            <a:r>
              <a:rPr lang="he-IL" dirty="0">
                <a:solidFill>
                  <a:schemeClr val="tx1"/>
                </a:solidFill>
              </a:rPr>
              <a:t>, גילה לתלמידיו את סודות ה"</a:t>
            </a:r>
            <a:r>
              <a:rPr lang="he-IL" dirty="0">
                <a:solidFill>
                  <a:schemeClr val="tx1"/>
                </a:solidFill>
                <a:hlinkClick r:id="rId14">
                  <a:extLst>
                    <a:ext uri="{A12FA001-AC4F-418D-AE19-62706E023703}">
                      <ahyp:hlinkClr xmlns="" xmlns:ahyp="http://schemas.microsoft.com/office/drawing/2018/hyperlinkcolor" val="tx"/>
                    </a:ext>
                  </a:extLst>
                </a:hlinkClick>
              </a:rPr>
              <a:t>קבלה</a:t>
            </a:r>
            <a:r>
              <a:rPr lang="he-IL" dirty="0">
                <a:solidFill>
                  <a:schemeClr val="tx1"/>
                </a:solidFill>
              </a:rPr>
              <a:t>" טרם הסתלקותו. לשמחת ההילולה הצטרפה הדלקת המדורה כזכר ל</a:t>
            </a:r>
            <a:r>
              <a:rPr lang="he-IL" dirty="0">
                <a:solidFill>
                  <a:schemeClr val="tx1"/>
                </a:solidFill>
                <a:hlinkClick r:id="rId15" tooltip="אש">
                  <a:extLst>
                    <a:ext uri="{A12FA001-AC4F-418D-AE19-62706E023703}">
                      <ahyp:hlinkClr xmlns="" xmlns:ahyp="http://schemas.microsoft.com/office/drawing/2018/hyperlinkcolor" val="tx"/>
                    </a:ext>
                  </a:extLst>
                </a:hlinkClick>
              </a:rPr>
              <a:t>אש</a:t>
            </a:r>
            <a:r>
              <a:rPr lang="he-IL" dirty="0">
                <a:solidFill>
                  <a:schemeClr val="tx1"/>
                </a:solidFill>
              </a:rPr>
              <a:t> שאפפה, על פי המסורת, את ביתו של </a:t>
            </a:r>
            <a:r>
              <a:rPr lang="he-IL" dirty="0" err="1">
                <a:solidFill>
                  <a:schemeClr val="tx1"/>
                </a:solidFill>
              </a:rPr>
              <a:t>רשב"י</a:t>
            </a:r>
            <a:r>
              <a:rPr lang="he-IL" dirty="0">
                <a:solidFill>
                  <a:schemeClr val="tx1"/>
                </a:solidFill>
              </a:rPr>
              <a:t> ביום פטירתו. במאה ה-16 ידוע גם על ייחוס ל"ג בעומר לתאריך </a:t>
            </a:r>
            <a:r>
              <a:rPr lang="he-IL" dirty="0">
                <a:solidFill>
                  <a:schemeClr val="tx1"/>
                </a:solidFill>
                <a:hlinkClick r:id="rId16" tooltip="סמיכה לרבנות">
                  <a:extLst>
                    <a:ext uri="{A12FA001-AC4F-418D-AE19-62706E023703}">
                      <ahyp:hlinkClr xmlns="" xmlns:ahyp="http://schemas.microsoft.com/office/drawing/2018/hyperlinkcolor" val="tx"/>
                    </a:ext>
                  </a:extLst>
                </a:hlinkClick>
              </a:rPr>
              <a:t>הסמכתו</a:t>
            </a:r>
            <a:r>
              <a:rPr lang="he-IL" dirty="0">
                <a:solidFill>
                  <a:schemeClr val="tx1"/>
                </a:solidFill>
              </a:rPr>
              <a:t> של </a:t>
            </a:r>
            <a:r>
              <a:rPr lang="he-IL" dirty="0" err="1">
                <a:solidFill>
                  <a:schemeClr val="tx1"/>
                </a:solidFill>
              </a:rPr>
              <a:t>הרשב"י</a:t>
            </a:r>
            <a:r>
              <a:rPr lang="he-IL" dirty="0">
                <a:solidFill>
                  <a:schemeClr val="tx1"/>
                </a:solidFill>
              </a:rPr>
              <a:t> על ידי </a:t>
            </a:r>
            <a:r>
              <a:rPr lang="he-IL" dirty="0">
                <a:solidFill>
                  <a:schemeClr val="tx1"/>
                </a:solidFill>
                <a:hlinkClick r:id="rId17" tooltip="קבר רבי שמעון בר יוחאי">
                  <a:extLst>
                    <a:ext uri="{A12FA001-AC4F-418D-AE19-62706E023703}">
                      <ahyp:hlinkClr xmlns="" xmlns:ahyp="http://schemas.microsoft.com/office/drawing/2018/hyperlinkcolor" val="tx"/>
                    </a:ext>
                  </a:extLst>
                </a:hlinkClick>
              </a:rPr>
              <a:t>רבי עקיבא</a:t>
            </a:r>
            <a:r>
              <a:rPr lang="he-IL" dirty="0">
                <a:solidFill>
                  <a:schemeClr val="tx1"/>
                </a:solidFill>
              </a:rPr>
              <a:t>.</a:t>
            </a:r>
            <a:r>
              <a:rPr lang="he-IL" baseline="30000" dirty="0">
                <a:solidFill>
                  <a:schemeClr val="tx1"/>
                </a:solidFill>
                <a:hlinkClick r:id="rId18">
                  <a:extLst>
                    <a:ext uri="{A12FA001-AC4F-418D-AE19-62706E023703}">
                      <ahyp:hlinkClr xmlns="" xmlns:ahyp="http://schemas.microsoft.com/office/drawing/2018/hyperlinkcolor" val="tx"/>
                    </a:ext>
                  </a:extLst>
                </a:hlinkClick>
              </a:rPr>
              <a:t>[15]</a:t>
            </a:r>
            <a:r>
              <a:rPr lang="he-IL" baseline="30000" dirty="0">
                <a:solidFill>
                  <a:schemeClr val="tx1"/>
                </a:solidFill>
              </a:rPr>
              <a:t> </a:t>
            </a:r>
            <a:r>
              <a:rPr lang="he-IL" dirty="0">
                <a:solidFill>
                  <a:schemeClr val="tx1"/>
                </a:solidFill>
              </a:rPr>
              <a:t>מסורת אחרת מייחסת את ל"ג בעומר לתאריך </a:t>
            </a:r>
            <a:r>
              <a:rPr lang="he-IL" dirty="0">
                <a:solidFill>
                  <a:schemeClr val="tx1"/>
                </a:solidFill>
                <a:hlinkClick r:id="rId19" tooltip="חתונה">
                  <a:extLst>
                    <a:ext uri="{A12FA001-AC4F-418D-AE19-62706E023703}">
                      <ahyp:hlinkClr xmlns="" xmlns:ahyp="http://schemas.microsoft.com/office/drawing/2018/hyperlinkcolor" val="tx"/>
                    </a:ext>
                  </a:extLst>
                </a:hlinkClick>
              </a:rPr>
              <a:t>חתונתו</a:t>
            </a:r>
            <a:r>
              <a:rPr lang="he-IL" dirty="0">
                <a:solidFill>
                  <a:schemeClr val="tx1"/>
                </a:solidFill>
              </a:rPr>
              <a:t> של </a:t>
            </a:r>
            <a:r>
              <a:rPr lang="he-IL" dirty="0" err="1">
                <a:solidFill>
                  <a:schemeClr val="tx1"/>
                </a:solidFill>
              </a:rPr>
              <a:t>הרשב"י</a:t>
            </a:r>
            <a:r>
              <a:rPr lang="he-IL" dirty="0">
                <a:solidFill>
                  <a:schemeClr val="tx1"/>
                </a:solidFill>
              </a:rPr>
              <a:t> (למעשה, מקור המילה "הילולה" הוא במילה הארמית ל"כלולות"). בתחילת המאה ה-19, יוחסה לתאריך זה גם הולדתו של </a:t>
            </a:r>
            <a:r>
              <a:rPr lang="he-IL" dirty="0" err="1">
                <a:solidFill>
                  <a:schemeClr val="tx1"/>
                </a:solidFill>
              </a:rPr>
              <a:t>הרשב"י</a:t>
            </a:r>
            <a:r>
              <a:rPr lang="he-IL" dirty="0">
                <a:solidFill>
                  <a:schemeClr val="tx1"/>
                </a:solidFill>
              </a:rPr>
              <a:t>.</a:t>
            </a:r>
          </a:p>
          <a:p>
            <a:endParaRPr lang="he-IL" dirty="0">
              <a:solidFill>
                <a:schemeClr val="tx1"/>
              </a:solidFill>
            </a:endParaRPr>
          </a:p>
          <a:p>
            <a:endParaRPr lang="he-IL" dirty="0"/>
          </a:p>
        </p:txBody>
      </p:sp>
    </p:spTree>
    <p:extLst>
      <p:ext uri="{BB962C8B-B14F-4D97-AF65-F5344CB8AC3E}">
        <p14:creationId xmlns:p14="http://schemas.microsoft.com/office/powerpoint/2010/main" val="535368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9A4147-6DB0-4BD9-8CAC-1B19311AA8B5}"/>
              </a:ext>
            </a:extLst>
          </p:cNvPr>
          <p:cNvSpPr>
            <a:spLocks noGrp="1"/>
          </p:cNvSpPr>
          <p:nvPr>
            <p:ph type="title"/>
          </p:nvPr>
        </p:nvSpPr>
        <p:spPr/>
        <p:txBody>
          <a:bodyPr/>
          <a:lstStyle/>
          <a:p>
            <a:pPr algn="r"/>
            <a:r>
              <a:rPr lang="he-IL" dirty="0" smtClean="0"/>
              <a:t>שאלות שיתוף</a:t>
            </a:r>
            <a:endParaRPr lang="he-IL" dirty="0"/>
          </a:p>
        </p:txBody>
      </p:sp>
      <p:sp>
        <p:nvSpPr>
          <p:cNvPr id="3" name="מציין מיקום תוכן 2">
            <a:extLst>
              <a:ext uri="{FF2B5EF4-FFF2-40B4-BE49-F238E27FC236}">
                <a16:creationId xmlns:a16="http://schemas.microsoft.com/office/drawing/2014/main" id="{1E10DF63-DB6B-4E2C-9A13-73585076A9CD}"/>
              </a:ext>
            </a:extLst>
          </p:cNvPr>
          <p:cNvSpPr>
            <a:spLocks noGrp="1"/>
          </p:cNvSpPr>
          <p:nvPr>
            <p:ph idx="1"/>
          </p:nvPr>
        </p:nvSpPr>
        <p:spPr/>
        <p:txBody>
          <a:bodyPr/>
          <a:lstStyle/>
          <a:p>
            <a:r>
              <a:rPr lang="he-IL" dirty="0"/>
              <a:t>מה </a:t>
            </a:r>
            <a:r>
              <a:rPr lang="he-IL" dirty="0" smtClean="0"/>
              <a:t>שמעתם על האסון?</a:t>
            </a:r>
            <a:r>
              <a:rPr lang="en-US" dirty="0" smtClean="0"/>
              <a:t> </a:t>
            </a:r>
            <a:r>
              <a:rPr lang="he-IL" dirty="0" smtClean="0"/>
              <a:t>מאיפה </a:t>
            </a:r>
            <a:r>
              <a:rPr lang="he-IL" dirty="0"/>
              <a:t>קיבלתם את המידע?</a:t>
            </a:r>
          </a:p>
          <a:p>
            <a:r>
              <a:rPr lang="he-IL" dirty="0"/>
              <a:t>אילו תחושות ומחשבות עולות בכם לאור האסון?</a:t>
            </a:r>
          </a:p>
          <a:p>
            <a:r>
              <a:rPr lang="he-IL" dirty="0" smtClean="0"/>
              <a:t>האם ביקרתם במירון</a:t>
            </a:r>
            <a:r>
              <a:rPr lang="he-IL" dirty="0"/>
              <a:t>? האם אתם מכירים אנשים שהיו </a:t>
            </a:r>
            <a:r>
              <a:rPr lang="he-IL" dirty="0" smtClean="0"/>
              <a:t>שם באסון הנוכחי?</a:t>
            </a:r>
            <a:endParaRPr lang="he-IL" dirty="0"/>
          </a:p>
          <a:p>
            <a:r>
              <a:rPr lang="he-IL" dirty="0"/>
              <a:t>אילו שאלות נשארו פתוחות אצלכם? מה הייתם רוצים לדעת?</a:t>
            </a:r>
          </a:p>
        </p:txBody>
      </p:sp>
      <p:pic>
        <p:nvPicPr>
          <p:cNvPr id="5" name="תמונה 4">
            <a:extLst>
              <a:ext uri="{FF2B5EF4-FFF2-40B4-BE49-F238E27FC236}">
                <a16:creationId xmlns:a16="http://schemas.microsoft.com/office/drawing/2014/main" id="{B708DAAE-2FD0-4B70-A678-9ECEEEA32A73}"/>
              </a:ext>
            </a:extLst>
          </p:cNvPr>
          <p:cNvPicPr>
            <a:picLocks noChangeAspect="1"/>
          </p:cNvPicPr>
          <p:nvPr/>
        </p:nvPicPr>
        <p:blipFill>
          <a:blip r:embed="rId2"/>
          <a:stretch>
            <a:fillRect/>
          </a:stretch>
        </p:blipFill>
        <p:spPr>
          <a:xfrm>
            <a:off x="696686" y="4076700"/>
            <a:ext cx="4876800" cy="2743200"/>
          </a:xfrm>
          <a:prstGeom prst="rect">
            <a:avLst/>
          </a:prstGeom>
        </p:spPr>
      </p:pic>
    </p:spTree>
    <p:extLst>
      <p:ext uri="{BB962C8B-B14F-4D97-AF65-F5344CB8AC3E}">
        <p14:creationId xmlns:p14="http://schemas.microsoft.com/office/powerpoint/2010/main" val="1110020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752B1E-3FFF-453C-B0A0-EF49C8DDFAD9}"/>
              </a:ext>
            </a:extLst>
          </p:cNvPr>
          <p:cNvSpPr>
            <a:spLocks noGrp="1"/>
          </p:cNvSpPr>
          <p:nvPr>
            <p:ph type="title"/>
          </p:nvPr>
        </p:nvSpPr>
        <p:spPr/>
        <p:txBody>
          <a:bodyPr/>
          <a:lstStyle/>
          <a:p>
            <a:pPr algn="r"/>
            <a:r>
              <a:rPr lang="he-IL" dirty="0" smtClean="0"/>
              <a:t>מצע לפעילות</a:t>
            </a:r>
            <a:endParaRPr lang="he-IL" dirty="0"/>
          </a:p>
        </p:txBody>
      </p:sp>
      <p:sp>
        <p:nvSpPr>
          <p:cNvPr id="3" name="מציין מיקום תוכן 2">
            <a:extLst>
              <a:ext uri="{FF2B5EF4-FFF2-40B4-BE49-F238E27FC236}">
                <a16:creationId xmlns:a16="http://schemas.microsoft.com/office/drawing/2014/main" id="{7B304829-65DC-4C20-A91D-C802FCE508B5}"/>
              </a:ext>
            </a:extLst>
          </p:cNvPr>
          <p:cNvSpPr>
            <a:spLocks noGrp="1"/>
          </p:cNvSpPr>
          <p:nvPr>
            <p:ph idx="1"/>
          </p:nvPr>
        </p:nvSpPr>
        <p:spPr/>
        <p:txBody>
          <a:bodyPr/>
          <a:lstStyle/>
          <a:p>
            <a:r>
              <a:rPr lang="he-IL" b="1" dirty="0">
                <a:effectLst>
                  <a:outerShdw blurRad="50800" dist="38100" dir="2700000" algn="tl">
                    <a:srgbClr val="000000">
                      <a:alpha val="40000"/>
                    </a:srgbClr>
                  </a:outerShdw>
                </a:effectLst>
              </a:rPr>
              <a:t>הצעה ה' - מרגישים "על הרצפה"</a:t>
            </a:r>
            <a:endParaRPr lang="en-US" dirty="0"/>
          </a:p>
          <a:p>
            <a:r>
              <a:rPr lang="he-IL" b="1" dirty="0">
                <a:effectLst>
                  <a:outerShdw blurRad="50800" dist="38100" dir="2700000" algn="tl">
                    <a:srgbClr val="000000">
                      <a:alpha val="40000"/>
                    </a:srgbClr>
                  </a:outerShdw>
                </a:effectLst>
              </a:rPr>
              <a:t>הכנה:</a:t>
            </a:r>
            <a:r>
              <a:rPr lang="he-IL" dirty="0"/>
              <a:t> כותבים על פתקאות /כרטיסים רגשות שונים. רגש אחד על כל כרטיס. </a:t>
            </a:r>
            <a:endParaRPr lang="en-US" dirty="0"/>
          </a:p>
          <a:p>
            <a:r>
              <a:rPr lang="he-IL" dirty="0"/>
              <a:t>רשימת רגשות: כעס, צער, תסכול, כאב, חוסר אונים, פחד, בדידות, עצב, תוקפנות, הזדהות, הבנה, אכזבה, רחמים, מחנק, חוסר ביטחון, עלבון, ייאוש, קהות חושים, זרות, תקווה.</a:t>
            </a:r>
            <a:endParaRPr lang="en-US" dirty="0"/>
          </a:p>
          <a:p>
            <a:r>
              <a:rPr lang="he-IL" dirty="0"/>
              <a:t>מפזרים  "כרטיסי רגשות" על רצפת החדר. כל משתתף נוטל כרטיס אחד, על פי בחירתו, ועליו להסביר מדוע בחר בכרטיס. על הבוחר לחבר מחשבה שמתחברת לרגש. </a:t>
            </a:r>
          </a:p>
          <a:p>
            <a:r>
              <a:rPr lang="he-IL" dirty="0"/>
              <a:t>ניתן לבצע בקבוצות, עם דיווח למליאה על התהליך שעברו בקבוצה, או ישירות במליאה. </a:t>
            </a:r>
            <a:endParaRPr lang="en-US" dirty="0"/>
          </a:p>
          <a:p>
            <a:endParaRPr lang="he-IL" dirty="0"/>
          </a:p>
        </p:txBody>
      </p:sp>
    </p:spTree>
    <p:extLst>
      <p:ext uri="{BB962C8B-B14F-4D97-AF65-F5344CB8AC3E}">
        <p14:creationId xmlns:p14="http://schemas.microsoft.com/office/powerpoint/2010/main" val="77543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BAB5AD3-6BCD-469C-BD57-4AE6F3E52E9B}"/>
              </a:ext>
            </a:extLst>
          </p:cNvPr>
          <p:cNvSpPr>
            <a:spLocks noGrp="1"/>
          </p:cNvSpPr>
          <p:nvPr>
            <p:ph type="title"/>
          </p:nvPr>
        </p:nvSpPr>
        <p:spPr/>
        <p:txBody>
          <a:bodyPr/>
          <a:lstStyle/>
          <a:p>
            <a:pPr algn="r"/>
            <a:r>
              <a:rPr lang="he-IL" dirty="0" smtClean="0"/>
              <a:t>מצע לדיון:</a:t>
            </a:r>
            <a:r>
              <a:rPr lang="en-US" dirty="0" smtClean="0"/>
              <a:t> </a:t>
            </a:r>
            <a:r>
              <a:rPr lang="he-IL" dirty="0" smtClean="0"/>
              <a:t>של </a:t>
            </a:r>
            <a:r>
              <a:rPr lang="he-IL" dirty="0"/>
              <a:t>מי האסון הזה? </a:t>
            </a:r>
          </a:p>
        </p:txBody>
      </p:sp>
      <p:sp>
        <p:nvSpPr>
          <p:cNvPr id="3" name="מציין מיקום תוכן 2">
            <a:extLst>
              <a:ext uri="{FF2B5EF4-FFF2-40B4-BE49-F238E27FC236}">
                <a16:creationId xmlns:a16="http://schemas.microsoft.com/office/drawing/2014/main" id="{A2310CA8-F3EC-4329-B832-49EABD6A7D23}"/>
              </a:ext>
            </a:extLst>
          </p:cNvPr>
          <p:cNvSpPr>
            <a:spLocks noGrp="1"/>
          </p:cNvSpPr>
          <p:nvPr>
            <p:ph idx="1"/>
          </p:nvPr>
        </p:nvSpPr>
        <p:spPr>
          <a:xfrm>
            <a:off x="1371600" y="1658983"/>
            <a:ext cx="9601200" cy="4950823"/>
          </a:xfrm>
        </p:spPr>
        <p:txBody>
          <a:bodyPr>
            <a:normAutofit fontScale="92500" lnSpcReduction="20000"/>
          </a:bodyPr>
          <a:lstStyle/>
          <a:p>
            <a:r>
              <a:rPr lang="he-IL" dirty="0"/>
              <a:t>מהו אסון לאומי?</a:t>
            </a:r>
          </a:p>
          <a:p>
            <a:r>
              <a:rPr lang="he-IL" dirty="0"/>
              <a:t>מה ההבדל בין אסון אישי לאסון לאומי?</a:t>
            </a:r>
          </a:p>
          <a:p>
            <a:endParaRPr lang="he-IL" dirty="0"/>
          </a:p>
          <a:p>
            <a:r>
              <a:rPr lang="he-IL" b="1" u="sng" dirty="0"/>
              <a:t>ציטוטים מתוך </a:t>
            </a:r>
            <a:r>
              <a:rPr lang="he-IL" b="1" u="sng" dirty="0" err="1"/>
              <a:t>פייסבוק</a:t>
            </a:r>
            <a:r>
              <a:rPr lang="he-IL" b="1" u="sng" dirty="0"/>
              <a:t>- </a:t>
            </a:r>
          </a:p>
          <a:p>
            <a:r>
              <a:rPr lang="he-IL" b="1" u="sng" dirty="0"/>
              <a:t>בחרו ציטוט שמעורר בכם רגש: כעס, תקווה, עלבון, הזדהות ועוד והסבירו מדוע</a:t>
            </a:r>
          </a:p>
          <a:p>
            <a:r>
              <a:rPr lang="he-IL" b="1" u="sng" dirty="0"/>
              <a:t>קריאת הציטוטים ודיון </a:t>
            </a:r>
            <a:r>
              <a:rPr lang="he-IL" b="1" u="sng" dirty="0" smtClean="0"/>
              <a:t>עליהם:</a:t>
            </a:r>
            <a:endParaRPr lang="he-IL" b="1" u="sng" dirty="0"/>
          </a:p>
          <a:p>
            <a:pPr marL="0" indent="0">
              <a:buNone/>
            </a:pPr>
            <a:r>
              <a:rPr lang="he-IL" b="1" u="sng" dirty="0"/>
              <a:t> </a:t>
            </a:r>
          </a:p>
          <a:p>
            <a:r>
              <a:rPr lang="he-IL" dirty="0"/>
              <a:t>מדינה בתוך מדינה שלא נשמעת לחוקי המדינה</a:t>
            </a:r>
          </a:p>
          <a:p>
            <a:r>
              <a:rPr lang="he-IL" dirty="0"/>
              <a:t>משתתף בצער ובהחלט אירוע כואב... אבל יום אבל???!!! מה עם </a:t>
            </a:r>
            <a:r>
              <a:rPr lang="he-IL" dirty="0" smtClean="0"/>
              <a:t>אסונות קודמים, </a:t>
            </a:r>
            <a:r>
              <a:rPr lang="he-IL" dirty="0"/>
              <a:t>נחל צפית?</a:t>
            </a:r>
          </a:p>
          <a:p>
            <a:r>
              <a:rPr lang="he-IL" dirty="0"/>
              <a:t>במקום האסון במירון- המחדל במירון- תשנו את הכותרת</a:t>
            </a:r>
          </a:p>
          <a:p>
            <a:r>
              <a:rPr lang="he-IL" dirty="0"/>
              <a:t>45 שאיחדו את כל העם והוכיחו שאחים כואבים על אחיהם</a:t>
            </a:r>
          </a:p>
          <a:p>
            <a:r>
              <a:rPr lang="he-IL" dirty="0"/>
              <a:t>די לשנאת חינם, אחים אנחנו! אחדות היא יסוד קיומנו</a:t>
            </a:r>
          </a:p>
          <a:p>
            <a:r>
              <a:rPr lang="he-IL" dirty="0"/>
              <a:t>נראה לכם שמשהו ישתנה בשנה הבאה?</a:t>
            </a:r>
          </a:p>
          <a:p>
            <a:endParaRPr lang="he-IL" dirty="0"/>
          </a:p>
          <a:p>
            <a:endParaRPr lang="he-IL" dirty="0"/>
          </a:p>
          <a:p>
            <a:pPr marL="0" indent="0">
              <a:buNone/>
            </a:pPr>
            <a:endParaRPr lang="he-IL" dirty="0"/>
          </a:p>
        </p:txBody>
      </p:sp>
    </p:spTree>
    <p:extLst>
      <p:ext uri="{BB962C8B-B14F-4D97-AF65-F5344CB8AC3E}">
        <p14:creationId xmlns:p14="http://schemas.microsoft.com/office/powerpoint/2010/main" val="4140753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סוגיות עקרוניות לדיון בהקשר האסון:</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sz="3200" u="sng" dirty="0" smtClean="0"/>
              <a:t>אחריות-</a:t>
            </a:r>
            <a:r>
              <a:rPr lang="he-IL" sz="3200" dirty="0" smtClean="0"/>
              <a:t> מה הנגזרת של היותי אחרי על?</a:t>
            </a:r>
            <a:r>
              <a:rPr lang="en-US" sz="3200" dirty="0" smtClean="0"/>
              <a:t> </a:t>
            </a:r>
            <a:r>
              <a:rPr lang="he-IL" sz="3200" dirty="0" smtClean="0"/>
              <a:t>האם האחראי הוא בהכרח גם אשם במקרה ומשהו השתבש?</a:t>
            </a:r>
          </a:p>
          <a:p>
            <a:r>
              <a:rPr lang="he-IL" sz="3200" u="sng" dirty="0" smtClean="0"/>
              <a:t>קהילה סגורה אל מול מוסדות המדינה- </a:t>
            </a:r>
            <a:r>
              <a:rPr lang="he-IL" sz="3200" dirty="0" smtClean="0"/>
              <a:t>האם יתכן קשר כלשהו בין ההפרדה ההדדית בין מוסדות המדינה, משטרה ומשרדי הממשלה השונים כלפי קהילת החרדים, שהיא קהילה סגורה שנוטה להתנהל באופן </a:t>
            </a:r>
            <a:r>
              <a:rPr lang="he-IL" sz="3200" dirty="0" smtClean="0"/>
              <a:t>עצמאי, </a:t>
            </a:r>
            <a:r>
              <a:rPr lang="he-IL" sz="3200" dirty="0" smtClean="0"/>
              <a:t>לבין המחדל שקרה ותוצאות האסון הנוראיות. </a:t>
            </a:r>
            <a:endParaRPr lang="he-IL" sz="3200" dirty="0" smtClean="0"/>
          </a:p>
          <a:p>
            <a:r>
              <a:rPr lang="he-IL" sz="3200" u="sng" dirty="0" smtClean="0"/>
              <a:t>אחדות העם-</a:t>
            </a:r>
            <a:r>
              <a:rPr lang="he-IL" sz="3200" dirty="0" smtClean="0"/>
              <a:t>איך האסון בקהילה הדתית- חרדית נוגע לכל חלקי העם?</a:t>
            </a:r>
            <a:r>
              <a:rPr lang="en-US" sz="3200" dirty="0" smtClean="0"/>
              <a:t> </a:t>
            </a:r>
            <a:r>
              <a:rPr lang="he-IL" sz="3200" dirty="0" smtClean="0"/>
              <a:t>איך קורה שאנחנו מתאחדים יותר בקלות סביב אסונות מאשר בשגרה?</a:t>
            </a:r>
          </a:p>
          <a:p>
            <a:endParaRPr lang="he-IL" sz="3200" u="sng" dirty="0" smtClean="0"/>
          </a:p>
          <a:p>
            <a:endParaRPr lang="he-IL" dirty="0"/>
          </a:p>
        </p:txBody>
      </p:sp>
    </p:spTree>
    <p:extLst>
      <p:ext uri="{BB962C8B-B14F-4D97-AF65-F5344CB8AC3E}">
        <p14:creationId xmlns:p14="http://schemas.microsoft.com/office/powerpoint/2010/main" val="1874101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B8FC34-B144-415A-8737-D08E52860FD8}"/>
              </a:ext>
            </a:extLst>
          </p:cNvPr>
          <p:cNvSpPr>
            <a:spLocks noGrp="1"/>
          </p:cNvSpPr>
          <p:nvPr>
            <p:ph type="title"/>
          </p:nvPr>
        </p:nvSpPr>
        <p:spPr/>
        <p:txBody>
          <a:bodyPr>
            <a:normAutofit fontScale="90000"/>
          </a:bodyPr>
          <a:lstStyle/>
          <a:p>
            <a:pPr algn="r"/>
            <a:r>
              <a:rPr lang="he-IL" sz="5300" dirty="0" smtClean="0"/>
              <a:t>סיכום ואיסוף</a:t>
            </a:r>
            <a:br>
              <a:rPr lang="he-IL" sz="5300" dirty="0" smtClean="0"/>
            </a:br>
            <a:r>
              <a:rPr lang="he-IL" sz="2200" dirty="0" smtClean="0"/>
              <a:t/>
            </a:r>
            <a:br>
              <a:rPr lang="he-IL" sz="2200" dirty="0" smtClean="0"/>
            </a:br>
            <a:r>
              <a:rPr lang="he-IL" sz="3100" b="1" dirty="0" smtClean="0"/>
              <a:t>פרק כ' בתהילים</a:t>
            </a:r>
            <a:r>
              <a:rPr lang="he-IL" sz="2200" dirty="0"/>
              <a:t/>
            </a:r>
            <a:br>
              <a:rPr lang="he-IL" sz="2200" dirty="0"/>
            </a:br>
            <a:r>
              <a:rPr lang="he-IL" sz="2200" dirty="0"/>
              <a:t/>
            </a:r>
            <a:br>
              <a:rPr lang="he-IL" sz="2200" dirty="0"/>
            </a:br>
            <a:r>
              <a:rPr lang="he-IL" sz="2200" dirty="0"/>
              <a:t>ב  </a:t>
            </a:r>
            <a:r>
              <a:rPr lang="he-IL" sz="2700" dirty="0"/>
              <a:t>יַעַנְךָ יְהוָה, בְּיוֹם צָרָה;    </a:t>
            </a:r>
            <a:r>
              <a:rPr lang="he-IL" sz="2700" dirty="0" err="1"/>
              <a:t>יְשַׂגֶּבְך</a:t>
            </a:r>
            <a:r>
              <a:rPr lang="he-IL" sz="2700" dirty="0"/>
              <a:t>ָ, שֵׁם </a:t>
            </a:r>
            <a:r>
              <a:rPr lang="he-IL" sz="2700" dirty="0" err="1"/>
              <a:t>אֱלֹהֵי</a:t>
            </a:r>
            <a:r>
              <a:rPr lang="he-IL" sz="2700" dirty="0"/>
              <a:t> יַעֲקֹב.</a:t>
            </a:r>
            <a:br>
              <a:rPr lang="he-IL" sz="2700" dirty="0"/>
            </a:br>
            <a:r>
              <a:rPr lang="he-IL" sz="2700" dirty="0"/>
              <a:t>ג  יִשְׁלַח-עֶזְרְךָ מִקֹּדֶשׁ;    וּמִצִּיּוֹן, יִסְעָדֶךָּ.</a:t>
            </a:r>
            <a:br>
              <a:rPr lang="he-IL" sz="2700" dirty="0"/>
            </a:br>
            <a:r>
              <a:rPr lang="he-IL" sz="2700" dirty="0"/>
              <a:t>ד  </a:t>
            </a:r>
            <a:r>
              <a:rPr lang="he-IL" sz="2700" dirty="0" err="1"/>
              <a:t>יִזְכֹּר</a:t>
            </a:r>
            <a:r>
              <a:rPr lang="he-IL" sz="2700" dirty="0"/>
              <a:t> כָּל-מִנְחֹתֶךָ;    וְעוֹלָתְךָ יְדַשְּׁנֶה סֶלָה.</a:t>
            </a:r>
            <a:br>
              <a:rPr lang="he-IL" sz="2700" dirty="0"/>
            </a:br>
            <a:r>
              <a:rPr lang="he-IL" sz="2700" dirty="0"/>
              <a:t>ה  </a:t>
            </a:r>
            <a:r>
              <a:rPr lang="he-IL" sz="2700" dirty="0" err="1"/>
              <a:t>יִתֶּן-לְך</a:t>
            </a:r>
            <a:r>
              <a:rPr lang="he-IL" sz="2700" dirty="0"/>
              <a:t>ָ כִלְבָבֶךָ;    וְכָל-עֲצָתְךָ יְמַלֵּא.</a:t>
            </a:r>
            <a:br>
              <a:rPr lang="he-IL" sz="2700" dirty="0"/>
            </a:br>
            <a:r>
              <a:rPr lang="he-IL" sz="2700" dirty="0"/>
              <a:t>ו  </a:t>
            </a:r>
            <a:r>
              <a:rPr lang="he-IL" sz="2700" dirty="0" err="1"/>
              <a:t>נְרַנְּנָה</a:t>
            </a:r>
            <a:r>
              <a:rPr lang="he-IL" sz="2700" dirty="0"/>
              <a:t>, בִּישׁוּעָתֶךָ--    </a:t>
            </a:r>
            <a:r>
              <a:rPr lang="he-IL" sz="2700" dirty="0" err="1"/>
              <a:t>וּבְשֵׁם-אֱלֹהֵינו</a:t>
            </a:r>
            <a:r>
              <a:rPr lang="he-IL" sz="2700" dirty="0"/>
              <a:t>ּ נִדְגֹּל;</a:t>
            </a:r>
            <a:br>
              <a:rPr lang="he-IL" sz="2700" dirty="0"/>
            </a:br>
            <a:r>
              <a:rPr lang="he-IL" sz="2700" dirty="0"/>
              <a:t>יְמַלֵּא יְהוָה,    כָּל-מִשְׁאֲלוֹתֶיךָ.</a:t>
            </a:r>
            <a:br>
              <a:rPr lang="he-IL" sz="2700" dirty="0"/>
            </a:br>
            <a:r>
              <a:rPr lang="he-IL" sz="2700" dirty="0"/>
              <a:t>ז  עַתָּה יָדַעְתִּי--    כִּי הוֹשִׁיעַ יְהוָה, מְשִׁיחוֹ:</a:t>
            </a:r>
            <a:br>
              <a:rPr lang="he-IL" sz="2700" dirty="0"/>
            </a:br>
            <a:r>
              <a:rPr lang="he-IL" sz="2700" dirty="0"/>
              <a:t>יַעֲנֵהוּ, מִשְּׁמֵי קָדְשׁוֹ--    בִּגְבֻרוֹת, יֵשַׁע יְמִינוֹ.</a:t>
            </a:r>
            <a:br>
              <a:rPr lang="he-IL" sz="2700" dirty="0"/>
            </a:br>
            <a:r>
              <a:rPr lang="he-IL" sz="2700" dirty="0"/>
              <a:t>ח  אֵלֶּה בָרֶכֶב,    וְאֵלֶּה בַסּוּסִים;</a:t>
            </a:r>
            <a:br>
              <a:rPr lang="he-IL" sz="2700" dirty="0"/>
            </a:br>
            <a:r>
              <a:rPr lang="he-IL" sz="2700" dirty="0"/>
              <a:t>וַאֲנַחְנוּ,    בְּשֵׁם-יְהוָה </a:t>
            </a:r>
            <a:r>
              <a:rPr lang="he-IL" sz="2700" dirty="0" err="1"/>
              <a:t>אֱלֹהֵינו</a:t>
            </a:r>
            <a:r>
              <a:rPr lang="he-IL" sz="2700" dirty="0"/>
              <a:t>ּ נַזְכִּיר.</a:t>
            </a:r>
            <a:br>
              <a:rPr lang="he-IL" sz="2700" dirty="0"/>
            </a:br>
            <a:r>
              <a:rPr lang="he-IL" sz="2700" dirty="0"/>
              <a:t>ט  הֵמָּה, כָּרְעוּ וְנָפָלוּ;    וַאֲנַחְנוּ קַּמְנוּ, וַנִּתְעוֹדָד.</a:t>
            </a:r>
            <a:br>
              <a:rPr lang="he-IL" sz="2700" dirty="0"/>
            </a:br>
            <a:r>
              <a:rPr lang="he-IL" sz="2700" dirty="0"/>
              <a:t>י  יְהוָה הוֹשִׁיעָה:    הַמֶּלֶךְ, יַעֲנֵנוּ בְיוֹם-קָרְאֵנוּ</a:t>
            </a:r>
            <a:r>
              <a:rPr lang="he-IL" sz="2200" dirty="0"/>
              <a:t>.</a:t>
            </a:r>
            <a:r>
              <a:rPr lang="he-IL" dirty="0"/>
              <a:t/>
            </a:r>
            <a:br>
              <a:rPr lang="he-IL" dirty="0"/>
            </a:br>
            <a:r>
              <a:rPr lang="he-IL" dirty="0"/>
              <a:t/>
            </a:r>
            <a:br>
              <a:rPr lang="he-IL" dirty="0"/>
            </a:br>
            <a:endParaRPr lang="he-IL" dirty="0"/>
          </a:p>
        </p:txBody>
      </p:sp>
      <p:pic>
        <p:nvPicPr>
          <p:cNvPr id="5" name="מציין מיקום תוכן 4">
            <a:extLst>
              <a:ext uri="{FF2B5EF4-FFF2-40B4-BE49-F238E27FC236}">
                <a16:creationId xmlns:a16="http://schemas.microsoft.com/office/drawing/2014/main" id="{9AF4F884-4703-43F3-93AA-10C0330C346D}"/>
              </a:ext>
            </a:extLst>
          </p:cNvPr>
          <p:cNvPicPr>
            <a:picLocks noGrp="1" noChangeAspect="1"/>
          </p:cNvPicPr>
          <p:nvPr>
            <p:ph idx="1"/>
          </p:nvPr>
        </p:nvPicPr>
        <p:blipFill>
          <a:blip r:embed="rId2"/>
          <a:stretch>
            <a:fillRect/>
          </a:stretch>
        </p:blipFill>
        <p:spPr>
          <a:xfrm>
            <a:off x="757647" y="100588"/>
            <a:ext cx="4340802" cy="6656823"/>
          </a:xfrm>
        </p:spPr>
      </p:pic>
    </p:spTree>
    <p:extLst>
      <p:ext uri="{BB962C8B-B14F-4D97-AF65-F5344CB8AC3E}">
        <p14:creationId xmlns:p14="http://schemas.microsoft.com/office/powerpoint/2010/main" val="4140472848"/>
      </p:ext>
    </p:extLst>
  </p:cSld>
  <p:clrMapOvr>
    <a:masterClrMapping/>
  </p:clrMapOvr>
</p:sld>
</file>

<file path=ppt/theme/theme1.xml><?xml version="1.0" encoding="utf-8"?>
<a:theme xmlns:a="http://schemas.openxmlformats.org/drawingml/2006/main" name="חיתוך">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TM10001105[[fn=חיתוך]]</Template>
  <TotalTime>139</TotalTime>
  <Words>851</Words>
  <Application>Microsoft Office PowerPoint</Application>
  <PresentationFormat>מסך רחב</PresentationFormat>
  <Paragraphs>39</Paragraphs>
  <Slides>8</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8</vt:i4>
      </vt:variant>
    </vt:vector>
  </HeadingPairs>
  <TitlesOfParts>
    <vt:vector size="11" baseType="lpstr">
      <vt:lpstr>Aharoni</vt:lpstr>
      <vt:lpstr>Franklin Gothic Book</vt:lpstr>
      <vt:lpstr>חיתוך</vt:lpstr>
      <vt:lpstr>בעקבות האסון במירון</vt:lpstr>
      <vt:lpstr>תקציר האירוע</vt:lpstr>
      <vt:lpstr>על ל"ג בעומר וההילולה</vt:lpstr>
      <vt:lpstr>שאלות שיתוף</vt:lpstr>
      <vt:lpstr>מצע לפעילות</vt:lpstr>
      <vt:lpstr>מצע לדיון: של מי האסון הזה? </vt:lpstr>
      <vt:lpstr>סוגיות עקרוניות לדיון בהקשר האסון:</vt:lpstr>
      <vt:lpstr>סיכום ואיסוף  פרק כ' בתהילים  ב  יַעַנְךָ יְהוָה, בְּיוֹם צָרָה;    יְשַׂגֶּבְךָ, שֵׁם אֱלֹהֵי יַעֲקֹב. ג  יִשְׁלַח-עֶזְרְךָ מִקֹּדֶשׁ;    וּמִצִּיּוֹן, יִסְעָדֶךָּ. ד  יִזְכֹּר כָּל-מִנְחֹתֶךָ;    וְעוֹלָתְךָ יְדַשְּׁנֶה סֶלָה. ה  יִתֶּן-לְךָ כִלְבָבֶךָ;    וְכָל-עֲצָתְךָ יְמַלֵּא. ו  נְרַנְּנָה, בִּישׁוּעָתֶךָ--    וּבְשֵׁם-אֱלֹהֵינוּ נִדְגֹּל; יְמַלֵּא יְהוָה,    כָּל-מִשְׁאֲלוֹתֶיךָ. ז  עַתָּה יָדַעְתִּי--    כִּי הוֹשִׁיעַ יְהוָה, מְשִׁיחוֹ: יַעֲנֵהוּ, מִשְּׁמֵי קָדְשׁוֹ--    בִּגְבֻרוֹת, יֵשַׁע יְמִינוֹ. ח  אֵלֶּה בָרֶכֶב,    וְאֵלֶּה בַסּוּסִים; וַאֲנַחְנוּ,    בְּשֵׁם-יְהוָה אֱלֹהֵינוּ נַזְכִּיר. ט  הֵמָּה, כָּרְעוּ וְנָפָלוּ;    וַאֲנַחְנוּ קַּמְנוּ, וַנִּתְעוֹדָד. י  יְהוָה הוֹשִׁיעָה:    הַמֶּלֶךְ, יַעֲנֵנוּ בְיוֹם-קָרְאֵנוּ.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בעקבות האסון במירון</dc:title>
  <dc:creator>Betty Keret</dc:creator>
  <cp:lastModifiedBy>Tali Shamir Werzberger</cp:lastModifiedBy>
  <cp:revision>13</cp:revision>
  <dcterms:created xsi:type="dcterms:W3CDTF">2021-05-02T06:33:32Z</dcterms:created>
  <dcterms:modified xsi:type="dcterms:W3CDTF">2021-05-02T09:21:28Z</dcterms:modified>
</cp:coreProperties>
</file>