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63" r:id="rId4"/>
    <p:sldId id="258" r:id="rId5"/>
    <p:sldId id="262" r:id="rId6"/>
    <p:sldId id="259"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3" d="100"/>
          <a:sy n="73" d="100"/>
        </p:scale>
        <p:origin x="61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5/3/2021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15933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84EB90BD-B6CE-46B7-997F-7313B992CCDC}" type="datetimeFigureOut">
              <a:rPr lang="en-US" smtClean="0"/>
              <a:t>5/3/2021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67397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CDB9D11F-B188-461D-B23F-39381795C052}" type="datetimeFigureOut">
              <a:rPr lang="en-US" smtClean="0"/>
              <a:t>5/3/2021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226348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he-IL" smtClean="0"/>
              <a:t>לחץ כדי לערוך סגנון כותרת של תבנית בסיס</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ערוך סגנונות טקסט של תבנית בסיס</a:t>
            </a:r>
          </a:p>
        </p:txBody>
      </p:sp>
      <p:sp>
        <p:nvSpPr>
          <p:cNvPr id="5" name="Date Placeholder 4"/>
          <p:cNvSpPr>
            <a:spLocks noGrp="1"/>
          </p:cNvSpPr>
          <p:nvPr>
            <p:ph type="dt" sz="half" idx="10"/>
          </p:nvPr>
        </p:nvSpPr>
        <p:spPr/>
        <p:txBody>
          <a:bodyPr/>
          <a:lstStyle/>
          <a:p>
            <a:fld id="{52E6D8D9-55A2-4063-B0F3-121F44549695}" type="datetimeFigureOut">
              <a:rPr lang="en-US" smtClean="0"/>
              <a:t>5/3/2021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59397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ערוך סגנונות טקסט של תבנית בסיס</a:t>
            </a:r>
          </a:p>
        </p:txBody>
      </p:sp>
      <p:sp>
        <p:nvSpPr>
          <p:cNvPr id="5" name="Date Placeholder 4"/>
          <p:cNvSpPr>
            <a:spLocks noGrp="1"/>
          </p:cNvSpPr>
          <p:nvPr>
            <p:ph type="dt" sz="half" idx="10"/>
          </p:nvPr>
        </p:nvSpPr>
        <p:spPr/>
        <p:txBody>
          <a:bodyPr/>
          <a:lstStyle/>
          <a:p>
            <a:fld id="{9D6E9DEC-419B-4CC5-A080-3B06BD5A8291}" type="datetimeFigureOut">
              <a:rPr lang="en-US" smtClean="0"/>
              <a:t>5/3/2021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747360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או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he-IL" smtClean="0"/>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ערוך סגנונות טקסט של תבנית בסיס</a:t>
            </a:r>
          </a:p>
        </p:txBody>
      </p:sp>
      <p:sp>
        <p:nvSpPr>
          <p:cNvPr id="5" name="Date Placeholder 4"/>
          <p:cNvSpPr>
            <a:spLocks noGrp="1"/>
          </p:cNvSpPr>
          <p:nvPr>
            <p:ph type="dt" sz="half" idx="10"/>
          </p:nvPr>
        </p:nvSpPr>
        <p:spPr/>
        <p:txBody>
          <a:bodyPr/>
          <a:lstStyle/>
          <a:p>
            <a:fld id="{9D6E9DEC-419B-4CC5-A080-3B06BD5A8291}" type="datetimeFigureOut">
              <a:rPr lang="en-US" smtClean="0"/>
              <a:t>5/3/2021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772967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ncho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5/3/2021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673375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5/3/2021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17042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5/3/2021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17766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30578ACC-22D6-47C1-A373-4FD133E34F3C}" type="datetimeFigureOut">
              <a:rPr lang="en-US" smtClean="0"/>
              <a:t>5/3/2021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4791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5/3/2021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79371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5/3/2021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6676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5/3/2021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400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5/3/2021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73652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E331444B-B92B-4E27-8C94-BB93EAF5CB18}" type="datetimeFigureOut">
              <a:rPr lang="en-US" smtClean="0"/>
              <a:t>5/3/2021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46960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he-IL" smtClean="0"/>
              <a:t>לחץ כדי לערוך סגנון כותרת של תבנית בסיס</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363EFA5E-FA76-400D-B3DC-F0BA90E6D107}" type="datetimeFigureOut">
              <a:rPr lang="en-US" smtClean="0"/>
              <a:t>5/3/2021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22663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D6E9DEC-419B-4CC5-A080-3B06BD5A8291}" type="datetimeFigureOut">
              <a:rPr lang="en-US" smtClean="0"/>
              <a:t>5/3/2021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117317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hf sldNum="0" hdr="0" ftr="0" dt="0"/>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3sG1oTmFsdk" TargetMode="External"/><Relationship Id="rId2" Type="http://schemas.openxmlformats.org/officeDocument/2006/relationships/hyperlink" Target="https://youtu.be/QiE6aGJ7Ak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youtu.be/JScX0zEgAGI"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linktone.co.il/linktone/9999711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2458584" y="1991194"/>
            <a:ext cx="8915399" cy="2262781"/>
          </a:xfrm>
        </p:spPr>
        <p:txBody>
          <a:bodyPr>
            <a:normAutofit fontScale="90000"/>
          </a:bodyPr>
          <a:lstStyle/>
          <a:p>
            <a:pPr algn="ctr"/>
            <a:r>
              <a:rPr lang="he-IL" dirty="0" smtClean="0"/>
              <a:t>יום הנספים לזכר יהודי אתיופיה שלא שרדו את המסע לארץ ישראל  </a:t>
            </a:r>
            <a:endParaRPr lang="he-IL" dirty="0"/>
          </a:p>
        </p:txBody>
      </p:sp>
      <p:sp>
        <p:nvSpPr>
          <p:cNvPr id="3" name="כותרת משנה 2"/>
          <p:cNvSpPr>
            <a:spLocks noGrp="1"/>
          </p:cNvSpPr>
          <p:nvPr>
            <p:ph type="subTitle" idx="1"/>
          </p:nvPr>
        </p:nvSpPr>
        <p:spPr/>
        <p:txBody>
          <a:bodyPr/>
          <a:lstStyle/>
          <a:p>
            <a:r>
              <a:rPr lang="he-IL" dirty="0" smtClean="0"/>
              <a:t>מאי 2021</a:t>
            </a:r>
            <a:endParaRPr lang="he-IL" dirty="0"/>
          </a:p>
        </p:txBody>
      </p:sp>
      <p:pic>
        <p:nvPicPr>
          <p:cNvPr id="4" name="תמונה 3"/>
          <p:cNvPicPr>
            <a:picLocks noChangeAspect="1"/>
          </p:cNvPicPr>
          <p:nvPr/>
        </p:nvPicPr>
        <p:blipFill>
          <a:blip r:embed="rId2"/>
          <a:stretch>
            <a:fillRect/>
          </a:stretch>
        </p:blipFill>
        <p:spPr>
          <a:xfrm>
            <a:off x="2925851" y="0"/>
            <a:ext cx="6316614" cy="1467791"/>
          </a:xfrm>
          <a:prstGeom prst="rect">
            <a:avLst/>
          </a:prstGeom>
        </p:spPr>
      </p:pic>
    </p:spTree>
    <p:extLst>
      <p:ext uri="{BB962C8B-B14F-4D97-AF65-F5344CB8AC3E}">
        <p14:creationId xmlns:p14="http://schemas.microsoft.com/office/powerpoint/2010/main" val="28688985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318605" y="140784"/>
            <a:ext cx="8911687" cy="1280890"/>
          </a:xfrm>
        </p:spPr>
        <p:txBody>
          <a:bodyPr/>
          <a:lstStyle/>
          <a:p>
            <a:pPr algn="ctr"/>
            <a:r>
              <a:rPr lang="he-IL" dirty="0" smtClean="0"/>
              <a:t>רקע </a:t>
            </a:r>
            <a:endParaRPr lang="he-IL" dirty="0"/>
          </a:p>
        </p:txBody>
      </p:sp>
      <p:sp>
        <p:nvSpPr>
          <p:cNvPr id="3" name="מציין מיקום תוכן 2"/>
          <p:cNvSpPr>
            <a:spLocks noGrp="1"/>
          </p:cNvSpPr>
          <p:nvPr>
            <p:ph idx="1"/>
          </p:nvPr>
        </p:nvSpPr>
        <p:spPr>
          <a:xfrm>
            <a:off x="1855979" y="888275"/>
            <a:ext cx="10083472" cy="5486400"/>
          </a:xfrm>
        </p:spPr>
        <p:txBody>
          <a:bodyPr>
            <a:normAutofit/>
          </a:bodyPr>
          <a:lstStyle/>
          <a:p>
            <a:pPr>
              <a:lnSpc>
                <a:spcPct val="160000"/>
              </a:lnSpc>
            </a:pPr>
            <a:r>
              <a:rPr lang="he-IL" dirty="0"/>
              <a:t>בכ"ח </a:t>
            </a:r>
            <a:r>
              <a:rPr lang="he-IL" dirty="0" smtClean="0"/>
              <a:t>באייר, יום ירושלים,  </a:t>
            </a:r>
            <a:r>
              <a:rPr lang="he-IL" dirty="0"/>
              <a:t>מציינת מדינת ישראל את יום הזיכרון לבני קהילת יהודי אתיופיה שנספו בדרכם לישראל</a:t>
            </a:r>
            <a:r>
              <a:rPr lang="he-IL" dirty="0" smtClean="0"/>
              <a:t>.</a:t>
            </a:r>
            <a:endParaRPr lang="he-IL" dirty="0"/>
          </a:p>
          <a:p>
            <a:pPr>
              <a:lnSpc>
                <a:spcPct val="160000"/>
              </a:lnSpc>
            </a:pPr>
            <a:r>
              <a:rPr lang="he-IL" dirty="0"/>
              <a:t>בשנים 1980–1984 החלה יציאה המונית של יהודי אתיופיה, קהילת "ביתא ישראל", מן הכפרים באזור גונדר לעבר סודן. רבים מיהודי אתיופיה, שחלמו כל השנים לעלות לישראל, הצליחו לברוח מאתיופיה </a:t>
            </a:r>
            <a:r>
              <a:rPr lang="he-IL" dirty="0" smtClean="0"/>
              <a:t>תוך סיכון גדול והקרבה אדירה למען חלום של דורות –הגעה לירושלים. הם צעדו לגבול </a:t>
            </a:r>
            <a:r>
              <a:rPr lang="he-IL" dirty="0"/>
              <a:t>אתיופיה </a:t>
            </a:r>
            <a:r>
              <a:rPr lang="he-IL" dirty="0" smtClean="0"/>
              <a:t>וסודן, </a:t>
            </a:r>
            <a:r>
              <a:rPr lang="he-IL" dirty="0"/>
              <a:t>ושם המתינו במחנות זמניים לעלייה לישראל. </a:t>
            </a:r>
            <a:r>
              <a:rPr lang="he-IL" dirty="0" smtClean="0"/>
              <a:t>העלייה דרך </a:t>
            </a:r>
            <a:r>
              <a:rPr lang="he-IL" dirty="0"/>
              <a:t>סודן התאפשרה בשל הסכם שבשתיקה, שפרטיו היו ידועים רק לבכירים מעטים בסודן. סוכני המוסד שהמתינו לעולים במחנות שבגבול סודן הורו להם להצניע את זהותם היהודית</a:t>
            </a:r>
            <a:r>
              <a:rPr lang="he-IL" dirty="0" smtClean="0"/>
              <a:t>.</a:t>
            </a:r>
            <a:endParaRPr lang="he-IL" dirty="0"/>
          </a:p>
          <a:p>
            <a:pPr>
              <a:lnSpc>
                <a:spcPct val="160000"/>
              </a:lnSpc>
            </a:pPr>
            <a:r>
              <a:rPr lang="he-IL" dirty="0"/>
              <a:t>בדרכי הבריחה ובמחנות בסודן סבלו היהודים ממגפות, מרעב, וממעשי התנכלות, אונס ושוד רצחני. ההליכה של משפחות, קשישים וילדים נמשכה לעתים חודשים, ולאחריה נאלצו העולים להמתין במחנות הפליטים בסודן כשנתיים עד לחילוצם ולהעלאתם ארצה</a:t>
            </a:r>
            <a:r>
              <a:rPr lang="he-IL" dirty="0" smtClean="0"/>
              <a:t>.</a:t>
            </a:r>
            <a:endParaRPr lang="he-IL" dirty="0"/>
          </a:p>
        </p:txBody>
      </p:sp>
    </p:spTree>
    <p:extLst>
      <p:ext uri="{BB962C8B-B14F-4D97-AF65-F5344CB8AC3E}">
        <p14:creationId xmlns:p14="http://schemas.microsoft.com/office/powerpoint/2010/main" val="34231249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318605" y="140784"/>
            <a:ext cx="8911687" cy="1280890"/>
          </a:xfrm>
        </p:spPr>
        <p:txBody>
          <a:bodyPr/>
          <a:lstStyle/>
          <a:p>
            <a:pPr algn="ctr"/>
            <a:r>
              <a:rPr lang="he-IL" dirty="0" smtClean="0"/>
              <a:t>רקע </a:t>
            </a:r>
            <a:endParaRPr lang="he-IL" dirty="0"/>
          </a:p>
        </p:txBody>
      </p:sp>
      <p:sp>
        <p:nvSpPr>
          <p:cNvPr id="3" name="מציין מיקום תוכן 2"/>
          <p:cNvSpPr>
            <a:spLocks noGrp="1"/>
          </p:cNvSpPr>
          <p:nvPr>
            <p:ph idx="1"/>
          </p:nvPr>
        </p:nvSpPr>
        <p:spPr>
          <a:xfrm>
            <a:off x="1855979" y="888275"/>
            <a:ext cx="10083472" cy="5486400"/>
          </a:xfrm>
        </p:spPr>
        <p:txBody>
          <a:bodyPr>
            <a:normAutofit/>
          </a:bodyPr>
          <a:lstStyle/>
          <a:p>
            <a:pPr>
              <a:lnSpc>
                <a:spcPct val="160000"/>
              </a:lnSpc>
            </a:pPr>
            <a:r>
              <a:rPr lang="he-IL" dirty="0" smtClean="0"/>
              <a:t>כ-4,000 מבני </a:t>
            </a:r>
            <a:r>
              <a:rPr lang="he-IL" dirty="0"/>
              <a:t>העדה נספו בדרכים ובמחנות בניסיונם לעלות </a:t>
            </a:r>
            <a:r>
              <a:rPr lang="he-IL" dirty="0" smtClean="0"/>
              <a:t>לישראל, בכללם ילדים רבים. הצנעת </a:t>
            </a:r>
            <a:r>
              <a:rPr lang="he-IL" dirty="0"/>
              <a:t>הזהות היהודית על-פי הוראת סוכני המוסד הקשתה על העולים את השמירה על הלכות הכשרות </a:t>
            </a:r>
            <a:r>
              <a:rPr lang="he-IL" dirty="0" smtClean="0"/>
              <a:t>והטהרה שהיו חשובות לאנשי הקהילה ששמרו על </a:t>
            </a:r>
            <a:r>
              <a:rPr lang="he-IL" dirty="0" err="1" smtClean="0"/>
              <a:t>יהודתם</a:t>
            </a:r>
            <a:r>
              <a:rPr lang="he-IL" dirty="0" smtClean="0"/>
              <a:t> ושמירת מצוות במשך דורות; </a:t>
            </a:r>
            <a:r>
              <a:rPr lang="he-IL" dirty="0"/>
              <a:t>במדבר לא היו העולים יכולים לקבור את מתיהם מפחד השודדים, ואילו במחנות הם לא היו יכולים לקבור את המתים בטקס יהודי מאימת השומרים הסודנים</a:t>
            </a:r>
            <a:r>
              <a:rPr lang="he-IL" dirty="0" smtClean="0"/>
              <a:t>.</a:t>
            </a:r>
            <a:endParaRPr lang="he-IL" dirty="0"/>
          </a:p>
          <a:p>
            <a:pPr>
              <a:lnSpc>
                <a:spcPct val="160000"/>
              </a:lnSpc>
            </a:pPr>
            <a:r>
              <a:rPr lang="he-IL" dirty="0"/>
              <a:t>בנובמבר 1984 החל "מבצע משה", המבצע הממלכתי הראשון להעלאת יהודי אתיופיה לישראל.</a:t>
            </a:r>
          </a:p>
        </p:txBody>
      </p:sp>
    </p:spTree>
    <p:extLst>
      <p:ext uri="{BB962C8B-B14F-4D97-AF65-F5344CB8AC3E}">
        <p14:creationId xmlns:p14="http://schemas.microsoft.com/office/powerpoint/2010/main" val="34649508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652399" y="232224"/>
            <a:ext cx="8911687" cy="1280890"/>
          </a:xfrm>
        </p:spPr>
        <p:txBody>
          <a:bodyPr/>
          <a:lstStyle/>
          <a:p>
            <a:pPr algn="r"/>
            <a:r>
              <a:rPr lang="he-IL" dirty="0" smtClean="0"/>
              <a:t>סרטים קצרים על המסע </a:t>
            </a:r>
            <a:endParaRPr lang="he-IL" dirty="0"/>
          </a:p>
        </p:txBody>
      </p:sp>
      <p:sp>
        <p:nvSpPr>
          <p:cNvPr id="3" name="מציין מיקום תוכן 2"/>
          <p:cNvSpPr>
            <a:spLocks noGrp="1"/>
          </p:cNvSpPr>
          <p:nvPr>
            <p:ph idx="1"/>
          </p:nvPr>
        </p:nvSpPr>
        <p:spPr>
          <a:xfrm>
            <a:off x="1844629" y="1963783"/>
            <a:ext cx="8915400" cy="3777622"/>
          </a:xfrm>
        </p:spPr>
        <p:txBody>
          <a:bodyPr>
            <a:normAutofit/>
          </a:bodyPr>
          <a:lstStyle/>
          <a:p>
            <a:pPr marL="0" indent="0">
              <a:buNone/>
            </a:pPr>
            <a:r>
              <a:rPr lang="he-IL" dirty="0"/>
              <a:t>המסע לירושלים - מסעה של יהדות </a:t>
            </a:r>
            <a:r>
              <a:rPr lang="he-IL" dirty="0" smtClean="0"/>
              <a:t>אתיופיה</a:t>
            </a:r>
          </a:p>
          <a:p>
            <a:r>
              <a:rPr lang="en-US" dirty="0" smtClean="0">
                <a:hlinkClick r:id="rId2"/>
              </a:rPr>
              <a:t>https</a:t>
            </a:r>
            <a:r>
              <a:rPr lang="en-US" dirty="0">
                <a:hlinkClick r:id="rId2"/>
              </a:rPr>
              <a:t>://</a:t>
            </a:r>
            <a:r>
              <a:rPr lang="en-US" dirty="0" smtClean="0">
                <a:hlinkClick r:id="rId2"/>
              </a:rPr>
              <a:t>youtu.be/QiE6aGJ7AkQ</a:t>
            </a:r>
            <a:endParaRPr lang="he-IL" dirty="0" smtClean="0"/>
          </a:p>
          <a:p>
            <a:endParaRPr lang="en-US" dirty="0" smtClean="0"/>
          </a:p>
          <a:p>
            <a:pPr marL="0" indent="0">
              <a:buNone/>
            </a:pPr>
            <a:r>
              <a:rPr lang="he-IL" dirty="0" smtClean="0"/>
              <a:t>עליית </a:t>
            </a:r>
            <a:r>
              <a:rPr lang="he-IL" dirty="0"/>
              <a:t>יהודי אתיופיה | מבצע משה</a:t>
            </a:r>
          </a:p>
          <a:p>
            <a:pPr marL="0" indent="0">
              <a:buNone/>
            </a:pPr>
            <a:r>
              <a:rPr lang="en-US" dirty="0" smtClean="0">
                <a:hlinkClick r:id="rId3"/>
              </a:rPr>
              <a:t>https</a:t>
            </a:r>
            <a:r>
              <a:rPr lang="en-US" dirty="0">
                <a:hlinkClick r:id="rId3"/>
              </a:rPr>
              <a:t>://</a:t>
            </a:r>
            <a:r>
              <a:rPr lang="en-US" dirty="0" smtClean="0">
                <a:hlinkClick r:id="rId3"/>
              </a:rPr>
              <a:t>youtu.be/3sG1oTmFsdk</a:t>
            </a:r>
            <a:endParaRPr lang="en-US" dirty="0" smtClean="0"/>
          </a:p>
          <a:p>
            <a:pPr marL="0" indent="0">
              <a:buNone/>
            </a:pPr>
            <a:endParaRPr lang="he-IL" dirty="0" smtClean="0"/>
          </a:p>
          <a:p>
            <a:pPr marL="0" indent="0">
              <a:buNone/>
            </a:pPr>
            <a:endParaRPr lang="en-US" dirty="0"/>
          </a:p>
          <a:p>
            <a:endParaRPr lang="he-IL" dirty="0" smtClean="0"/>
          </a:p>
          <a:p>
            <a:endParaRPr lang="he-IL" dirty="0" smtClean="0"/>
          </a:p>
          <a:p>
            <a:endParaRPr lang="he-IL" dirty="0"/>
          </a:p>
          <a:p>
            <a:endParaRPr lang="en-US" dirty="0" smtClean="0"/>
          </a:p>
          <a:p>
            <a:pPr marL="0" indent="0">
              <a:buNone/>
            </a:pPr>
            <a:endParaRPr lang="en-US" dirty="0" smtClean="0"/>
          </a:p>
          <a:p>
            <a:endParaRPr lang="he-IL" dirty="0"/>
          </a:p>
        </p:txBody>
      </p:sp>
    </p:spTree>
    <p:extLst>
      <p:ext uri="{BB962C8B-B14F-4D97-AF65-F5344CB8AC3E}">
        <p14:creationId xmlns:p14="http://schemas.microsoft.com/office/powerpoint/2010/main" val="38287777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דיון על העדות </a:t>
            </a:r>
            <a:endParaRPr lang="he-IL" dirty="0"/>
          </a:p>
        </p:txBody>
      </p:sp>
      <p:sp>
        <p:nvSpPr>
          <p:cNvPr id="3" name="מציין מיקום תוכן 2"/>
          <p:cNvSpPr>
            <a:spLocks noGrp="1"/>
          </p:cNvSpPr>
          <p:nvPr>
            <p:ph idx="1"/>
          </p:nvPr>
        </p:nvSpPr>
        <p:spPr>
          <a:xfrm>
            <a:off x="2589212" y="1611086"/>
            <a:ext cx="8915400" cy="3777622"/>
          </a:xfrm>
        </p:spPr>
        <p:txBody>
          <a:bodyPr/>
          <a:lstStyle/>
          <a:p>
            <a:pPr lvl="0">
              <a:lnSpc>
                <a:spcPct val="150000"/>
              </a:lnSpc>
              <a:buClr>
                <a:srgbClr val="A53010"/>
              </a:buClr>
            </a:pPr>
            <a:r>
              <a:rPr lang="he-IL" dirty="0">
                <a:solidFill>
                  <a:prstClr val="black">
                    <a:lumMod val="75000"/>
                    <a:lumOff val="25000"/>
                  </a:prstClr>
                </a:solidFill>
              </a:rPr>
              <a:t>סרטון </a:t>
            </a:r>
            <a:r>
              <a:rPr lang="he-IL" dirty="0" smtClean="0">
                <a:solidFill>
                  <a:prstClr val="black">
                    <a:lumMod val="75000"/>
                    <a:lumOff val="25000"/>
                  </a:prstClr>
                </a:solidFill>
              </a:rPr>
              <a:t>עדות - </a:t>
            </a:r>
            <a:r>
              <a:rPr lang="en-US" dirty="0" smtClean="0">
                <a:solidFill>
                  <a:prstClr val="black">
                    <a:lumMod val="75000"/>
                    <a:lumOff val="25000"/>
                  </a:prstClr>
                </a:solidFill>
                <a:hlinkClick r:id="rId2"/>
              </a:rPr>
              <a:t>https</a:t>
            </a:r>
            <a:r>
              <a:rPr lang="en-US" dirty="0">
                <a:solidFill>
                  <a:prstClr val="black">
                    <a:lumMod val="75000"/>
                    <a:lumOff val="25000"/>
                  </a:prstClr>
                </a:solidFill>
                <a:hlinkClick r:id="rId2"/>
              </a:rPr>
              <a:t>://</a:t>
            </a:r>
            <a:r>
              <a:rPr lang="en-US" dirty="0" smtClean="0">
                <a:solidFill>
                  <a:prstClr val="black">
                    <a:lumMod val="75000"/>
                    <a:lumOff val="25000"/>
                  </a:prstClr>
                </a:solidFill>
                <a:hlinkClick r:id="rId2"/>
              </a:rPr>
              <a:t>youtu.be/JScX0zEgAGI</a:t>
            </a:r>
            <a:endParaRPr lang="he-IL" dirty="0" smtClean="0"/>
          </a:p>
          <a:p>
            <a:pPr>
              <a:lnSpc>
                <a:spcPct val="150000"/>
              </a:lnSpc>
            </a:pPr>
            <a:r>
              <a:rPr lang="he-IL" dirty="0" smtClean="0"/>
              <a:t>מה הרגשות ומחשבות שעלו בכם כאשר צפיתם בעדות? </a:t>
            </a:r>
          </a:p>
          <a:p>
            <a:pPr>
              <a:lnSpc>
                <a:spcPct val="150000"/>
              </a:lnSpc>
            </a:pPr>
            <a:r>
              <a:rPr lang="he-IL" dirty="0" smtClean="0"/>
              <a:t>מה החלק שהכי נגע בכם בעדות? </a:t>
            </a:r>
          </a:p>
          <a:p>
            <a:pPr>
              <a:lnSpc>
                <a:spcPct val="150000"/>
              </a:lnSpc>
            </a:pPr>
            <a:r>
              <a:rPr lang="he-IL" dirty="0" smtClean="0"/>
              <a:t>אם הייתם בנעליהם של </a:t>
            </a:r>
            <a:r>
              <a:rPr lang="he-IL" dirty="0" err="1" smtClean="0"/>
              <a:t>קאסיה</a:t>
            </a:r>
            <a:r>
              <a:rPr lang="he-IL" dirty="0" smtClean="0"/>
              <a:t> סאלם ומשפחתה מה היו השיקולים בעד ונגד לצאת למסע לארץ ישראל? מה אתם הייתם בוחרים?</a:t>
            </a:r>
          </a:p>
          <a:p>
            <a:pPr>
              <a:lnSpc>
                <a:spcPct val="150000"/>
              </a:lnSpc>
            </a:pPr>
            <a:r>
              <a:rPr lang="he-IL" dirty="0" smtClean="0"/>
              <a:t>האם אתם מכירים מישהו שעבר את המסע דרך סודן או סיפור עליה ממדינה אחרת לישראל? שתפו בסיפורו. </a:t>
            </a:r>
          </a:p>
          <a:p>
            <a:endParaRPr lang="he-IL" dirty="0"/>
          </a:p>
        </p:txBody>
      </p:sp>
    </p:spTree>
    <p:extLst>
      <p:ext uri="{BB962C8B-B14F-4D97-AF65-F5344CB8AC3E}">
        <p14:creationId xmlns:p14="http://schemas.microsoft.com/office/powerpoint/2010/main" val="2060695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פעילות – ערכים משני חיים</a:t>
            </a:r>
            <a:endParaRPr lang="he-IL" dirty="0"/>
          </a:p>
        </p:txBody>
      </p:sp>
      <p:sp>
        <p:nvSpPr>
          <p:cNvPr id="3" name="מציין מיקום תוכן 2"/>
          <p:cNvSpPr>
            <a:spLocks noGrp="1"/>
          </p:cNvSpPr>
          <p:nvPr>
            <p:ph idx="1"/>
          </p:nvPr>
        </p:nvSpPr>
        <p:spPr>
          <a:xfrm>
            <a:off x="2873828" y="1389016"/>
            <a:ext cx="10394269" cy="4946469"/>
          </a:xfrm>
        </p:spPr>
        <p:txBody>
          <a:bodyPr>
            <a:normAutofit fontScale="92500" lnSpcReduction="10000"/>
          </a:bodyPr>
          <a:lstStyle/>
          <a:p>
            <a:pPr marL="1828800" lvl="4" indent="0">
              <a:lnSpc>
                <a:spcPct val="170000"/>
              </a:lnSpc>
              <a:buNone/>
            </a:pPr>
            <a:r>
              <a:rPr lang="he-IL" sz="2400" dirty="0" smtClean="0"/>
              <a:t>דיון :</a:t>
            </a:r>
          </a:p>
          <a:p>
            <a:pPr lvl="4">
              <a:lnSpc>
                <a:spcPct val="170000"/>
              </a:lnSpc>
            </a:pPr>
            <a:r>
              <a:rPr lang="he-IL" sz="2400" dirty="0" smtClean="0"/>
              <a:t> מהם הערכים והאמונות שמביאים לדעתכם אנשים לוותר על כל רכושם, לסכן את חייהם וחיי משפחתם בכדי להגשים חלום ולעלות לארץ ישראל? </a:t>
            </a:r>
          </a:p>
          <a:p>
            <a:pPr lvl="4">
              <a:lnSpc>
                <a:spcPct val="170000"/>
              </a:lnSpc>
            </a:pPr>
            <a:r>
              <a:rPr lang="he-IL" sz="2400" dirty="0" smtClean="0"/>
              <a:t>האם בימנו אנו יש עוד ערכים שלמען מימושם אנשים מוכנים לסכן את חייהם? מה אתם חושבים על כך? </a:t>
            </a:r>
          </a:p>
          <a:p>
            <a:pPr lvl="4">
              <a:lnSpc>
                <a:spcPct val="170000"/>
              </a:lnSpc>
            </a:pPr>
            <a:r>
              <a:rPr lang="he-IL" sz="2400" dirty="0" smtClean="0"/>
              <a:t>האם אתם מכירים אנשים ששילמו מחיר על מאבק עבור ערכיהם, חזונם? (לא בהכרח מחיר חיי אדם, יכול להיות מחיר אישי, חברתי, מדיני, כספי). שתפו את הסיפורים. </a:t>
            </a:r>
          </a:p>
          <a:p>
            <a:pPr marL="1828800" lvl="4" indent="0">
              <a:lnSpc>
                <a:spcPct val="170000"/>
              </a:lnSpc>
              <a:buNone/>
            </a:pPr>
            <a:endParaRPr lang="he-IL" sz="2400" dirty="0"/>
          </a:p>
        </p:txBody>
      </p:sp>
    </p:spTree>
    <p:extLst>
      <p:ext uri="{BB962C8B-B14F-4D97-AF65-F5344CB8AC3E}">
        <p14:creationId xmlns:p14="http://schemas.microsoft.com/office/powerpoint/2010/main" val="14359816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305541" y="115424"/>
            <a:ext cx="8911687" cy="2013819"/>
          </a:xfrm>
        </p:spPr>
        <p:txBody>
          <a:bodyPr>
            <a:normAutofit fontScale="90000"/>
          </a:bodyPr>
          <a:lstStyle/>
          <a:p>
            <a:pPr algn="ctr">
              <a:lnSpc>
                <a:spcPct val="150000"/>
              </a:lnSpc>
            </a:pPr>
            <a:r>
              <a:rPr lang="he-IL" dirty="0" smtClean="0"/>
              <a:t>לסיום... </a:t>
            </a:r>
            <a:br>
              <a:rPr lang="he-IL" dirty="0" smtClean="0"/>
            </a:br>
            <a:r>
              <a:rPr lang="he-IL" dirty="0" smtClean="0"/>
              <a:t>ילדי בית העץ עם איילה </a:t>
            </a:r>
            <a:r>
              <a:rPr lang="he-IL" dirty="0" err="1" smtClean="0"/>
              <a:t>אינגדשט</a:t>
            </a:r>
            <a:r>
              <a:rPr lang="he-IL" dirty="0"/>
              <a:t> </a:t>
            </a:r>
            <a:r>
              <a:rPr lang="he-IL" dirty="0">
                <a:hlinkClick r:id="rId2"/>
              </a:rPr>
              <a:t>אמא ספרי </a:t>
            </a:r>
            <a:r>
              <a:rPr lang="he-IL" dirty="0" smtClean="0">
                <a:hlinkClick r:id="rId2"/>
              </a:rPr>
              <a:t>לי</a:t>
            </a:r>
            <a:r>
              <a:rPr lang="he-IL" dirty="0"/>
              <a:t/>
            </a:r>
            <a:br>
              <a:rPr lang="he-IL" dirty="0"/>
            </a:br>
            <a:r>
              <a:rPr lang="he-IL" sz="1600" dirty="0"/>
              <a:t>מילים: איילה </a:t>
            </a:r>
            <a:r>
              <a:rPr lang="he-IL" sz="1600" dirty="0" err="1"/>
              <a:t>אינגדשט</a:t>
            </a:r>
            <a:r>
              <a:rPr lang="he-IL" sz="1600" dirty="0"/>
              <a:t> ורן כהן אהרונוב לחן: </a:t>
            </a:r>
            <a:r>
              <a:rPr lang="he-IL" sz="1600" dirty="0" err="1"/>
              <a:t>יאיא</a:t>
            </a:r>
            <a:r>
              <a:rPr lang="he-IL" sz="1600" dirty="0"/>
              <a:t> כהן אהרונוב</a:t>
            </a:r>
            <a:r>
              <a:rPr lang="he-IL" dirty="0"/>
              <a:t/>
            </a:r>
            <a:br>
              <a:rPr lang="he-IL" dirty="0"/>
            </a:br>
            <a:endParaRPr lang="he-IL" dirty="0"/>
          </a:p>
        </p:txBody>
      </p:sp>
      <p:sp>
        <p:nvSpPr>
          <p:cNvPr id="3" name="מציין מיקום תוכן 2"/>
          <p:cNvSpPr>
            <a:spLocks noGrp="1"/>
          </p:cNvSpPr>
          <p:nvPr>
            <p:ph idx="1"/>
          </p:nvPr>
        </p:nvSpPr>
        <p:spPr>
          <a:xfrm>
            <a:off x="7048768" y="2133600"/>
            <a:ext cx="4455844" cy="4584700"/>
          </a:xfrm>
        </p:spPr>
        <p:txBody>
          <a:bodyPr>
            <a:noAutofit/>
          </a:bodyPr>
          <a:lstStyle/>
          <a:p>
            <a:pPr marL="457200" lvl="1" indent="0">
              <a:buNone/>
            </a:pPr>
            <a:r>
              <a:rPr lang="he-IL" sz="1400" dirty="0" smtClean="0">
                <a:solidFill>
                  <a:srgbClr val="000000"/>
                </a:solidFill>
                <a:latin typeface="Arial" panose="020B0604020202020204" pitchFamily="34" charset="0"/>
              </a:rPr>
              <a:t>אמא </a:t>
            </a:r>
            <a:r>
              <a:rPr lang="he-IL" sz="1400" dirty="0">
                <a:solidFill>
                  <a:srgbClr val="000000"/>
                </a:solidFill>
                <a:latin typeface="Arial" panose="020B0604020202020204" pitchFamily="34" charset="0"/>
              </a:rPr>
              <a:t>ספרי לי עוד פעם</a:t>
            </a:r>
            <a:r>
              <a:rPr lang="he-IL" sz="1400" dirty="0"/>
              <a:t/>
            </a:r>
            <a:br>
              <a:rPr lang="he-IL" sz="1400" dirty="0"/>
            </a:br>
            <a:r>
              <a:rPr lang="he-IL" sz="1400" dirty="0">
                <a:solidFill>
                  <a:srgbClr val="000000"/>
                </a:solidFill>
                <a:latin typeface="Arial" panose="020B0604020202020204" pitchFamily="34" charset="0"/>
              </a:rPr>
              <a:t>איך אני הִגעתי לכאן</a:t>
            </a:r>
            <a:r>
              <a:rPr lang="he-IL" sz="1400" dirty="0"/>
              <a:t/>
            </a:r>
            <a:br>
              <a:rPr lang="he-IL" sz="1400" dirty="0"/>
            </a:br>
            <a:r>
              <a:rPr lang="he-IL" sz="1400" dirty="0">
                <a:solidFill>
                  <a:srgbClr val="000000"/>
                </a:solidFill>
                <a:latin typeface="Arial" panose="020B0604020202020204" pitchFamily="34" charset="0"/>
              </a:rPr>
              <a:t>על המסע במדבר</a:t>
            </a:r>
            <a:r>
              <a:rPr lang="he-IL" sz="1400" dirty="0"/>
              <a:t/>
            </a:r>
            <a:br>
              <a:rPr lang="he-IL" sz="1400" dirty="0"/>
            </a:br>
            <a:r>
              <a:rPr lang="he-IL" sz="1400" dirty="0">
                <a:solidFill>
                  <a:srgbClr val="000000"/>
                </a:solidFill>
                <a:latin typeface="Arial" panose="020B0604020202020204" pitchFamily="34" charset="0"/>
              </a:rPr>
              <a:t>איך עזבנו בלילה </a:t>
            </a:r>
            <a:r>
              <a:rPr lang="he-IL" sz="1400" dirty="0" err="1">
                <a:solidFill>
                  <a:srgbClr val="000000"/>
                </a:solidFill>
                <a:latin typeface="Arial" panose="020B0604020202020204" pitchFamily="34" charset="0"/>
              </a:rPr>
              <a:t>הכל</a:t>
            </a:r>
            <a:r>
              <a:rPr lang="he-IL" sz="1400" dirty="0">
                <a:solidFill>
                  <a:srgbClr val="000000"/>
                </a:solidFill>
                <a:latin typeface="Arial" panose="020B0604020202020204" pitchFamily="34" charset="0"/>
              </a:rPr>
              <a:t> שם נשאר</a:t>
            </a:r>
            <a:r>
              <a:rPr lang="he-IL" sz="1400" dirty="0"/>
              <a:t/>
            </a:r>
            <a:br>
              <a:rPr lang="he-IL" sz="1400" dirty="0"/>
            </a:br>
            <a:r>
              <a:rPr lang="he-IL" sz="1400" dirty="0">
                <a:solidFill>
                  <a:srgbClr val="000000"/>
                </a:solidFill>
                <a:latin typeface="Arial" panose="020B0604020202020204" pitchFamily="34" charset="0"/>
              </a:rPr>
              <a:t>סחבנו אתנו רק כמה כדים של מים</a:t>
            </a:r>
            <a:r>
              <a:rPr lang="he-IL" sz="1400" dirty="0"/>
              <a:t/>
            </a:r>
            <a:br>
              <a:rPr lang="he-IL" sz="1400" dirty="0"/>
            </a:br>
            <a:r>
              <a:rPr lang="he-IL" sz="1400" dirty="0">
                <a:solidFill>
                  <a:srgbClr val="000000"/>
                </a:solidFill>
                <a:latin typeface="Arial" panose="020B0604020202020204" pitchFamily="34" charset="0"/>
              </a:rPr>
              <a:t>ולחם שלא מתקלקל אפילו אחרי חודשים</a:t>
            </a:r>
            <a:r>
              <a:rPr lang="he-IL" sz="1400" dirty="0"/>
              <a:t/>
            </a:r>
            <a:br>
              <a:rPr lang="he-IL" sz="1400" dirty="0"/>
            </a:br>
            <a:r>
              <a:rPr lang="he-IL" sz="1400" dirty="0">
                <a:solidFill>
                  <a:srgbClr val="000000"/>
                </a:solidFill>
                <a:latin typeface="Arial" panose="020B0604020202020204" pitchFamily="34" charset="0"/>
              </a:rPr>
              <a:t>יצאנו בחושך על סוסים וָחמורים</a:t>
            </a:r>
            <a:r>
              <a:rPr lang="he-IL" sz="1400" dirty="0"/>
              <a:t/>
            </a:r>
            <a:br>
              <a:rPr lang="he-IL" sz="1400" dirty="0"/>
            </a:br>
            <a:r>
              <a:rPr lang="he-IL" sz="1400" dirty="0">
                <a:solidFill>
                  <a:srgbClr val="000000"/>
                </a:solidFill>
                <a:latin typeface="Arial" panose="020B0604020202020204" pitchFamily="34" charset="0"/>
              </a:rPr>
              <a:t>התקדמנו בשקט ימים ארוכים</a:t>
            </a:r>
            <a:r>
              <a:rPr lang="he-IL" sz="1400" dirty="0"/>
              <a:t/>
            </a:r>
            <a:br>
              <a:rPr lang="he-IL" sz="1400" dirty="0"/>
            </a:br>
            <a:r>
              <a:rPr lang="he-IL" sz="1400" dirty="0">
                <a:solidFill>
                  <a:srgbClr val="000000"/>
                </a:solidFill>
                <a:latin typeface="Arial" panose="020B0604020202020204" pitchFamily="34" charset="0"/>
              </a:rPr>
              <a:t>ספרי איך סחבת אותי בתוך בד על הגב</a:t>
            </a:r>
            <a:r>
              <a:rPr lang="he-IL" sz="1400" dirty="0"/>
              <a:t/>
            </a:r>
            <a:br>
              <a:rPr lang="he-IL" sz="1400" dirty="0"/>
            </a:br>
            <a:r>
              <a:rPr lang="he-IL" sz="1400" dirty="0">
                <a:solidFill>
                  <a:srgbClr val="000000"/>
                </a:solidFill>
                <a:latin typeface="Arial" panose="020B0604020202020204" pitchFamily="34" charset="0"/>
              </a:rPr>
              <a:t>ואיך שתינו מעץ שנזל ממנוּ חלב</a:t>
            </a:r>
            <a:r>
              <a:rPr lang="he-IL" sz="1400" dirty="0"/>
              <a:t/>
            </a:r>
            <a:br>
              <a:rPr lang="he-IL" sz="1400" dirty="0"/>
            </a:br>
            <a:r>
              <a:rPr lang="he-IL" sz="1400" dirty="0"/>
              <a:t/>
            </a:r>
            <a:br>
              <a:rPr lang="he-IL" sz="1400" dirty="0"/>
            </a:br>
            <a:r>
              <a:rPr lang="he-IL" sz="1400" dirty="0">
                <a:solidFill>
                  <a:srgbClr val="000000"/>
                </a:solidFill>
                <a:latin typeface="Arial" panose="020B0604020202020204" pitchFamily="34" charset="0"/>
              </a:rPr>
              <a:t>אמא ספרי לי עוד פעם אחת</a:t>
            </a:r>
            <a:r>
              <a:rPr lang="he-IL" sz="1400" dirty="0"/>
              <a:t/>
            </a:r>
            <a:br>
              <a:rPr lang="he-IL" sz="1400" dirty="0"/>
            </a:br>
            <a:r>
              <a:rPr lang="he-IL" sz="1400" dirty="0">
                <a:solidFill>
                  <a:srgbClr val="000000"/>
                </a:solidFill>
                <a:latin typeface="Arial" panose="020B0604020202020204" pitchFamily="34" charset="0"/>
              </a:rPr>
              <a:t>על המסע מאתיופיה</a:t>
            </a:r>
            <a:r>
              <a:rPr lang="he-IL" sz="1400" dirty="0"/>
              <a:t/>
            </a:r>
            <a:br>
              <a:rPr lang="he-IL" sz="1400" dirty="0"/>
            </a:br>
            <a:r>
              <a:rPr lang="he-IL" sz="1400" dirty="0">
                <a:solidFill>
                  <a:srgbClr val="000000"/>
                </a:solidFill>
                <a:latin typeface="Arial" panose="020B0604020202020204" pitchFamily="34" charset="0"/>
              </a:rPr>
              <a:t>את החלום שלך הִגשמת</a:t>
            </a:r>
            <a:r>
              <a:rPr lang="he-IL" sz="1400" dirty="0"/>
              <a:t/>
            </a:r>
            <a:br>
              <a:rPr lang="he-IL" sz="1400" dirty="0"/>
            </a:br>
            <a:r>
              <a:rPr lang="he-IL" sz="1400" dirty="0">
                <a:solidFill>
                  <a:srgbClr val="000000"/>
                </a:solidFill>
                <a:latin typeface="Arial" panose="020B0604020202020204" pitchFamily="34" charset="0"/>
              </a:rPr>
              <a:t>בשבילי את הכי גיבורה</a:t>
            </a:r>
            <a:r>
              <a:rPr lang="he-IL" sz="1400" dirty="0"/>
              <a:t/>
            </a:r>
            <a:br>
              <a:rPr lang="he-IL" sz="1400" dirty="0"/>
            </a:br>
            <a:r>
              <a:rPr lang="he-IL" sz="1400" dirty="0">
                <a:solidFill>
                  <a:srgbClr val="000000"/>
                </a:solidFill>
                <a:latin typeface="Arial" panose="020B0604020202020204" pitchFamily="34" charset="0"/>
              </a:rPr>
              <a:t>אמא ספרי לי עוד פעם אחת</a:t>
            </a:r>
            <a:r>
              <a:rPr lang="he-IL" sz="1400" dirty="0"/>
              <a:t/>
            </a:r>
            <a:br>
              <a:rPr lang="he-IL" sz="1400" dirty="0"/>
            </a:br>
            <a:r>
              <a:rPr lang="he-IL" sz="1400" dirty="0">
                <a:solidFill>
                  <a:srgbClr val="000000"/>
                </a:solidFill>
                <a:latin typeface="Arial" panose="020B0604020202020204" pitchFamily="34" charset="0"/>
              </a:rPr>
              <a:t>על המסע מאתיופיה</a:t>
            </a:r>
            <a:r>
              <a:rPr lang="he-IL" sz="1400" dirty="0"/>
              <a:t/>
            </a:r>
            <a:br>
              <a:rPr lang="he-IL" sz="1400" dirty="0"/>
            </a:br>
            <a:r>
              <a:rPr lang="he-IL" sz="1400" dirty="0">
                <a:solidFill>
                  <a:srgbClr val="000000"/>
                </a:solidFill>
                <a:latin typeface="Arial" panose="020B0604020202020204" pitchFamily="34" charset="0"/>
              </a:rPr>
              <a:t>את החלום שלך הִגשמת</a:t>
            </a:r>
            <a:r>
              <a:rPr lang="he-IL" sz="1400" dirty="0"/>
              <a:t/>
            </a:r>
            <a:br>
              <a:rPr lang="he-IL" sz="1400" dirty="0"/>
            </a:br>
            <a:r>
              <a:rPr lang="he-IL" sz="1400" dirty="0">
                <a:solidFill>
                  <a:srgbClr val="000000"/>
                </a:solidFill>
                <a:latin typeface="Arial" panose="020B0604020202020204" pitchFamily="34" charset="0"/>
              </a:rPr>
              <a:t>אמא שלי את הכי גיבורה</a:t>
            </a:r>
            <a:r>
              <a:rPr lang="he-IL" sz="1400" dirty="0"/>
              <a:t/>
            </a:r>
            <a:br>
              <a:rPr lang="he-IL" sz="1400" dirty="0"/>
            </a:br>
            <a:r>
              <a:rPr lang="he-IL" sz="1400" dirty="0"/>
              <a:t/>
            </a:r>
            <a:br>
              <a:rPr lang="he-IL" sz="1400" dirty="0"/>
            </a:br>
            <a:endParaRPr lang="he-IL" sz="1400" dirty="0"/>
          </a:p>
        </p:txBody>
      </p:sp>
      <p:sp>
        <p:nvSpPr>
          <p:cNvPr id="6" name="TextBox 5"/>
          <p:cNvSpPr txBox="1"/>
          <p:nvPr/>
        </p:nvSpPr>
        <p:spPr>
          <a:xfrm>
            <a:off x="1181100" y="3283494"/>
            <a:ext cx="5867668" cy="2893100"/>
          </a:xfrm>
          <a:prstGeom prst="rect">
            <a:avLst/>
          </a:prstGeom>
          <a:noFill/>
        </p:spPr>
        <p:txBody>
          <a:bodyPr wrap="square" rtlCol="1">
            <a:spAutoFit/>
          </a:bodyPr>
          <a:lstStyle/>
          <a:p>
            <a:pPr lvl="1" algn="r" rtl="1">
              <a:spcBef>
                <a:spcPts val="1000"/>
              </a:spcBef>
              <a:buClr>
                <a:srgbClr val="A53010"/>
              </a:buClr>
            </a:pPr>
            <a:r>
              <a:rPr lang="he-IL" sz="1400" dirty="0">
                <a:solidFill>
                  <a:srgbClr val="000000"/>
                </a:solidFill>
                <a:latin typeface="Arial" panose="020B0604020202020204" pitchFamily="34" charset="0"/>
              </a:rPr>
              <a:t>אמא ספרי לי עוד פעם</a:t>
            </a:r>
            <a:r>
              <a:rPr lang="he-IL" sz="1400" dirty="0">
                <a:solidFill>
                  <a:prstClr val="black">
                    <a:lumMod val="75000"/>
                    <a:lumOff val="25000"/>
                  </a:prstClr>
                </a:solidFill>
              </a:rPr>
              <a:t/>
            </a:r>
            <a:br>
              <a:rPr lang="he-IL" sz="1400" dirty="0">
                <a:solidFill>
                  <a:prstClr val="black">
                    <a:lumMod val="75000"/>
                    <a:lumOff val="25000"/>
                  </a:prstClr>
                </a:solidFill>
              </a:rPr>
            </a:br>
            <a:r>
              <a:rPr lang="he-IL" sz="1400" dirty="0">
                <a:solidFill>
                  <a:srgbClr val="000000"/>
                </a:solidFill>
                <a:latin typeface="Arial" panose="020B0604020202020204" pitchFamily="34" charset="0"/>
              </a:rPr>
              <a:t>איך אני הִגעתי לכאן</a:t>
            </a:r>
            <a:r>
              <a:rPr lang="he-IL" sz="1400" dirty="0">
                <a:solidFill>
                  <a:prstClr val="black">
                    <a:lumMod val="75000"/>
                    <a:lumOff val="25000"/>
                  </a:prstClr>
                </a:solidFill>
              </a:rPr>
              <a:t/>
            </a:r>
            <a:br>
              <a:rPr lang="he-IL" sz="1400" dirty="0">
                <a:solidFill>
                  <a:prstClr val="black">
                    <a:lumMod val="75000"/>
                    <a:lumOff val="25000"/>
                  </a:prstClr>
                </a:solidFill>
              </a:rPr>
            </a:br>
            <a:r>
              <a:rPr lang="he-IL" sz="1400" dirty="0">
                <a:solidFill>
                  <a:srgbClr val="000000"/>
                </a:solidFill>
                <a:latin typeface="Arial" panose="020B0604020202020204" pitchFamily="34" charset="0"/>
              </a:rPr>
              <a:t>ועל המסע במדבר</a:t>
            </a:r>
            <a:r>
              <a:rPr lang="he-IL" sz="1400" dirty="0">
                <a:solidFill>
                  <a:prstClr val="black">
                    <a:lumMod val="75000"/>
                    <a:lumOff val="25000"/>
                  </a:prstClr>
                </a:solidFill>
              </a:rPr>
              <a:t/>
            </a:r>
            <a:br>
              <a:rPr lang="he-IL" sz="1400" dirty="0">
                <a:solidFill>
                  <a:prstClr val="black">
                    <a:lumMod val="75000"/>
                    <a:lumOff val="25000"/>
                  </a:prstClr>
                </a:solidFill>
              </a:rPr>
            </a:br>
            <a:r>
              <a:rPr lang="he-IL" sz="1400" dirty="0">
                <a:solidFill>
                  <a:srgbClr val="000000"/>
                </a:solidFill>
                <a:latin typeface="Arial" panose="020B0604020202020204" pitchFamily="34" charset="0"/>
              </a:rPr>
              <a:t>איך עזבנו בלילה </a:t>
            </a:r>
            <a:r>
              <a:rPr lang="he-IL" sz="1400" dirty="0" err="1">
                <a:solidFill>
                  <a:srgbClr val="000000"/>
                </a:solidFill>
                <a:latin typeface="Arial" panose="020B0604020202020204" pitchFamily="34" charset="0"/>
              </a:rPr>
              <a:t>הכל</a:t>
            </a:r>
            <a:r>
              <a:rPr lang="he-IL" sz="1400" dirty="0">
                <a:solidFill>
                  <a:srgbClr val="000000"/>
                </a:solidFill>
                <a:latin typeface="Arial" panose="020B0604020202020204" pitchFamily="34" charset="0"/>
              </a:rPr>
              <a:t> שם נשאר</a:t>
            </a:r>
            <a:r>
              <a:rPr lang="he-IL" sz="1400" dirty="0">
                <a:solidFill>
                  <a:prstClr val="black">
                    <a:lumMod val="75000"/>
                    <a:lumOff val="25000"/>
                  </a:prstClr>
                </a:solidFill>
              </a:rPr>
              <a:t/>
            </a:r>
            <a:br>
              <a:rPr lang="he-IL" sz="1400" dirty="0">
                <a:solidFill>
                  <a:prstClr val="black">
                    <a:lumMod val="75000"/>
                    <a:lumOff val="25000"/>
                  </a:prstClr>
                </a:solidFill>
              </a:rPr>
            </a:br>
            <a:r>
              <a:rPr lang="he-IL" sz="1400" dirty="0">
                <a:solidFill>
                  <a:prstClr val="black">
                    <a:lumMod val="75000"/>
                    <a:lumOff val="25000"/>
                  </a:prstClr>
                </a:solidFill>
              </a:rPr>
              <a:t/>
            </a:r>
            <a:br>
              <a:rPr lang="he-IL" sz="1400" dirty="0">
                <a:solidFill>
                  <a:prstClr val="black">
                    <a:lumMod val="75000"/>
                    <a:lumOff val="25000"/>
                  </a:prstClr>
                </a:solidFill>
              </a:rPr>
            </a:br>
            <a:r>
              <a:rPr lang="he-IL" sz="1400" dirty="0">
                <a:solidFill>
                  <a:srgbClr val="000000"/>
                </a:solidFill>
                <a:latin typeface="Arial" panose="020B0604020202020204" pitchFamily="34" charset="0"/>
              </a:rPr>
              <a:t>צעדנו בלילות וישנו בימים</a:t>
            </a:r>
            <a:r>
              <a:rPr lang="he-IL" sz="1400" dirty="0">
                <a:solidFill>
                  <a:prstClr val="black">
                    <a:lumMod val="75000"/>
                    <a:lumOff val="25000"/>
                  </a:prstClr>
                </a:solidFill>
              </a:rPr>
              <a:t/>
            </a:r>
            <a:br>
              <a:rPr lang="he-IL" sz="1400" dirty="0">
                <a:solidFill>
                  <a:prstClr val="black">
                    <a:lumMod val="75000"/>
                    <a:lumOff val="25000"/>
                  </a:prstClr>
                </a:solidFill>
              </a:rPr>
            </a:br>
            <a:r>
              <a:rPr lang="he-IL" sz="1400" dirty="0">
                <a:solidFill>
                  <a:srgbClr val="000000"/>
                </a:solidFill>
                <a:latin typeface="Arial" panose="020B0604020202020204" pitchFamily="34" charset="0"/>
              </a:rPr>
              <a:t>ואת רחצת אותי בנהר הקר בין הֶהרים</a:t>
            </a:r>
            <a:r>
              <a:rPr lang="he-IL" sz="1400" dirty="0">
                <a:solidFill>
                  <a:prstClr val="black">
                    <a:lumMod val="75000"/>
                    <a:lumOff val="25000"/>
                  </a:prstClr>
                </a:solidFill>
              </a:rPr>
              <a:t/>
            </a:r>
            <a:br>
              <a:rPr lang="he-IL" sz="1400" dirty="0">
                <a:solidFill>
                  <a:prstClr val="black">
                    <a:lumMod val="75000"/>
                    <a:lumOff val="25000"/>
                  </a:prstClr>
                </a:solidFill>
              </a:rPr>
            </a:br>
            <a:r>
              <a:rPr lang="he-IL" sz="1400" dirty="0">
                <a:solidFill>
                  <a:srgbClr val="000000"/>
                </a:solidFill>
                <a:latin typeface="Arial" panose="020B0604020202020204" pitchFamily="34" charset="0"/>
              </a:rPr>
              <a:t>ספרי לי עוד פעם על </a:t>
            </a:r>
            <a:r>
              <a:rPr lang="he-IL" sz="1400" dirty="0" err="1">
                <a:solidFill>
                  <a:srgbClr val="000000"/>
                </a:solidFill>
                <a:latin typeface="Arial" panose="020B0604020202020204" pitchFamily="34" charset="0"/>
              </a:rPr>
              <a:t>האשה</a:t>
            </a:r>
            <a:r>
              <a:rPr lang="he-IL" sz="1400" dirty="0">
                <a:solidFill>
                  <a:srgbClr val="000000"/>
                </a:solidFill>
                <a:latin typeface="Arial" panose="020B0604020202020204" pitchFamily="34" charset="0"/>
              </a:rPr>
              <a:t> הערבייה</a:t>
            </a:r>
            <a:r>
              <a:rPr lang="he-IL" sz="1400" dirty="0">
                <a:solidFill>
                  <a:prstClr val="black">
                    <a:lumMod val="75000"/>
                    <a:lumOff val="25000"/>
                  </a:prstClr>
                </a:solidFill>
              </a:rPr>
              <a:t/>
            </a:r>
            <a:br>
              <a:rPr lang="he-IL" sz="1400" dirty="0">
                <a:solidFill>
                  <a:prstClr val="black">
                    <a:lumMod val="75000"/>
                    <a:lumOff val="25000"/>
                  </a:prstClr>
                </a:solidFill>
              </a:rPr>
            </a:br>
            <a:r>
              <a:rPr lang="he-IL" sz="1400" dirty="0">
                <a:solidFill>
                  <a:srgbClr val="000000"/>
                </a:solidFill>
                <a:latin typeface="Arial" panose="020B0604020202020204" pitchFamily="34" charset="0"/>
              </a:rPr>
              <a:t>שמרחה עליי חלב עיזים ששוב אהיה בריאה</a:t>
            </a:r>
            <a:r>
              <a:rPr lang="he-IL" sz="1400" dirty="0">
                <a:solidFill>
                  <a:prstClr val="black">
                    <a:lumMod val="75000"/>
                    <a:lumOff val="25000"/>
                  </a:prstClr>
                </a:solidFill>
              </a:rPr>
              <a:t/>
            </a:r>
            <a:br>
              <a:rPr lang="he-IL" sz="1400" dirty="0">
                <a:solidFill>
                  <a:prstClr val="black">
                    <a:lumMod val="75000"/>
                    <a:lumOff val="25000"/>
                  </a:prstClr>
                </a:solidFill>
              </a:rPr>
            </a:br>
            <a:r>
              <a:rPr lang="he-IL" sz="1400" dirty="0">
                <a:solidFill>
                  <a:srgbClr val="000000"/>
                </a:solidFill>
                <a:latin typeface="Arial" panose="020B0604020202020204" pitchFamily="34" charset="0"/>
              </a:rPr>
              <a:t>איך אהבת להכין בובות קטנות </a:t>
            </a:r>
            <a:r>
              <a:rPr lang="he-IL" sz="1400" dirty="0" err="1">
                <a:solidFill>
                  <a:srgbClr val="000000"/>
                </a:solidFill>
                <a:latin typeface="Arial" panose="020B0604020202020204" pitchFamily="34" charset="0"/>
              </a:rPr>
              <a:t>מִחימר</a:t>
            </a:r>
            <a:r>
              <a:rPr lang="he-IL" sz="1400" dirty="0">
                <a:solidFill>
                  <a:prstClr val="black">
                    <a:lumMod val="75000"/>
                    <a:lumOff val="25000"/>
                  </a:prstClr>
                </a:solidFill>
              </a:rPr>
              <a:t/>
            </a:r>
            <a:br>
              <a:rPr lang="he-IL" sz="1400" dirty="0">
                <a:solidFill>
                  <a:prstClr val="black">
                    <a:lumMod val="75000"/>
                    <a:lumOff val="25000"/>
                  </a:prstClr>
                </a:solidFill>
              </a:rPr>
            </a:br>
            <a:r>
              <a:rPr lang="he-IL" sz="1400" dirty="0">
                <a:solidFill>
                  <a:srgbClr val="000000"/>
                </a:solidFill>
                <a:latin typeface="Arial" panose="020B0604020202020204" pitchFamily="34" charset="0"/>
              </a:rPr>
              <a:t>אולי הן עדיין </a:t>
            </a:r>
            <a:r>
              <a:rPr lang="he-IL" sz="1400" dirty="0" err="1">
                <a:solidFill>
                  <a:srgbClr val="000000"/>
                </a:solidFill>
                <a:latin typeface="Arial" panose="020B0604020202020204" pitchFamily="34" charset="0"/>
              </a:rPr>
              <a:t>באמבור</a:t>
            </a:r>
            <a:r>
              <a:rPr lang="he-IL" sz="1400" dirty="0">
                <a:solidFill>
                  <a:srgbClr val="000000"/>
                </a:solidFill>
                <a:latin typeface="Arial" panose="020B0604020202020204" pitchFamily="34" charset="0"/>
              </a:rPr>
              <a:t> אולי משהו שם עוד נשמר</a:t>
            </a:r>
            <a:r>
              <a:rPr lang="he-IL" sz="1400" dirty="0">
                <a:solidFill>
                  <a:prstClr val="black">
                    <a:lumMod val="75000"/>
                    <a:lumOff val="25000"/>
                  </a:prstClr>
                </a:solidFill>
              </a:rPr>
              <a:t/>
            </a:r>
            <a:br>
              <a:rPr lang="he-IL" sz="1400" dirty="0">
                <a:solidFill>
                  <a:prstClr val="black">
                    <a:lumMod val="75000"/>
                    <a:lumOff val="25000"/>
                  </a:prstClr>
                </a:solidFill>
              </a:rPr>
            </a:br>
            <a:r>
              <a:rPr lang="he-IL" sz="1400" dirty="0">
                <a:solidFill>
                  <a:prstClr val="black">
                    <a:lumMod val="75000"/>
                    <a:lumOff val="25000"/>
                  </a:prstClr>
                </a:solidFill>
              </a:rPr>
              <a:t/>
            </a:r>
            <a:br>
              <a:rPr lang="he-IL" sz="1400" dirty="0">
                <a:solidFill>
                  <a:prstClr val="black">
                    <a:lumMod val="75000"/>
                    <a:lumOff val="25000"/>
                  </a:prstClr>
                </a:solidFill>
              </a:rPr>
            </a:br>
            <a:r>
              <a:rPr lang="he-IL" sz="1400" dirty="0">
                <a:solidFill>
                  <a:srgbClr val="000000"/>
                </a:solidFill>
                <a:latin typeface="Arial" panose="020B0604020202020204" pitchFamily="34" charset="0"/>
              </a:rPr>
              <a:t>אמא ספרי לי עוד פעם אחת...</a:t>
            </a:r>
            <a:endParaRPr lang="he-IL" sz="1400" dirty="0">
              <a:solidFill>
                <a:srgbClr val="030303"/>
              </a:solidFill>
              <a:latin typeface="Roboto"/>
            </a:endParaRPr>
          </a:p>
        </p:txBody>
      </p:sp>
    </p:spTree>
    <p:extLst>
      <p:ext uri="{BB962C8B-B14F-4D97-AF65-F5344CB8AC3E}">
        <p14:creationId xmlns:p14="http://schemas.microsoft.com/office/powerpoint/2010/main" val="1543434504"/>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שן מתפתל">
  <a:themeElements>
    <a:clrScheme name="עשן מתפתל">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עשן מתפתל">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עשן מתפתל">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239</TotalTime>
  <Words>635</Words>
  <Application>Microsoft Office PowerPoint</Application>
  <PresentationFormat>מסך רחב</PresentationFormat>
  <Paragraphs>35</Paragraphs>
  <Slides>7</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7</vt:i4>
      </vt:variant>
    </vt:vector>
  </HeadingPairs>
  <TitlesOfParts>
    <vt:vector size="13" baseType="lpstr">
      <vt:lpstr>Arial</vt:lpstr>
      <vt:lpstr>Century Gothic</vt:lpstr>
      <vt:lpstr>Gisha</vt:lpstr>
      <vt:lpstr>Roboto</vt:lpstr>
      <vt:lpstr>Wingdings 3</vt:lpstr>
      <vt:lpstr>עשן מתפתל</vt:lpstr>
      <vt:lpstr>יום הנספים לזכר יהודי אתיופיה שלא שרדו את המסע לארץ ישראל  </vt:lpstr>
      <vt:lpstr>רקע </vt:lpstr>
      <vt:lpstr>רקע </vt:lpstr>
      <vt:lpstr>סרטים קצרים על המסע </vt:lpstr>
      <vt:lpstr>דיון על העדות </vt:lpstr>
      <vt:lpstr>פעילות – ערכים משני חיים</vt:lpstr>
      <vt:lpstr>לסיום...  ילדי בית העץ עם איילה אינגדשט אמא ספרי לי מילים: איילה אינגדשט ורן כהן אהרונוב לחן: יאיא כהן אהרונוב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יום הנספים</dc:title>
  <dc:creator>Aviv Shpigelman</dc:creator>
  <cp:lastModifiedBy>Orly Frenkel</cp:lastModifiedBy>
  <cp:revision>16</cp:revision>
  <dcterms:created xsi:type="dcterms:W3CDTF">2021-05-03T07:22:58Z</dcterms:created>
  <dcterms:modified xsi:type="dcterms:W3CDTF">2021-05-03T18:38:54Z</dcterms:modified>
</cp:coreProperties>
</file>