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62" r:id="rId2"/>
    <p:sldId id="282" r:id="rId3"/>
    <p:sldId id="257" r:id="rId4"/>
    <p:sldId id="258" r:id="rId5"/>
    <p:sldId id="264" r:id="rId6"/>
    <p:sldId id="260" r:id="rId7"/>
    <p:sldId id="263" r:id="rId8"/>
    <p:sldId id="261" r:id="rId9"/>
    <p:sldId id="265" r:id="rId10"/>
    <p:sldId id="266" r:id="rId11"/>
    <p:sldId id="267" r:id="rId12"/>
    <p:sldId id="274" r:id="rId13"/>
    <p:sldId id="275" r:id="rId14"/>
    <p:sldId id="276" r:id="rId15"/>
    <p:sldId id="277" r:id="rId16"/>
    <p:sldId id="278" r:id="rId17"/>
    <p:sldId id="279" r:id="rId18"/>
    <p:sldId id="280" r:id="rId19"/>
    <p:sldId id="281" r:id="rId20"/>
    <p:sldId id="268" r:id="rId21"/>
    <p:sldId id="269" r:id="rId22"/>
    <p:sldId id="270" r:id="rId23"/>
    <p:sldId id="271" r:id="rId24"/>
    <p:sldId id="272" r:id="rId25"/>
    <p:sldId id="273" r:id="rId2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D6C145-6B4A-4A7A-8F63-6D7476906C4E}"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pPr rtl="1"/>
          <a:endParaRPr lang="he-IL"/>
        </a:p>
      </dgm:t>
    </dgm:pt>
    <dgm:pt modelId="{319F068E-9FC4-4A06-B7B1-24BE01FDA31B}">
      <dgm:prSet phldrT="[טקסט]" custT="1"/>
      <dgm:spPr/>
      <dgm:t>
        <a:bodyPr/>
        <a:lstStyle/>
        <a:p>
          <a:pPr algn="ctr" rtl="1"/>
          <a:r>
            <a:rPr lang="he-IL" sz="2800" b="1" dirty="0"/>
            <a:t>יתרון וחסרון לכל פתרון</a:t>
          </a:r>
        </a:p>
      </dgm:t>
    </dgm:pt>
    <dgm:pt modelId="{EBCA3063-5892-4EEA-88FE-1363EA895879}" type="parTrans" cxnId="{D8360F7F-12BF-4FF4-9B13-17133DE66798}">
      <dgm:prSet/>
      <dgm:spPr/>
      <dgm:t>
        <a:bodyPr/>
        <a:lstStyle/>
        <a:p>
          <a:pPr rtl="1"/>
          <a:endParaRPr lang="he-IL"/>
        </a:p>
      </dgm:t>
    </dgm:pt>
    <dgm:pt modelId="{115CEF63-F4A2-4915-A071-F88038862590}" type="sibTrans" cxnId="{D8360F7F-12BF-4FF4-9B13-17133DE66798}">
      <dgm:prSet/>
      <dgm:spPr/>
      <dgm:t>
        <a:bodyPr/>
        <a:lstStyle/>
        <a:p>
          <a:pPr rtl="1"/>
          <a:endParaRPr lang="he-IL"/>
        </a:p>
      </dgm:t>
    </dgm:pt>
    <dgm:pt modelId="{2FB7F969-5ABD-4428-B3CD-345BA4EAAD21}">
      <dgm:prSet phldrT="[טקסט]" custT="1"/>
      <dgm:spPr/>
      <dgm:t>
        <a:bodyPr/>
        <a:lstStyle/>
        <a:p>
          <a:pPr algn="r" rtl="1"/>
          <a:r>
            <a:rPr lang="he-IL" sz="2800" dirty="0"/>
            <a:t>הצגת 2 פתרונות המבוססים על המסקנה</a:t>
          </a:r>
        </a:p>
      </dgm:t>
    </dgm:pt>
    <dgm:pt modelId="{6C7A030F-2E47-498C-873D-CFA8E8EB58BF}" type="parTrans" cxnId="{9B9164FE-6E68-4BB8-A885-DC2F919B2E5B}">
      <dgm:prSet/>
      <dgm:spPr/>
      <dgm:t>
        <a:bodyPr/>
        <a:lstStyle/>
        <a:p>
          <a:pPr rtl="1"/>
          <a:endParaRPr lang="he-IL"/>
        </a:p>
      </dgm:t>
    </dgm:pt>
    <dgm:pt modelId="{F7829C8F-C69A-470D-BFC2-A3284FABAE69}" type="sibTrans" cxnId="{9B9164FE-6E68-4BB8-A885-DC2F919B2E5B}">
      <dgm:prSet/>
      <dgm:spPr/>
      <dgm:t>
        <a:bodyPr/>
        <a:lstStyle/>
        <a:p>
          <a:pPr rtl="1"/>
          <a:endParaRPr lang="he-IL"/>
        </a:p>
      </dgm:t>
    </dgm:pt>
    <dgm:pt modelId="{F954AB3A-08F3-4DF0-96B9-6C037E92F7F7}">
      <dgm:prSet phldrT="[טקסט]"/>
      <dgm:spPr/>
      <dgm:t>
        <a:bodyPr/>
        <a:lstStyle/>
        <a:p>
          <a:pPr rtl="1"/>
          <a:r>
            <a:rPr lang="he-IL" dirty="0"/>
            <a:t>   </a:t>
          </a:r>
        </a:p>
      </dgm:t>
    </dgm:pt>
    <dgm:pt modelId="{1D32CC91-4B22-477E-A1E7-8C61FA74032E}" type="parTrans" cxnId="{4E77227C-A5ED-47BF-8E0B-4966C0C24B7F}">
      <dgm:prSet/>
      <dgm:spPr/>
      <dgm:t>
        <a:bodyPr/>
        <a:lstStyle/>
        <a:p>
          <a:pPr rtl="1"/>
          <a:endParaRPr lang="he-IL"/>
        </a:p>
      </dgm:t>
    </dgm:pt>
    <dgm:pt modelId="{70041B49-95BB-4CD5-87C6-4D18D335CDA6}" type="sibTrans" cxnId="{4E77227C-A5ED-47BF-8E0B-4966C0C24B7F}">
      <dgm:prSet/>
      <dgm:spPr/>
      <dgm:t>
        <a:bodyPr/>
        <a:lstStyle/>
        <a:p>
          <a:pPr rtl="1"/>
          <a:endParaRPr lang="he-IL"/>
        </a:p>
      </dgm:t>
    </dgm:pt>
    <dgm:pt modelId="{4583C6B1-4415-4EA3-9BF7-E367B2AD88E3}">
      <dgm:prSet phldrT="[טקסט]"/>
      <dgm:spPr/>
      <dgm:t>
        <a:bodyPr/>
        <a:lstStyle/>
        <a:p>
          <a:pPr rtl="1"/>
          <a:r>
            <a:rPr lang="he-IL" dirty="0"/>
            <a:t>   </a:t>
          </a:r>
        </a:p>
      </dgm:t>
    </dgm:pt>
    <dgm:pt modelId="{76071F23-94CD-4233-BDF7-A7F590927DD7}" type="parTrans" cxnId="{DABDDCE9-5578-481D-8843-897FA09103FA}">
      <dgm:prSet/>
      <dgm:spPr/>
      <dgm:t>
        <a:bodyPr/>
        <a:lstStyle/>
        <a:p>
          <a:pPr rtl="1"/>
          <a:endParaRPr lang="he-IL"/>
        </a:p>
      </dgm:t>
    </dgm:pt>
    <dgm:pt modelId="{8521D1C7-EB7D-41AA-91A7-92ECF1A33FCC}" type="sibTrans" cxnId="{DABDDCE9-5578-481D-8843-897FA09103FA}">
      <dgm:prSet/>
      <dgm:spPr/>
      <dgm:t>
        <a:bodyPr/>
        <a:lstStyle/>
        <a:p>
          <a:pPr rtl="1"/>
          <a:endParaRPr lang="he-IL"/>
        </a:p>
      </dgm:t>
    </dgm:pt>
    <dgm:pt modelId="{501F8E4D-7F4E-4995-A9A3-474015FC1B8E}">
      <dgm:prSet phldrT="[טקסט]"/>
      <dgm:spPr/>
      <dgm:t>
        <a:bodyPr/>
        <a:lstStyle/>
        <a:p>
          <a:pPr rtl="1"/>
          <a:endParaRPr lang="he-IL" dirty="0"/>
        </a:p>
      </dgm:t>
    </dgm:pt>
    <dgm:pt modelId="{613CA8A5-D990-48A1-9BD8-729C80F04F83}" type="parTrans" cxnId="{C5498F2F-86CB-452A-8241-D00C78AE43CD}">
      <dgm:prSet/>
      <dgm:spPr/>
      <dgm:t>
        <a:bodyPr/>
        <a:lstStyle/>
        <a:p>
          <a:pPr rtl="1"/>
          <a:endParaRPr lang="he-IL"/>
        </a:p>
      </dgm:t>
    </dgm:pt>
    <dgm:pt modelId="{53D73395-669A-42D1-AEC2-C6B6990353D7}" type="sibTrans" cxnId="{C5498F2F-86CB-452A-8241-D00C78AE43CD}">
      <dgm:prSet/>
      <dgm:spPr/>
      <dgm:t>
        <a:bodyPr/>
        <a:lstStyle/>
        <a:p>
          <a:pPr rtl="1"/>
          <a:endParaRPr lang="he-IL"/>
        </a:p>
      </dgm:t>
    </dgm:pt>
    <dgm:pt modelId="{87F3CCDC-D125-4177-9797-D0D59D3C04D9}">
      <dgm:prSet phldrT="[טקסט]" custT="1"/>
      <dgm:spPr/>
      <dgm:t>
        <a:bodyPr/>
        <a:lstStyle/>
        <a:p>
          <a:pPr algn="ctr" rtl="1"/>
          <a:r>
            <a:rPr lang="he-IL" sz="2800" b="1" dirty="0"/>
            <a:t>הצגת הפתרון שנבחר</a:t>
          </a:r>
        </a:p>
      </dgm:t>
    </dgm:pt>
    <dgm:pt modelId="{CD151B3F-9BFC-4654-B890-8F0730906BBB}" type="parTrans" cxnId="{F4951462-B9D3-4B4E-85C0-952D516E521C}">
      <dgm:prSet/>
      <dgm:spPr/>
      <dgm:t>
        <a:bodyPr/>
        <a:lstStyle/>
        <a:p>
          <a:pPr rtl="1"/>
          <a:endParaRPr lang="he-IL"/>
        </a:p>
      </dgm:t>
    </dgm:pt>
    <dgm:pt modelId="{4069791F-F5B0-4443-9C29-3F649344FD59}" type="sibTrans" cxnId="{F4951462-B9D3-4B4E-85C0-952D516E521C}">
      <dgm:prSet/>
      <dgm:spPr/>
      <dgm:t>
        <a:bodyPr/>
        <a:lstStyle/>
        <a:p>
          <a:pPr rtl="1"/>
          <a:endParaRPr lang="he-IL"/>
        </a:p>
      </dgm:t>
    </dgm:pt>
    <dgm:pt modelId="{B64306AE-3F8B-48ED-8AD3-6F768FFF7373}">
      <dgm:prSet custT="1"/>
      <dgm:spPr/>
      <dgm:t>
        <a:bodyPr/>
        <a:lstStyle/>
        <a:p>
          <a:pPr algn="r" rtl="1"/>
          <a:r>
            <a:rPr lang="he-IL" sz="2400" b="1" dirty="0"/>
            <a:t> מי הוא הגורם שבידיו לעשות זאת?</a:t>
          </a:r>
        </a:p>
      </dgm:t>
    </dgm:pt>
    <dgm:pt modelId="{7588363E-3033-44DE-B09B-1CB80B0A554C}" type="parTrans" cxnId="{98FFCE99-2356-4941-A81B-A335AF91442F}">
      <dgm:prSet/>
      <dgm:spPr/>
      <dgm:t>
        <a:bodyPr/>
        <a:lstStyle/>
        <a:p>
          <a:pPr rtl="1"/>
          <a:endParaRPr lang="he-IL"/>
        </a:p>
      </dgm:t>
    </dgm:pt>
    <dgm:pt modelId="{DC559702-783D-4F78-9F69-06894F012389}" type="sibTrans" cxnId="{98FFCE99-2356-4941-A81B-A335AF91442F}">
      <dgm:prSet/>
      <dgm:spPr/>
      <dgm:t>
        <a:bodyPr/>
        <a:lstStyle/>
        <a:p>
          <a:pPr rtl="1"/>
          <a:endParaRPr lang="he-IL"/>
        </a:p>
      </dgm:t>
    </dgm:pt>
    <dgm:pt modelId="{08917038-D491-43EC-8247-785F93F65CDF}">
      <dgm:prSet phldrT="[טקסט]" custT="1"/>
      <dgm:spPr/>
      <dgm:t>
        <a:bodyPr/>
        <a:lstStyle/>
        <a:p>
          <a:pPr algn="r" rtl="1"/>
          <a:r>
            <a:rPr lang="he-IL" sz="2400" b="1" dirty="0"/>
            <a:t>מה צריך לעשות כדי לפתור את הבעיה?</a:t>
          </a:r>
        </a:p>
      </dgm:t>
    </dgm:pt>
    <dgm:pt modelId="{E25E6BA5-7BE7-4B81-B08D-674EE0E31848}" type="parTrans" cxnId="{37AFB6EF-342F-4E5B-BE4C-CFF318716CEA}">
      <dgm:prSet/>
      <dgm:spPr/>
      <dgm:t>
        <a:bodyPr/>
        <a:lstStyle/>
        <a:p>
          <a:pPr rtl="1"/>
          <a:endParaRPr lang="he-IL"/>
        </a:p>
      </dgm:t>
    </dgm:pt>
    <dgm:pt modelId="{41ADFAC4-B0FB-41F7-B1AB-05BB9C101442}" type="sibTrans" cxnId="{37AFB6EF-342F-4E5B-BE4C-CFF318716CEA}">
      <dgm:prSet/>
      <dgm:spPr/>
      <dgm:t>
        <a:bodyPr/>
        <a:lstStyle/>
        <a:p>
          <a:pPr rtl="1"/>
          <a:endParaRPr lang="he-IL"/>
        </a:p>
      </dgm:t>
    </dgm:pt>
    <dgm:pt modelId="{78E39534-2D8D-4DD6-BF3A-24EDA17E9EED}" type="pres">
      <dgm:prSet presAssocID="{DCD6C145-6B4A-4A7A-8F63-6D7476906C4E}" presName="linearFlow" presStyleCnt="0">
        <dgm:presLayoutVars>
          <dgm:dir/>
          <dgm:animLvl val="lvl"/>
          <dgm:resizeHandles val="exact"/>
        </dgm:presLayoutVars>
      </dgm:prSet>
      <dgm:spPr/>
    </dgm:pt>
    <dgm:pt modelId="{2AB8FA14-D6D3-4F45-B107-D7B623B7C620}" type="pres">
      <dgm:prSet presAssocID="{F954AB3A-08F3-4DF0-96B9-6C037E92F7F7}" presName="composite" presStyleCnt="0"/>
      <dgm:spPr/>
    </dgm:pt>
    <dgm:pt modelId="{08323B06-3E27-4D49-AE7F-0F1BFFF91869}" type="pres">
      <dgm:prSet presAssocID="{F954AB3A-08F3-4DF0-96B9-6C037E92F7F7}" presName="parentText" presStyleLbl="alignNode1" presStyleIdx="0" presStyleCnt="3">
        <dgm:presLayoutVars>
          <dgm:chMax val="1"/>
          <dgm:bulletEnabled val="1"/>
        </dgm:presLayoutVars>
      </dgm:prSet>
      <dgm:spPr/>
    </dgm:pt>
    <dgm:pt modelId="{8D1D63DC-1BD8-4A47-AABE-5DFCB44BFC3D}" type="pres">
      <dgm:prSet presAssocID="{F954AB3A-08F3-4DF0-96B9-6C037E92F7F7}" presName="descendantText" presStyleLbl="alignAcc1" presStyleIdx="0" presStyleCnt="3">
        <dgm:presLayoutVars>
          <dgm:bulletEnabled val="1"/>
        </dgm:presLayoutVars>
      </dgm:prSet>
      <dgm:spPr/>
    </dgm:pt>
    <dgm:pt modelId="{31454E36-8BCC-481D-8976-2E42EFF03DDC}" type="pres">
      <dgm:prSet presAssocID="{70041B49-95BB-4CD5-87C6-4D18D335CDA6}" presName="sp" presStyleCnt="0"/>
      <dgm:spPr/>
    </dgm:pt>
    <dgm:pt modelId="{3B943F72-3C6C-45EA-8B8D-6DDD6F4743F5}" type="pres">
      <dgm:prSet presAssocID="{501F8E4D-7F4E-4995-A9A3-474015FC1B8E}" presName="composite" presStyleCnt="0"/>
      <dgm:spPr/>
    </dgm:pt>
    <dgm:pt modelId="{715E1D60-ABAF-4661-B29D-03486EE3BE5B}" type="pres">
      <dgm:prSet presAssocID="{501F8E4D-7F4E-4995-A9A3-474015FC1B8E}" presName="parentText" presStyleLbl="alignNode1" presStyleIdx="1" presStyleCnt="3">
        <dgm:presLayoutVars>
          <dgm:chMax val="1"/>
          <dgm:bulletEnabled val="1"/>
        </dgm:presLayoutVars>
      </dgm:prSet>
      <dgm:spPr/>
    </dgm:pt>
    <dgm:pt modelId="{80F2DA85-78DA-412B-8B99-C13D8438CC6F}" type="pres">
      <dgm:prSet presAssocID="{501F8E4D-7F4E-4995-A9A3-474015FC1B8E}" presName="descendantText" presStyleLbl="alignAcc1" presStyleIdx="1" presStyleCnt="3" custLinFactNeighborX="244" custLinFactNeighborY="-4537">
        <dgm:presLayoutVars>
          <dgm:bulletEnabled val="1"/>
        </dgm:presLayoutVars>
      </dgm:prSet>
      <dgm:spPr/>
    </dgm:pt>
    <dgm:pt modelId="{A6AC21C4-8DD4-4E83-9CE6-17115AED9C20}" type="pres">
      <dgm:prSet presAssocID="{53D73395-669A-42D1-AEC2-C6B6990353D7}" presName="sp" presStyleCnt="0"/>
      <dgm:spPr/>
    </dgm:pt>
    <dgm:pt modelId="{CA9E4B51-E69F-471D-A56F-B5C37DD012FA}" type="pres">
      <dgm:prSet presAssocID="{4583C6B1-4415-4EA3-9BF7-E367B2AD88E3}" presName="composite" presStyleCnt="0"/>
      <dgm:spPr/>
    </dgm:pt>
    <dgm:pt modelId="{8C4902ED-8360-4E24-97F4-B42E70078F7A}" type="pres">
      <dgm:prSet presAssocID="{4583C6B1-4415-4EA3-9BF7-E367B2AD88E3}" presName="parentText" presStyleLbl="alignNode1" presStyleIdx="2" presStyleCnt="3">
        <dgm:presLayoutVars>
          <dgm:chMax val="1"/>
          <dgm:bulletEnabled val="1"/>
        </dgm:presLayoutVars>
      </dgm:prSet>
      <dgm:spPr/>
    </dgm:pt>
    <dgm:pt modelId="{D2D56659-5321-4D1E-A70A-2331F1F73C72}" type="pres">
      <dgm:prSet presAssocID="{4583C6B1-4415-4EA3-9BF7-E367B2AD88E3}" presName="descendantText" presStyleLbl="alignAcc1" presStyleIdx="2" presStyleCnt="3" custLinFactNeighborX="244" custLinFactNeighborY="8801">
        <dgm:presLayoutVars>
          <dgm:bulletEnabled val="1"/>
        </dgm:presLayoutVars>
      </dgm:prSet>
      <dgm:spPr/>
    </dgm:pt>
  </dgm:ptLst>
  <dgm:cxnLst>
    <dgm:cxn modelId="{BCFCC60C-1ABC-4D1C-B018-72126B7348F5}" type="presOf" srcId="{319F068E-9FC4-4A06-B7B1-24BE01FDA31B}" destId="{80F2DA85-78DA-412B-8B99-C13D8438CC6F}" srcOrd="0" destOrd="0" presId="urn:microsoft.com/office/officeart/2005/8/layout/chevron2"/>
    <dgm:cxn modelId="{C5498F2F-86CB-452A-8241-D00C78AE43CD}" srcId="{DCD6C145-6B4A-4A7A-8F63-6D7476906C4E}" destId="{501F8E4D-7F4E-4995-A9A3-474015FC1B8E}" srcOrd="1" destOrd="0" parTransId="{613CA8A5-D990-48A1-9BD8-729C80F04F83}" sibTransId="{53D73395-669A-42D1-AEC2-C6B6990353D7}"/>
    <dgm:cxn modelId="{F4951462-B9D3-4B4E-85C0-952D516E521C}" srcId="{4583C6B1-4415-4EA3-9BF7-E367B2AD88E3}" destId="{87F3CCDC-D125-4177-9797-D0D59D3C04D9}" srcOrd="0" destOrd="0" parTransId="{CD151B3F-9BFC-4654-B890-8F0730906BBB}" sibTransId="{4069791F-F5B0-4443-9C29-3F649344FD59}"/>
    <dgm:cxn modelId="{D7400E51-EE62-46A8-9D98-796758B7AFCF}" type="presOf" srcId="{B64306AE-3F8B-48ED-8AD3-6F768FFF7373}" destId="{8D1D63DC-1BD8-4A47-AABE-5DFCB44BFC3D}" srcOrd="0" destOrd="2" presId="urn:microsoft.com/office/officeart/2005/8/layout/chevron2"/>
    <dgm:cxn modelId="{575F9D55-7B3B-42AE-A73C-78C54DEDBA69}" type="presOf" srcId="{4583C6B1-4415-4EA3-9BF7-E367B2AD88E3}" destId="{8C4902ED-8360-4E24-97F4-B42E70078F7A}" srcOrd="0" destOrd="0" presId="urn:microsoft.com/office/officeart/2005/8/layout/chevron2"/>
    <dgm:cxn modelId="{4E77227C-A5ED-47BF-8E0B-4966C0C24B7F}" srcId="{DCD6C145-6B4A-4A7A-8F63-6D7476906C4E}" destId="{F954AB3A-08F3-4DF0-96B9-6C037E92F7F7}" srcOrd="0" destOrd="0" parTransId="{1D32CC91-4B22-477E-A1E7-8C61FA74032E}" sibTransId="{70041B49-95BB-4CD5-87C6-4D18D335CDA6}"/>
    <dgm:cxn modelId="{D8360F7F-12BF-4FF4-9B13-17133DE66798}" srcId="{501F8E4D-7F4E-4995-A9A3-474015FC1B8E}" destId="{319F068E-9FC4-4A06-B7B1-24BE01FDA31B}" srcOrd="0" destOrd="0" parTransId="{EBCA3063-5892-4EEA-88FE-1363EA895879}" sibTransId="{115CEF63-F4A2-4915-A071-F88038862590}"/>
    <dgm:cxn modelId="{98FFCE99-2356-4941-A81B-A335AF91442F}" srcId="{F954AB3A-08F3-4DF0-96B9-6C037E92F7F7}" destId="{B64306AE-3F8B-48ED-8AD3-6F768FFF7373}" srcOrd="2" destOrd="0" parTransId="{7588363E-3033-44DE-B09B-1CB80B0A554C}" sibTransId="{DC559702-783D-4F78-9F69-06894F012389}"/>
    <dgm:cxn modelId="{EB4CCEA4-863A-4288-AF8E-8AE132683BC1}" type="presOf" srcId="{08917038-D491-43EC-8247-785F93F65CDF}" destId="{8D1D63DC-1BD8-4A47-AABE-5DFCB44BFC3D}" srcOrd="0" destOrd="1" presId="urn:microsoft.com/office/officeart/2005/8/layout/chevron2"/>
    <dgm:cxn modelId="{BF0D9EB1-A992-427C-B20D-778E65867FE1}" type="presOf" srcId="{87F3CCDC-D125-4177-9797-D0D59D3C04D9}" destId="{D2D56659-5321-4D1E-A70A-2331F1F73C72}" srcOrd="0" destOrd="0" presId="urn:microsoft.com/office/officeart/2005/8/layout/chevron2"/>
    <dgm:cxn modelId="{5F067EB9-12E3-4BE5-A950-39795C1B9D05}" type="presOf" srcId="{DCD6C145-6B4A-4A7A-8F63-6D7476906C4E}" destId="{78E39534-2D8D-4DD6-BF3A-24EDA17E9EED}" srcOrd="0" destOrd="0" presId="urn:microsoft.com/office/officeart/2005/8/layout/chevron2"/>
    <dgm:cxn modelId="{A098DFCB-E624-4417-B259-164B2C0392DA}" type="presOf" srcId="{2FB7F969-5ABD-4428-B3CD-345BA4EAAD21}" destId="{8D1D63DC-1BD8-4A47-AABE-5DFCB44BFC3D}" srcOrd="0" destOrd="0" presId="urn:microsoft.com/office/officeart/2005/8/layout/chevron2"/>
    <dgm:cxn modelId="{FBE00BD6-CC4A-4B7F-A3AB-EFB72530D27E}" type="presOf" srcId="{501F8E4D-7F4E-4995-A9A3-474015FC1B8E}" destId="{715E1D60-ABAF-4661-B29D-03486EE3BE5B}" srcOrd="0" destOrd="0" presId="urn:microsoft.com/office/officeart/2005/8/layout/chevron2"/>
    <dgm:cxn modelId="{DABDDCE9-5578-481D-8843-897FA09103FA}" srcId="{DCD6C145-6B4A-4A7A-8F63-6D7476906C4E}" destId="{4583C6B1-4415-4EA3-9BF7-E367B2AD88E3}" srcOrd="2" destOrd="0" parTransId="{76071F23-94CD-4233-BDF7-A7F590927DD7}" sibTransId="{8521D1C7-EB7D-41AA-91A7-92ECF1A33FCC}"/>
    <dgm:cxn modelId="{37AFB6EF-342F-4E5B-BE4C-CFF318716CEA}" srcId="{F954AB3A-08F3-4DF0-96B9-6C037E92F7F7}" destId="{08917038-D491-43EC-8247-785F93F65CDF}" srcOrd="1" destOrd="0" parTransId="{E25E6BA5-7BE7-4B81-B08D-674EE0E31848}" sibTransId="{41ADFAC4-B0FB-41F7-B1AB-05BB9C101442}"/>
    <dgm:cxn modelId="{E0871AFC-7F52-4A35-A3C9-17F718CF61F5}" type="presOf" srcId="{F954AB3A-08F3-4DF0-96B9-6C037E92F7F7}" destId="{08323B06-3E27-4D49-AE7F-0F1BFFF91869}" srcOrd="0" destOrd="0" presId="urn:microsoft.com/office/officeart/2005/8/layout/chevron2"/>
    <dgm:cxn modelId="{9B9164FE-6E68-4BB8-A885-DC2F919B2E5B}" srcId="{F954AB3A-08F3-4DF0-96B9-6C037E92F7F7}" destId="{2FB7F969-5ABD-4428-B3CD-345BA4EAAD21}" srcOrd="0" destOrd="0" parTransId="{6C7A030F-2E47-498C-873D-CFA8E8EB58BF}" sibTransId="{F7829C8F-C69A-470D-BFC2-A3284FABAE69}"/>
    <dgm:cxn modelId="{F37278C6-EDFC-4A36-A7ED-DDAFE76D254C}" type="presParOf" srcId="{78E39534-2D8D-4DD6-BF3A-24EDA17E9EED}" destId="{2AB8FA14-D6D3-4F45-B107-D7B623B7C620}" srcOrd="0" destOrd="0" presId="urn:microsoft.com/office/officeart/2005/8/layout/chevron2"/>
    <dgm:cxn modelId="{A3282A52-812C-42E4-BB24-F49EACC5C50B}" type="presParOf" srcId="{2AB8FA14-D6D3-4F45-B107-D7B623B7C620}" destId="{08323B06-3E27-4D49-AE7F-0F1BFFF91869}" srcOrd="0" destOrd="0" presId="urn:microsoft.com/office/officeart/2005/8/layout/chevron2"/>
    <dgm:cxn modelId="{7DB27B77-B7FC-4318-9ED0-5863644B5455}" type="presParOf" srcId="{2AB8FA14-D6D3-4F45-B107-D7B623B7C620}" destId="{8D1D63DC-1BD8-4A47-AABE-5DFCB44BFC3D}" srcOrd="1" destOrd="0" presId="urn:microsoft.com/office/officeart/2005/8/layout/chevron2"/>
    <dgm:cxn modelId="{9A135945-3445-409C-A6E3-4DD641051A8E}" type="presParOf" srcId="{78E39534-2D8D-4DD6-BF3A-24EDA17E9EED}" destId="{31454E36-8BCC-481D-8976-2E42EFF03DDC}" srcOrd="1" destOrd="0" presId="urn:microsoft.com/office/officeart/2005/8/layout/chevron2"/>
    <dgm:cxn modelId="{8DC34895-FE40-4A79-A10C-0EF92F2D9D0A}" type="presParOf" srcId="{78E39534-2D8D-4DD6-BF3A-24EDA17E9EED}" destId="{3B943F72-3C6C-45EA-8B8D-6DDD6F4743F5}" srcOrd="2" destOrd="0" presId="urn:microsoft.com/office/officeart/2005/8/layout/chevron2"/>
    <dgm:cxn modelId="{B3BB91E7-E5C6-45CE-8B4D-703357815325}" type="presParOf" srcId="{3B943F72-3C6C-45EA-8B8D-6DDD6F4743F5}" destId="{715E1D60-ABAF-4661-B29D-03486EE3BE5B}" srcOrd="0" destOrd="0" presId="urn:microsoft.com/office/officeart/2005/8/layout/chevron2"/>
    <dgm:cxn modelId="{906D7477-241E-4C6A-BF90-BE3D181E5E29}" type="presParOf" srcId="{3B943F72-3C6C-45EA-8B8D-6DDD6F4743F5}" destId="{80F2DA85-78DA-412B-8B99-C13D8438CC6F}" srcOrd="1" destOrd="0" presId="urn:microsoft.com/office/officeart/2005/8/layout/chevron2"/>
    <dgm:cxn modelId="{41C9E946-0A98-4927-8325-407FCCD35C06}" type="presParOf" srcId="{78E39534-2D8D-4DD6-BF3A-24EDA17E9EED}" destId="{A6AC21C4-8DD4-4E83-9CE6-17115AED9C20}" srcOrd="3" destOrd="0" presId="urn:microsoft.com/office/officeart/2005/8/layout/chevron2"/>
    <dgm:cxn modelId="{38D7430B-3F47-40CA-9FAF-81E691B18204}" type="presParOf" srcId="{78E39534-2D8D-4DD6-BF3A-24EDA17E9EED}" destId="{CA9E4B51-E69F-471D-A56F-B5C37DD012FA}" srcOrd="4" destOrd="0" presId="urn:microsoft.com/office/officeart/2005/8/layout/chevron2"/>
    <dgm:cxn modelId="{2413B6AE-A9EB-453F-91B6-9CBC326BE708}" type="presParOf" srcId="{CA9E4B51-E69F-471D-A56F-B5C37DD012FA}" destId="{8C4902ED-8360-4E24-97F4-B42E70078F7A}" srcOrd="0" destOrd="0" presId="urn:microsoft.com/office/officeart/2005/8/layout/chevron2"/>
    <dgm:cxn modelId="{6FDB8EDF-4B73-4990-B274-FC82E36B7446}" type="presParOf" srcId="{CA9E4B51-E69F-471D-A56F-B5C37DD012FA}" destId="{D2D56659-5321-4D1E-A70A-2331F1F73C7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23B06-3E27-4D49-AE7F-0F1BFFF91869}">
      <dsp:nvSpPr>
        <dsp:cNvPr id="0" name=""/>
        <dsp:cNvSpPr/>
      </dsp:nvSpPr>
      <dsp:spPr>
        <a:xfrm rot="5400000">
          <a:off x="-245395" y="248052"/>
          <a:ext cx="1635968" cy="1145177"/>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r>
            <a:rPr lang="he-IL" sz="3400" kern="1200" dirty="0"/>
            <a:t>   </a:t>
          </a:r>
        </a:p>
      </dsp:txBody>
      <dsp:txXfrm rot="-5400000">
        <a:off x="1" y="575246"/>
        <a:ext cx="1145177" cy="490791"/>
      </dsp:txXfrm>
    </dsp:sp>
    <dsp:sp modelId="{8D1D63DC-1BD8-4A47-AABE-5DFCB44BFC3D}">
      <dsp:nvSpPr>
        <dsp:cNvPr id="0" name=""/>
        <dsp:cNvSpPr/>
      </dsp:nvSpPr>
      <dsp:spPr>
        <a:xfrm rot="5400000">
          <a:off x="4155699" y="-3007863"/>
          <a:ext cx="1063379" cy="7084422"/>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r" defTabSz="1244600" rtl="1">
            <a:lnSpc>
              <a:spcPct val="90000"/>
            </a:lnSpc>
            <a:spcBef>
              <a:spcPct val="0"/>
            </a:spcBef>
            <a:spcAft>
              <a:spcPct val="15000"/>
            </a:spcAft>
            <a:buChar char="•"/>
          </a:pPr>
          <a:r>
            <a:rPr lang="he-IL" sz="2800" kern="1200" dirty="0"/>
            <a:t>הצגת 2 פתרונות המבוססים על המסקנה</a:t>
          </a:r>
        </a:p>
        <a:p>
          <a:pPr marL="228600" lvl="1" indent="-228600" algn="r" defTabSz="1066800" rtl="1">
            <a:lnSpc>
              <a:spcPct val="90000"/>
            </a:lnSpc>
            <a:spcBef>
              <a:spcPct val="0"/>
            </a:spcBef>
            <a:spcAft>
              <a:spcPct val="15000"/>
            </a:spcAft>
            <a:buChar char="•"/>
          </a:pPr>
          <a:r>
            <a:rPr lang="he-IL" sz="2400" b="1" kern="1200" dirty="0"/>
            <a:t>מה צריך לעשות כדי לפתור את הבעיה?</a:t>
          </a:r>
        </a:p>
        <a:p>
          <a:pPr marL="228600" lvl="1" indent="-228600" algn="r" defTabSz="1066800" rtl="1">
            <a:lnSpc>
              <a:spcPct val="90000"/>
            </a:lnSpc>
            <a:spcBef>
              <a:spcPct val="0"/>
            </a:spcBef>
            <a:spcAft>
              <a:spcPct val="15000"/>
            </a:spcAft>
            <a:buChar char="•"/>
          </a:pPr>
          <a:r>
            <a:rPr lang="he-IL" sz="2400" b="1" kern="1200" dirty="0"/>
            <a:t> מי הוא הגורם שבידיו לעשות זאת?</a:t>
          </a:r>
        </a:p>
      </dsp:txBody>
      <dsp:txXfrm rot="-5400000">
        <a:off x="1145178" y="54568"/>
        <a:ext cx="7032512" cy="959559"/>
      </dsp:txXfrm>
    </dsp:sp>
    <dsp:sp modelId="{715E1D60-ABAF-4661-B29D-03486EE3BE5B}">
      <dsp:nvSpPr>
        <dsp:cNvPr id="0" name=""/>
        <dsp:cNvSpPr/>
      </dsp:nvSpPr>
      <dsp:spPr>
        <a:xfrm rot="5400000">
          <a:off x="-245395" y="1690392"/>
          <a:ext cx="1635968" cy="1145177"/>
        </a:xfrm>
        <a:prstGeom prst="chevron">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endParaRPr lang="he-IL" sz="3400" kern="1200" dirty="0"/>
        </a:p>
      </dsp:txBody>
      <dsp:txXfrm rot="-5400000">
        <a:off x="1" y="2017586"/>
        <a:ext cx="1145177" cy="490791"/>
      </dsp:txXfrm>
    </dsp:sp>
    <dsp:sp modelId="{80F2DA85-78DA-412B-8B99-C13D8438CC6F}">
      <dsp:nvSpPr>
        <dsp:cNvPr id="0" name=""/>
        <dsp:cNvSpPr/>
      </dsp:nvSpPr>
      <dsp:spPr>
        <a:xfrm rot="5400000">
          <a:off x="4155699" y="-1613769"/>
          <a:ext cx="1063379" cy="7084422"/>
        </a:xfrm>
        <a:prstGeom prst="round2Same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rtl="1">
            <a:lnSpc>
              <a:spcPct val="90000"/>
            </a:lnSpc>
            <a:spcBef>
              <a:spcPct val="0"/>
            </a:spcBef>
            <a:spcAft>
              <a:spcPct val="15000"/>
            </a:spcAft>
            <a:buChar char="•"/>
          </a:pPr>
          <a:r>
            <a:rPr lang="he-IL" sz="2800" b="1" kern="1200" dirty="0"/>
            <a:t>יתרון וחסרון לכל פתרון</a:t>
          </a:r>
        </a:p>
      </dsp:txBody>
      <dsp:txXfrm rot="-5400000">
        <a:off x="1145178" y="1448662"/>
        <a:ext cx="7032512" cy="959559"/>
      </dsp:txXfrm>
    </dsp:sp>
    <dsp:sp modelId="{8C4902ED-8360-4E24-97F4-B42E70078F7A}">
      <dsp:nvSpPr>
        <dsp:cNvPr id="0" name=""/>
        <dsp:cNvSpPr/>
      </dsp:nvSpPr>
      <dsp:spPr>
        <a:xfrm rot="5400000">
          <a:off x="-245395" y="3132732"/>
          <a:ext cx="1635968" cy="1145177"/>
        </a:xfrm>
        <a:prstGeom prst="chevron">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r>
            <a:rPr lang="he-IL" sz="3400" kern="1200" dirty="0"/>
            <a:t>   </a:t>
          </a:r>
        </a:p>
      </dsp:txBody>
      <dsp:txXfrm rot="-5400000">
        <a:off x="1" y="3459926"/>
        <a:ext cx="1145177" cy="490791"/>
      </dsp:txXfrm>
    </dsp:sp>
    <dsp:sp modelId="{D2D56659-5321-4D1E-A70A-2331F1F73C72}">
      <dsp:nvSpPr>
        <dsp:cNvPr id="0" name=""/>
        <dsp:cNvSpPr/>
      </dsp:nvSpPr>
      <dsp:spPr>
        <a:xfrm rot="5400000">
          <a:off x="4155699" y="-29596"/>
          <a:ext cx="1063379" cy="7084422"/>
        </a:xfrm>
        <a:prstGeom prst="round2Same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rtl="1">
            <a:lnSpc>
              <a:spcPct val="90000"/>
            </a:lnSpc>
            <a:spcBef>
              <a:spcPct val="0"/>
            </a:spcBef>
            <a:spcAft>
              <a:spcPct val="15000"/>
            </a:spcAft>
            <a:buChar char="•"/>
          </a:pPr>
          <a:r>
            <a:rPr lang="he-IL" sz="2800" b="1" kern="1200" dirty="0"/>
            <a:t>הצגת הפתרון שנבחר</a:t>
          </a:r>
        </a:p>
      </dsp:txBody>
      <dsp:txXfrm rot="-5400000">
        <a:off x="1145178" y="3032835"/>
        <a:ext cx="7032512" cy="9595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04506FE-2344-47FE-B52A-BD42347D04C7}" type="datetimeFigureOut">
              <a:rPr lang="he-IL" smtClean="0"/>
              <a:t>כ"א/אלול/תשפ"א</a:t>
            </a:fld>
            <a:endParaRPr lang="he-IL" dirty="0"/>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32F4D0-2DBF-4505-9EB0-057B55E5572D}" type="slidenum">
              <a:rPr lang="he-IL" smtClean="0"/>
              <a:t>‹#›</a:t>
            </a:fld>
            <a:endParaRPr lang="he-IL" dirty="0"/>
          </a:p>
        </p:txBody>
      </p:sp>
    </p:spTree>
    <p:extLst>
      <p:ext uri="{BB962C8B-B14F-4D97-AF65-F5344CB8AC3E}">
        <p14:creationId xmlns:p14="http://schemas.microsoft.com/office/powerpoint/2010/main" val="31991086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1446367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a:p>
        </p:txBody>
      </p:sp>
      <p:sp>
        <p:nvSpPr>
          <p:cNvPr id="4506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fld id="{1878F88F-23E8-4727-8C08-FACC354239F1}" type="slidenum">
              <a:rPr lang="he-IL" altLang="he-IL" smtClean="0"/>
              <a:pPr/>
              <a:t>15</a:t>
            </a:fld>
            <a:endParaRPr lang="he-IL" alt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2816148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3224430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1219719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1540716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E332F4D0-2DBF-4505-9EB0-057B55E5572D}" type="slidenum">
              <a:rPr lang="he-IL" smtClean="0"/>
              <a:t>10</a:t>
            </a:fld>
            <a:endParaRPr lang="he-IL" dirty="0"/>
          </a:p>
        </p:txBody>
      </p:sp>
    </p:spTree>
    <p:extLst>
      <p:ext uri="{BB962C8B-B14F-4D97-AF65-F5344CB8AC3E}">
        <p14:creationId xmlns:p14="http://schemas.microsoft.com/office/powerpoint/2010/main" val="2466129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a:p>
        </p:txBody>
      </p:sp>
      <p:sp>
        <p:nvSpPr>
          <p:cNvPr id="4608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fld id="{807D076A-70B4-418F-8357-450BA622B4F4}" type="slidenum">
              <a:rPr lang="he-IL" altLang="he-IL" smtClean="0"/>
              <a:pPr/>
              <a:t>12</a:t>
            </a:fld>
            <a:endParaRPr lang="he-IL" alt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a:p>
        </p:txBody>
      </p:sp>
      <p:sp>
        <p:nvSpPr>
          <p:cNvPr id="43012"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fld id="{01C697BC-D2EC-4580-9DFC-C6A2064BF5D0}" type="slidenum">
              <a:rPr lang="he-IL" altLang="he-IL" smtClean="0"/>
              <a:pPr/>
              <a:t>13</a:t>
            </a:fld>
            <a:endParaRPr lang="he-IL" alt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e-IL" altLang="he-IL"/>
          </a:p>
        </p:txBody>
      </p:sp>
      <p:sp>
        <p:nvSpPr>
          <p:cNvPr id="44036"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cs typeface="Arial" charset="0"/>
              </a:defRPr>
            </a:lvl1pPr>
            <a:lvl2pPr marL="742950" indent="-285750">
              <a:defRPr sz="1200">
                <a:solidFill>
                  <a:schemeClr val="tx1"/>
                </a:solidFill>
                <a:latin typeface="Calibri" pitchFamily="34" charset="0"/>
                <a:cs typeface="Arial" charset="0"/>
              </a:defRPr>
            </a:lvl2pPr>
            <a:lvl3pPr marL="1143000" indent="-228600">
              <a:defRPr sz="1200">
                <a:solidFill>
                  <a:schemeClr val="tx1"/>
                </a:solidFill>
                <a:latin typeface="Calibri" pitchFamily="34" charset="0"/>
                <a:cs typeface="Arial" charset="0"/>
              </a:defRPr>
            </a:lvl3pPr>
            <a:lvl4pPr marL="1600200" indent="-228600">
              <a:defRPr sz="1200">
                <a:solidFill>
                  <a:schemeClr val="tx1"/>
                </a:solidFill>
                <a:latin typeface="Calibri" pitchFamily="34" charset="0"/>
                <a:cs typeface="Arial" charset="0"/>
              </a:defRPr>
            </a:lvl4pPr>
            <a:lvl5pPr marL="2057400" indent="-228600">
              <a:defRPr sz="1200">
                <a:solidFill>
                  <a:schemeClr val="tx1"/>
                </a:solidFill>
                <a:latin typeface="Calibri" pitchFamily="34" charset="0"/>
                <a:cs typeface="Arial" charset="0"/>
              </a:defRPr>
            </a:lvl5pPr>
            <a:lvl6pPr marL="2514600" indent="-228600" eaLnBrk="0" fontAlgn="base" hangingPunct="0">
              <a:spcBef>
                <a:spcPct val="30000"/>
              </a:spcBef>
              <a:spcAft>
                <a:spcPct val="0"/>
              </a:spcAft>
              <a:defRPr sz="1200">
                <a:solidFill>
                  <a:schemeClr val="tx1"/>
                </a:solidFill>
                <a:latin typeface="Calibri" pitchFamily="34" charset="0"/>
                <a:cs typeface="Arial" charset="0"/>
              </a:defRPr>
            </a:lvl6pPr>
            <a:lvl7pPr marL="2971800" indent="-228600" eaLnBrk="0" fontAlgn="base" hangingPunct="0">
              <a:spcBef>
                <a:spcPct val="30000"/>
              </a:spcBef>
              <a:spcAft>
                <a:spcPct val="0"/>
              </a:spcAft>
              <a:defRPr sz="1200">
                <a:solidFill>
                  <a:schemeClr val="tx1"/>
                </a:solidFill>
                <a:latin typeface="Calibri" pitchFamily="34" charset="0"/>
                <a:cs typeface="Arial" charset="0"/>
              </a:defRPr>
            </a:lvl7pPr>
            <a:lvl8pPr marL="3429000" indent="-228600" eaLnBrk="0" fontAlgn="base" hangingPunct="0">
              <a:spcBef>
                <a:spcPct val="30000"/>
              </a:spcBef>
              <a:spcAft>
                <a:spcPct val="0"/>
              </a:spcAft>
              <a:defRPr sz="1200">
                <a:solidFill>
                  <a:schemeClr val="tx1"/>
                </a:solidFill>
                <a:latin typeface="Calibri" pitchFamily="34" charset="0"/>
                <a:cs typeface="Arial" charset="0"/>
              </a:defRPr>
            </a:lvl8pPr>
            <a:lvl9pPr marL="3886200" indent="-228600" eaLnBrk="0" fontAlgn="base" hangingPunct="0">
              <a:spcBef>
                <a:spcPct val="30000"/>
              </a:spcBef>
              <a:spcAft>
                <a:spcPct val="0"/>
              </a:spcAft>
              <a:defRPr sz="1200">
                <a:solidFill>
                  <a:schemeClr val="tx1"/>
                </a:solidFill>
                <a:latin typeface="Calibri" pitchFamily="34" charset="0"/>
                <a:cs typeface="Arial" charset="0"/>
              </a:defRPr>
            </a:lvl9pPr>
          </a:lstStyle>
          <a:p>
            <a:fld id="{8C5D88A1-7E79-4F2C-A3F5-74B2C56E8BC7}" type="slidenum">
              <a:rPr lang="he-IL" altLang="he-IL" smtClean="0"/>
              <a:pPr/>
              <a:t>14</a:t>
            </a:fld>
            <a:endParaRPr lang="he-IL" alt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169444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1993459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257187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457200" y="1600200"/>
            <a:ext cx="8229600" cy="4967573"/>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val="382423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74848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111255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241459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339052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290185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263835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297517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0045CD7-14CD-406B-814C-8CD05B5E4934}" type="datetimeFigureOut">
              <a:rPr lang="he-IL" smtClean="0"/>
              <a:t>כ"א/אלול/תשפ"א</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89F8E5BE-9375-46A7-8130-75BA98224270}" type="slidenum">
              <a:rPr lang="he-IL" smtClean="0"/>
              <a:t>‹#›</a:t>
            </a:fld>
            <a:endParaRPr lang="he-IL" dirty="0"/>
          </a:p>
        </p:txBody>
      </p:sp>
    </p:spTree>
    <p:extLst>
      <p:ext uri="{BB962C8B-B14F-4D97-AF65-F5344CB8AC3E}">
        <p14:creationId xmlns:p14="http://schemas.microsoft.com/office/powerpoint/2010/main" val="425889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0045CD7-14CD-406B-814C-8CD05B5E4934}" type="datetimeFigureOut">
              <a:rPr lang="he-IL" smtClean="0"/>
              <a:t>כ"א/אלול/תשפ"א</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F8E5BE-9375-46A7-8130-75BA98224270}" type="slidenum">
              <a:rPr lang="he-IL" smtClean="0"/>
              <a:t>‹#›</a:t>
            </a:fld>
            <a:endParaRPr lang="he-IL" dirty="0"/>
          </a:p>
        </p:txBody>
      </p:sp>
    </p:spTree>
    <p:extLst>
      <p:ext uri="{BB962C8B-B14F-4D97-AF65-F5344CB8AC3E}">
        <p14:creationId xmlns:p14="http://schemas.microsoft.com/office/powerpoint/2010/main" val="18963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video.cet.ac.il/VideoPlayerHTML5.aspx?xmlConfigPath=civic/2014/matalat_bizua_beezrahut_mdi.xml"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citizenship.cet.ac.il/ShowItem.aspx?ItemID=f3f4273e-f0d3-477f-b473-6ed132ca31a7&amp;lang=HEB"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827584" y="4066588"/>
            <a:ext cx="7772400" cy="1546475"/>
          </a:xfrm>
          <a:prstGeom prst="rect">
            <a:avLst/>
          </a:prstGeom>
        </p:spPr>
        <p:txBody>
          <a:bodyPr lIns="91425" tIns="91425" rIns="91425" bIns="91425" anchor="b" anchorCtr="0">
            <a:noAutofit/>
          </a:bodyPr>
          <a:lstStyle/>
          <a:p>
            <a:pPr rtl="1">
              <a:spcBef>
                <a:spcPts val="0"/>
              </a:spcBef>
              <a:buNone/>
            </a:pPr>
            <a:r>
              <a:rPr lang="x-none" sz="6600" b="1" dirty="0"/>
              <a:t>מטלת ביצוע באזרחות</a:t>
            </a:r>
          </a:p>
        </p:txBody>
      </p:sp>
      <p:sp>
        <p:nvSpPr>
          <p:cNvPr id="24" name="Shape 24"/>
          <p:cNvSpPr txBox="1">
            <a:spLocks noGrp="1"/>
          </p:cNvSpPr>
          <p:nvPr>
            <p:ph type="subTitle" idx="1"/>
          </p:nvPr>
        </p:nvSpPr>
        <p:spPr>
          <a:xfrm>
            <a:off x="827584" y="3789040"/>
            <a:ext cx="7772400" cy="1046316"/>
          </a:xfrm>
          <a:prstGeom prst="rect">
            <a:avLst/>
          </a:prstGeom>
        </p:spPr>
        <p:txBody>
          <a:bodyPr lIns="91425" tIns="91425" rIns="91425" bIns="91425" anchor="t" anchorCtr="0">
            <a:noAutofit/>
          </a:bodyPr>
          <a:lstStyle/>
          <a:p>
            <a:pPr lvl="0" algn="r">
              <a:spcBef>
                <a:spcPts val="0"/>
              </a:spcBef>
            </a:pPr>
            <a:endParaRPr lang="he-IL" dirty="0"/>
          </a:p>
          <a:p>
            <a:pPr lvl="0" algn="l" rtl="0">
              <a:spcBef>
                <a:spcPts val="0"/>
              </a:spcBef>
              <a:buNone/>
            </a:pPr>
            <a:endParaRPr lang="x-none" dirty="0"/>
          </a:p>
        </p:txBody>
      </p:sp>
      <p:sp>
        <p:nvSpPr>
          <p:cNvPr id="2" name="TextBox 1"/>
          <p:cNvSpPr txBox="1"/>
          <p:nvPr/>
        </p:nvSpPr>
        <p:spPr>
          <a:xfrm>
            <a:off x="7380312" y="764704"/>
            <a:ext cx="936104" cy="369332"/>
          </a:xfrm>
          <a:prstGeom prst="rect">
            <a:avLst/>
          </a:prstGeom>
          <a:noFill/>
        </p:spPr>
        <p:txBody>
          <a:bodyPr wrap="square" rtlCol="1">
            <a:spAutoFit/>
          </a:bodyPr>
          <a:lstStyle/>
          <a:p>
            <a:r>
              <a:rPr lang="he-IL" dirty="0"/>
              <a:t>בס"ד.</a:t>
            </a:r>
          </a:p>
        </p:txBody>
      </p:sp>
      <p:pic>
        <p:nvPicPr>
          <p:cNvPr id="5" name="Picture 3">
            <a:extLst>
              <a:ext uri="{FF2B5EF4-FFF2-40B4-BE49-F238E27FC236}">
                <a16:creationId xmlns:a16="http://schemas.microsoft.com/office/drawing/2014/main" id="{3955F02C-C394-4C74-A9A7-34A7D19499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63957"/>
            <a:ext cx="6280186" cy="3686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451164"/>
      </p:ext>
    </p:extLst>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איסוף מידע מהשטח</a:t>
            </a:r>
            <a:endParaRPr lang="he-IL" dirty="0"/>
          </a:p>
        </p:txBody>
      </p:sp>
      <p:sp>
        <p:nvSpPr>
          <p:cNvPr id="3" name="מציין מיקום תוכן 2"/>
          <p:cNvSpPr>
            <a:spLocks noGrp="1"/>
          </p:cNvSpPr>
          <p:nvPr>
            <p:ph idx="1"/>
          </p:nvPr>
        </p:nvSpPr>
        <p:spPr/>
        <p:txBody>
          <a:bodyPr>
            <a:normAutofit fontScale="85000" lnSpcReduction="20000"/>
          </a:bodyPr>
          <a:lstStyle/>
          <a:p>
            <a:pPr marL="0" indent="0">
              <a:buNone/>
            </a:pPr>
            <a:r>
              <a:rPr lang="he-IL" dirty="0"/>
              <a:t>ישנם 3 כלי איסוף מרכזיים, אותם נבחר לפי הצורך ביחס לנושא העבודה: </a:t>
            </a:r>
            <a:br>
              <a:rPr lang="he-IL" dirty="0"/>
            </a:br>
            <a:r>
              <a:rPr lang="he-IL" b="1" dirty="0"/>
              <a:t>א. שאלונים:</a:t>
            </a:r>
            <a:r>
              <a:rPr lang="he-IL" dirty="0"/>
              <a:t> אוסף שאלות סגורות המופנות לקהל מוגדר של כ </a:t>
            </a:r>
          </a:p>
          <a:p>
            <a:pPr marL="0" indent="0">
              <a:buNone/>
            </a:pPr>
            <a:r>
              <a:rPr lang="he-IL" dirty="0"/>
              <a:t>10-15 משיבים בצורת "סקר". </a:t>
            </a:r>
            <a:br>
              <a:rPr lang="he-IL" dirty="0"/>
            </a:br>
            <a:r>
              <a:rPr lang="he-IL" b="1" dirty="0"/>
              <a:t>ב. ראיונות:</a:t>
            </a:r>
            <a:r>
              <a:rPr lang="he-IL" dirty="0"/>
              <a:t> קיום שיחות עומק עם שניים-שלושה מומחים או בעלי עניין המסוגלים לתת נקודות מבט שונות על הבעיה.                      לשיחות יש להכין שאלות פתוחות שיובילו את השיחה. ניתן לקיים את הראיונות גם באופן טלפוני. </a:t>
            </a:r>
            <a:br>
              <a:rPr lang="he-IL" dirty="0"/>
            </a:br>
            <a:r>
              <a:rPr lang="he-IL" b="1" dirty="0"/>
              <a:t>ג. תצפית:</a:t>
            </a:r>
            <a:r>
              <a:rPr lang="he-IL" dirty="0"/>
              <a:t> יציאה לשטח על מנת לאמת את קיום הבעיה באמצעי ויזואלי - בעיניים, תוך תיעוד הממצאים בדף תצפית</a:t>
            </a:r>
            <a:br>
              <a:rPr lang="he-IL" dirty="0"/>
            </a:br>
            <a:r>
              <a:rPr lang="he-IL" dirty="0"/>
              <a:t>                ובתמונות סטילס או וידאו. </a:t>
            </a:r>
            <a:br>
              <a:rPr lang="he-IL" dirty="0"/>
            </a:br>
            <a:endParaRPr lang="he-IL" dirty="0"/>
          </a:p>
        </p:txBody>
      </p:sp>
    </p:spTree>
    <p:extLst>
      <p:ext uri="{BB962C8B-B14F-4D97-AF65-F5344CB8AC3E}">
        <p14:creationId xmlns:p14="http://schemas.microsoft.com/office/powerpoint/2010/main" val="1373709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בחירת הכלי</a:t>
            </a:r>
            <a:r>
              <a:rPr lang="he-IL" dirty="0"/>
              <a:t> וכתיבת הנימוקים לבחירה.</a:t>
            </a:r>
          </a:p>
        </p:txBody>
      </p:sp>
      <p:sp>
        <p:nvSpPr>
          <p:cNvPr id="3" name="מציין מיקום תוכן 2"/>
          <p:cNvSpPr>
            <a:spLocks noGrp="1"/>
          </p:cNvSpPr>
          <p:nvPr>
            <p:ph idx="1"/>
          </p:nvPr>
        </p:nvSpPr>
        <p:spPr/>
        <p:txBody>
          <a:bodyPr>
            <a:normAutofit fontScale="62500" lnSpcReduction="20000"/>
          </a:bodyPr>
          <a:lstStyle/>
          <a:p>
            <a:pPr marL="514350" indent="-514350">
              <a:buAutoNum type="arabicPeriod"/>
            </a:pPr>
            <a:r>
              <a:rPr lang="he-IL" dirty="0"/>
              <a:t>לאחר שבחרתם את הכלי המתאים לעבודה יש לבנות אותו: </a:t>
            </a:r>
            <a:br>
              <a:rPr lang="he-IL" dirty="0"/>
            </a:br>
            <a:r>
              <a:rPr lang="he-IL" b="1" dirty="0"/>
              <a:t>א. שאלונים:</a:t>
            </a:r>
            <a:r>
              <a:rPr lang="he-IL" dirty="0"/>
              <a:t> יש להגדיר קהל יעד לשאלון ולהכין לפחות 10 שאלות סגורות שיסייעו בהבנת הבעיה. </a:t>
            </a:r>
            <a:br>
              <a:rPr lang="he-IL" dirty="0"/>
            </a:br>
            <a:r>
              <a:rPr lang="he-IL" b="1" dirty="0"/>
              <a:t>ב. ראיונות:</a:t>
            </a:r>
            <a:r>
              <a:rPr lang="he-IL" dirty="0"/>
              <a:t> יש להכין למרואיין לפחות 5 שאלות פתוחות אודות הבעיה.  מומלץ גם</a:t>
            </a:r>
            <a:r>
              <a:rPr lang="he-IL" b="1" dirty="0"/>
              <a:t> להקליט את </a:t>
            </a:r>
            <a:r>
              <a:rPr lang="he-IL" b="1" dirty="0" err="1"/>
              <a:t>הראיון</a:t>
            </a:r>
            <a:r>
              <a:rPr lang="he-IL" dirty="0"/>
              <a:t> (באישור המרואיין) על מנת שתהיה האפשרות לחזור אליו שוב ושוב. </a:t>
            </a:r>
            <a:br>
              <a:rPr lang="he-IL" dirty="0"/>
            </a:br>
            <a:r>
              <a:rPr lang="he-IL" b="1" dirty="0"/>
              <a:t>ג. תצפית:</a:t>
            </a:r>
            <a:r>
              <a:rPr lang="he-IL" dirty="0"/>
              <a:t> יש לבחור את מקום התצפית והמועד/ים </a:t>
            </a:r>
            <a:r>
              <a:rPr lang="he-IL" dirty="0" err="1"/>
              <a:t>המתאימ</a:t>
            </a:r>
            <a:r>
              <a:rPr lang="he-IL" dirty="0"/>
              <a:t>/ים לקיומה ולהכין "דף תצפית" ריק בו יתועד איסוף הנתונים בשטח /</a:t>
            </a:r>
            <a:r>
              <a:rPr lang="he-IL" b="1" dirty="0"/>
              <a:t> לצלם</a:t>
            </a:r>
            <a:r>
              <a:rPr lang="he-IL" dirty="0"/>
              <a:t> ממש. </a:t>
            </a:r>
          </a:p>
          <a:p>
            <a:pPr marL="514350" indent="-514350">
              <a:buAutoNum type="arabicPeriod"/>
            </a:pPr>
            <a:r>
              <a:rPr lang="he-IL" dirty="0"/>
              <a:t>נמקו מדוע בחרתם דווקא בכלי זה.</a:t>
            </a:r>
          </a:p>
          <a:p>
            <a:pPr marL="514350" lvl="0" indent="-514350">
              <a:buFont typeface="Arial" pitchFamily="34" charset="0"/>
              <a:buAutoNum type="arabicPeriod"/>
            </a:pPr>
            <a:r>
              <a:rPr lang="he-IL" dirty="0"/>
              <a:t>מתן הסבר על דרך הבדיקה. אם הוחלט לאסוף נתונים מאנשים, יש להגדיר את פרופיל אוכלוסיית הבדיקה, מספר הנבדקים, מין הנבדקים, טווח הגילים ונתונים רלוונטיים נוספים ולהקפיד שכל אלו מתאימים לבעיה הנבדקת. </a:t>
            </a:r>
            <a:endParaRPr lang="en-US" dirty="0"/>
          </a:p>
          <a:p>
            <a:pPr marL="514350" indent="-514350">
              <a:buAutoNum type="arabicPeriod"/>
            </a:pPr>
            <a:endParaRPr lang="he-IL" dirty="0"/>
          </a:p>
          <a:p>
            <a:pPr marL="0" indent="0">
              <a:buNone/>
            </a:pPr>
            <a:br>
              <a:rPr lang="he-IL" dirty="0"/>
            </a:br>
            <a:r>
              <a:rPr lang="he-IL" b="1" dirty="0"/>
              <a:t>יש לזכור כל העת שהמטרה היא איסוף מידע שנועד לבדוק את קיום הבעיה האזרחית ולהתקדם לקראת פתרונה!</a:t>
            </a:r>
            <a:r>
              <a:rPr lang="he-IL" dirty="0"/>
              <a:t> </a:t>
            </a:r>
            <a:br>
              <a:rPr lang="he-IL" dirty="0"/>
            </a:br>
            <a:endParaRPr lang="he-IL" dirty="0"/>
          </a:p>
        </p:txBody>
      </p:sp>
    </p:spTree>
    <p:extLst>
      <p:ext uri="{BB962C8B-B14F-4D97-AF65-F5344CB8AC3E}">
        <p14:creationId xmlns:p14="http://schemas.microsoft.com/office/powerpoint/2010/main" val="3203537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כותרת 1"/>
          <p:cNvSpPr>
            <a:spLocks noGrp="1"/>
          </p:cNvSpPr>
          <p:nvPr>
            <p:ph type="title"/>
          </p:nvPr>
        </p:nvSpPr>
        <p:spPr/>
        <p:txBody>
          <a:bodyPr/>
          <a:lstStyle/>
          <a:p>
            <a:pPr algn="ctr" eaLnBrk="1" hangingPunct="1"/>
            <a:r>
              <a:rPr lang="he-IL" altLang="he-IL" b="1"/>
              <a:t>שאלון</a:t>
            </a:r>
            <a:endParaRPr lang="he-IL" altLang="he-IL"/>
          </a:p>
        </p:txBody>
      </p:sp>
      <p:sp>
        <p:nvSpPr>
          <p:cNvPr id="27651" name="מציין מיקום תוכן 2"/>
          <p:cNvSpPr>
            <a:spLocks noGrp="1"/>
          </p:cNvSpPr>
          <p:nvPr>
            <p:ph sz="quarter" idx="1"/>
          </p:nvPr>
        </p:nvSpPr>
        <p:spPr>
          <a:xfrm>
            <a:off x="250825" y="1447800"/>
            <a:ext cx="8435975" cy="4572000"/>
          </a:xfrm>
        </p:spPr>
        <p:txBody>
          <a:bodyPr>
            <a:normAutofit fontScale="92500" lnSpcReduction="20000"/>
          </a:bodyPr>
          <a:lstStyle/>
          <a:p>
            <a:pPr eaLnBrk="1" hangingPunct="1"/>
            <a:r>
              <a:rPr lang="he-IL" altLang="he-IL" sz="3000" dirty="0"/>
              <a:t>שאלון הוא כלי לאיסוף נתונים המסייע ברכישת ידע המבוסס על ניסיונם או דעתם של אחרים, באופן מסודר ושיטתי.</a:t>
            </a:r>
            <a:br>
              <a:rPr lang="he-IL" altLang="he-IL" sz="3000" dirty="0"/>
            </a:br>
            <a:r>
              <a:rPr lang="he-IL" altLang="he-IL" sz="3000" dirty="0"/>
              <a:t>באמצעות השאלון מתקבלים ממצאים שניתוחם מסייע במתן תשובות מתאימות לבעיה ומכוונות לפתרונה.</a:t>
            </a:r>
          </a:p>
          <a:p>
            <a:pPr eaLnBrk="1" hangingPunct="1"/>
            <a:r>
              <a:rPr lang="he-IL" altLang="he-IL" sz="3000" dirty="0"/>
              <a:t>מתי נשתמש בשאלון?</a:t>
            </a:r>
          </a:p>
          <a:p>
            <a:pPr eaLnBrk="1" hangingPunct="1"/>
            <a:r>
              <a:rPr lang="he-IL" altLang="he-IL" sz="3000" dirty="0"/>
              <a:t>-כאשר אנו מבינים את הבעיה, אבל רוצים לאסוף דעות שונות ונקודות מבט על הבעיה ופתרונה </a:t>
            </a:r>
          </a:p>
          <a:p>
            <a:pPr eaLnBrk="1" hangingPunct="1"/>
            <a:r>
              <a:rPr lang="he-IL" altLang="he-IL" sz="3000" dirty="0"/>
              <a:t>אם יש צורך באיסוף נתונים על </a:t>
            </a:r>
            <a:r>
              <a:rPr lang="he-IL" altLang="he-IL" sz="3000" dirty="0" err="1"/>
              <a:t>אוכלוסיה</a:t>
            </a:r>
            <a:r>
              <a:rPr lang="he-IL" altLang="he-IL" sz="3000" dirty="0"/>
              <a:t> רחבה, בפרק זמן קצר יחסית, והבעיה הנחקרת ברורה ומוגדרת.</a:t>
            </a:r>
          </a:p>
          <a:p>
            <a:pPr eaLnBrk="1" hangingPunct="1"/>
            <a:r>
              <a:rPr lang="he-IL" altLang="he-IL" sz="3000" dirty="0"/>
              <a:t>-כאשר חשובה לנו כמות הנשאלים כדי לבסס בעיה או פתרון.</a:t>
            </a:r>
          </a:p>
        </p:txBody>
      </p:sp>
      <p:pic>
        <p:nvPicPr>
          <p:cNvPr id="27653" name="תמונה 6" descr="שאלון.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25425"/>
            <a:ext cx="14954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729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כותרת 1"/>
          <p:cNvSpPr>
            <a:spLocks noGrp="1"/>
          </p:cNvSpPr>
          <p:nvPr>
            <p:ph type="title"/>
          </p:nvPr>
        </p:nvSpPr>
        <p:spPr/>
        <p:txBody>
          <a:bodyPr/>
          <a:lstStyle/>
          <a:p>
            <a:pPr algn="ctr" eaLnBrk="1" hangingPunct="1"/>
            <a:r>
              <a:rPr lang="he-IL" altLang="he-IL"/>
              <a:t>תצפית</a:t>
            </a:r>
          </a:p>
        </p:txBody>
      </p:sp>
      <p:sp>
        <p:nvSpPr>
          <p:cNvPr id="20483" name="מציין מיקום תוכן 2"/>
          <p:cNvSpPr>
            <a:spLocks noGrp="1"/>
          </p:cNvSpPr>
          <p:nvPr>
            <p:ph sz="quarter" idx="1"/>
          </p:nvPr>
        </p:nvSpPr>
        <p:spPr/>
        <p:txBody>
          <a:bodyPr>
            <a:normAutofit fontScale="92500" lnSpcReduction="10000"/>
          </a:bodyPr>
          <a:lstStyle/>
          <a:p>
            <a:pPr eaLnBrk="1" hangingPunct="1"/>
            <a:r>
              <a:rPr lang="he-IL" altLang="he-IL" sz="3200"/>
              <a:t>תצפית היא כלי לאיסוף מידע באמצעות צפייה ורישום של מהלך הצפייה במקום, תופעה, התרחשות הנחקרים.</a:t>
            </a:r>
            <a:endParaRPr lang="en-US" altLang="he-IL" sz="3200">
              <a:cs typeface="Arial" charset="0"/>
            </a:endParaRPr>
          </a:p>
          <a:p>
            <a:pPr eaLnBrk="1" hangingPunct="1"/>
            <a:r>
              <a:rPr lang="he-IL" altLang="he-IL" sz="3200"/>
              <a:t>לתצפית צריכה להיות מטרה ברורה. חשוב להגדיר על אילו שאלות מחפשים תשובות בתצפית.</a:t>
            </a:r>
          </a:p>
          <a:p>
            <a:pPr eaLnBrk="1" hangingPunct="1"/>
            <a:r>
              <a:rPr lang="he-IL" altLang="he-IL" sz="3600"/>
              <a:t>לדוגמה: כדי לחקור את בעיית הזרמת מי שפכים לנחל, יש לערוך תצפית, לבדוק את צבע הנחל, ריחו, זרימת המים, מידת הקרבה של צינורות המזרימים שפכים וכו'.</a:t>
            </a:r>
            <a:endParaRPr lang="en-US" altLang="he-IL" sz="3600">
              <a:cs typeface="Arial" charset="0"/>
            </a:endParaRPr>
          </a:p>
          <a:p>
            <a:pPr eaLnBrk="1" hangingPunct="1"/>
            <a:endParaRPr lang="he-IL" altLang="he-IL" sz="3200"/>
          </a:p>
        </p:txBody>
      </p:sp>
      <p:pic>
        <p:nvPicPr>
          <p:cNvPr id="2048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63" y="333375"/>
            <a:ext cx="1643063" cy="138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8968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כותרת 1"/>
          <p:cNvSpPr>
            <a:spLocks noGrp="1"/>
          </p:cNvSpPr>
          <p:nvPr>
            <p:ph type="title"/>
          </p:nvPr>
        </p:nvSpPr>
        <p:spPr/>
        <p:txBody>
          <a:bodyPr/>
          <a:lstStyle/>
          <a:p>
            <a:pPr algn="ctr" eaLnBrk="1" hangingPunct="1"/>
            <a:r>
              <a:rPr lang="he-IL" altLang="he-IL"/>
              <a:t>דוגמה לתצפית</a:t>
            </a:r>
          </a:p>
        </p:txBody>
      </p:sp>
      <p:sp>
        <p:nvSpPr>
          <p:cNvPr id="21507"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a:defRPr sz="2600">
                <a:solidFill>
                  <a:schemeClr val="tx1"/>
                </a:solidFill>
                <a:latin typeface="Perpetua" pitchFamily="18" charset="0"/>
                <a:cs typeface="Aharoni" pitchFamily="2" charset="-79"/>
              </a:defRPr>
            </a:lvl1pPr>
            <a:lvl2pPr marL="742950" indent="-285750">
              <a:defRPr sz="2400">
                <a:solidFill>
                  <a:schemeClr val="tx1"/>
                </a:solidFill>
                <a:latin typeface="Perpetua" pitchFamily="18" charset="0"/>
                <a:cs typeface="Aharoni" pitchFamily="2" charset="-79"/>
              </a:defRPr>
            </a:lvl2pPr>
            <a:lvl3pPr marL="1143000">
              <a:defRPr sz="2000">
                <a:solidFill>
                  <a:schemeClr val="tx1"/>
                </a:solidFill>
                <a:latin typeface="Perpetua" pitchFamily="18" charset="0"/>
                <a:cs typeface="Aharoni" pitchFamily="2" charset="-79"/>
              </a:defRPr>
            </a:lvl3pPr>
            <a:lvl4pPr marL="1600200">
              <a:defRPr sz="2000">
                <a:solidFill>
                  <a:schemeClr val="tx1"/>
                </a:solidFill>
                <a:latin typeface="Perpetua" pitchFamily="18" charset="0"/>
                <a:cs typeface="Aharoni" pitchFamily="2" charset="-79"/>
              </a:defRPr>
            </a:lvl4pPr>
            <a:lvl5pPr marL="2057400">
              <a:defRPr sz="2000">
                <a:solidFill>
                  <a:schemeClr val="tx1"/>
                </a:solidFill>
                <a:latin typeface="Perpetua" pitchFamily="18" charset="0"/>
                <a:cs typeface="Aharoni" pitchFamily="2" charset="-79"/>
              </a:defRPr>
            </a:lvl5pPr>
            <a:lvl6pPr marL="25146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6pPr>
            <a:lvl7pPr marL="29718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7pPr>
            <a:lvl8pPr marL="34290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8pPr>
            <a:lvl9pPr marL="38862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9pPr>
          </a:lstStyle>
          <a:p>
            <a:endParaRPr lang="he-IL" altLang="he-IL" sz="1400">
              <a:solidFill>
                <a:schemeClr val="tx2"/>
              </a:solidFill>
              <a:latin typeface="Arial" charset="0"/>
              <a:cs typeface="Arial" charset="0"/>
            </a:endParaRPr>
          </a:p>
        </p:txBody>
      </p:sp>
      <p:sp>
        <p:nvSpPr>
          <p:cNvPr id="21508" name="מציין מיקום תוכן 1"/>
          <p:cNvSpPr>
            <a:spLocks noGrp="1"/>
          </p:cNvSpPr>
          <p:nvPr>
            <p:ph sz="quarter" idx="1"/>
          </p:nvPr>
        </p:nvSpPr>
        <p:spPr/>
        <p:txBody>
          <a:bodyPr/>
          <a:lstStyle/>
          <a:p>
            <a:endParaRPr lang="he-IL"/>
          </a:p>
        </p:txBody>
      </p:sp>
      <p:sp>
        <p:nvSpPr>
          <p:cNvPr id="7" name="מלבן 6"/>
          <p:cNvSpPr/>
          <p:nvPr/>
        </p:nvSpPr>
        <p:spPr>
          <a:xfrm rot="20554029">
            <a:off x="33155" y="517846"/>
            <a:ext cx="3575017" cy="769441"/>
          </a:xfrm>
          <a:prstGeom prst="rect">
            <a:avLst/>
          </a:prstGeom>
          <a:noFill/>
        </p:spPr>
        <p:txBody>
          <a:bodyPr wrap="none">
            <a:spAutoFit/>
          </a:bodyPr>
          <a:lstStyle/>
          <a:p>
            <a:pPr algn="ctr">
              <a:defRPr/>
            </a:pPr>
            <a:r>
              <a:rPr lang="he-IL"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דוגמה מהשטח</a:t>
            </a:r>
          </a:p>
        </p:txBody>
      </p:sp>
      <p:pic>
        <p:nvPicPr>
          <p:cNvPr id="21510" name="Picture 1" descr="C:\Documents and Settings\Administrator\My Documents\mdaniyat\phpRTyVgEAM.jpg"/>
          <p:cNvPicPr>
            <a:picLocks noChangeAspect="1" noChangeArrowheads="1"/>
          </p:cNvPicPr>
          <p:nvPr/>
        </p:nvPicPr>
        <p:blipFill>
          <a:blip r:embed="rId3">
            <a:extLst>
              <a:ext uri="{28A0092B-C50C-407E-A947-70E740481C1C}">
                <a14:useLocalDpi xmlns:a14="http://schemas.microsoft.com/office/drawing/2010/main" val="0"/>
              </a:ext>
            </a:extLst>
          </a:blip>
          <a:srcRect r="15865" b="16171"/>
          <a:stretch>
            <a:fillRect/>
          </a:stretch>
        </p:blipFill>
        <p:spPr bwMode="auto">
          <a:xfrm>
            <a:off x="4759325" y="1412875"/>
            <a:ext cx="413385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37" descr="C:\Documents and Settings\Administrator\My Documents\mdaniyat\phpi1iLOfAM.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900" y="3073400"/>
            <a:ext cx="4567238" cy="340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833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כותרת 1"/>
          <p:cNvSpPr>
            <a:spLocks noGrp="1"/>
          </p:cNvSpPr>
          <p:nvPr>
            <p:ph type="title"/>
          </p:nvPr>
        </p:nvSpPr>
        <p:spPr/>
        <p:txBody>
          <a:bodyPr>
            <a:normAutofit/>
          </a:bodyPr>
          <a:lstStyle/>
          <a:p>
            <a:pPr algn="ctr" eaLnBrk="1" hangingPunct="1"/>
            <a:r>
              <a:rPr lang="he-IL" altLang="he-IL" b="1" dirty="0"/>
              <a:t>ר</a:t>
            </a:r>
            <a:r>
              <a:rPr lang="he-IL" altLang="he-IL" sz="4400" b="1" dirty="0"/>
              <a:t>איון</a:t>
            </a:r>
            <a:endParaRPr lang="he-IL" altLang="he-IL" sz="4400" dirty="0"/>
          </a:p>
        </p:txBody>
      </p:sp>
      <p:sp>
        <p:nvSpPr>
          <p:cNvPr id="22531" name="מציין מיקום תוכן 2"/>
          <p:cNvSpPr>
            <a:spLocks noGrp="1"/>
          </p:cNvSpPr>
          <p:nvPr>
            <p:ph sz="quarter" idx="1"/>
          </p:nvPr>
        </p:nvSpPr>
        <p:spPr>
          <a:xfrm>
            <a:off x="395288" y="1447800"/>
            <a:ext cx="8291512" cy="4572000"/>
          </a:xfrm>
        </p:spPr>
        <p:txBody>
          <a:bodyPr>
            <a:normAutofit fontScale="92500" lnSpcReduction="20000"/>
          </a:bodyPr>
          <a:lstStyle/>
          <a:p>
            <a:pPr eaLnBrk="1" hangingPunct="1"/>
            <a:r>
              <a:rPr lang="he-IL" altLang="he-IL" sz="2800"/>
              <a:t>ראיון הוא כלי לאיסוף נתונים באמצעות שיחה יזומה בין שני אנשים או יותר, בה המראיין מנסה להשיג מידע מן המרואיין על נושא מסוים, באמצעות סדרת שאלות המתפתחות בהדרגה.</a:t>
            </a:r>
          </a:p>
          <a:p>
            <a:pPr eaLnBrk="1" hangingPunct="1"/>
            <a:r>
              <a:rPr lang="he-IL" altLang="he-IL" sz="2800"/>
              <a:t>מתי נשתמש בראיון?</a:t>
            </a:r>
          </a:p>
          <a:p>
            <a:pPr eaLnBrk="1" hangingPunct="1">
              <a:buFontTx/>
              <a:buChar char="-"/>
            </a:pPr>
            <a:r>
              <a:rPr lang="he-IL" altLang="he-IL" sz="2800"/>
              <a:t>כאשר בעל התפקיד שנראיין ירחיב את הבנת הבעיה או יציע פתרון</a:t>
            </a:r>
          </a:p>
          <a:p>
            <a:pPr eaLnBrk="1" hangingPunct="1">
              <a:buFontTx/>
              <a:buChar char="-"/>
            </a:pPr>
            <a:r>
              <a:rPr lang="he-IL" altLang="he-IL" sz="2800"/>
              <a:t>כאשר אנו רוצים לדעת יותר על הבעיה</a:t>
            </a:r>
          </a:p>
          <a:p>
            <a:pPr eaLnBrk="1" hangingPunct="1">
              <a:buFontTx/>
              <a:buChar char="-"/>
            </a:pPr>
            <a:r>
              <a:rPr lang="he-IL" altLang="he-IL" sz="2800">
                <a:solidFill>
                  <a:srgbClr val="FF0000"/>
                </a:solidFill>
              </a:rPr>
              <a:t>לדוגמה: אם הבעיה הנבדקת היא ליקויי למידה בבית הספר אשר אינם יכולים לשלם עבור אבחונים ובכך נפגעת זכותם לקבל חינוך מיטבי ולממש את יכולותיהם</a:t>
            </a:r>
            <a:r>
              <a:rPr lang="he-IL" altLang="he-IL" sz="2800"/>
              <a:t>, נראיין את יועצת בית הספר</a:t>
            </a:r>
          </a:p>
        </p:txBody>
      </p:sp>
      <p:sp>
        <p:nvSpPr>
          <p:cNvPr id="22532" name="מציין מיקום של כותרת תחתונה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a:defRPr sz="2600">
                <a:solidFill>
                  <a:schemeClr val="tx1"/>
                </a:solidFill>
                <a:latin typeface="Perpetua" pitchFamily="18" charset="0"/>
                <a:cs typeface="Aharoni" pitchFamily="2" charset="-79"/>
              </a:defRPr>
            </a:lvl1pPr>
            <a:lvl2pPr marL="742950" indent="-285750">
              <a:defRPr sz="2400">
                <a:solidFill>
                  <a:schemeClr val="tx1"/>
                </a:solidFill>
                <a:latin typeface="Perpetua" pitchFamily="18" charset="0"/>
                <a:cs typeface="Aharoni" pitchFamily="2" charset="-79"/>
              </a:defRPr>
            </a:lvl2pPr>
            <a:lvl3pPr marL="1143000">
              <a:defRPr sz="2000">
                <a:solidFill>
                  <a:schemeClr val="tx1"/>
                </a:solidFill>
                <a:latin typeface="Perpetua" pitchFamily="18" charset="0"/>
                <a:cs typeface="Aharoni" pitchFamily="2" charset="-79"/>
              </a:defRPr>
            </a:lvl3pPr>
            <a:lvl4pPr marL="1600200">
              <a:defRPr sz="2000">
                <a:solidFill>
                  <a:schemeClr val="tx1"/>
                </a:solidFill>
                <a:latin typeface="Perpetua" pitchFamily="18" charset="0"/>
                <a:cs typeface="Aharoni" pitchFamily="2" charset="-79"/>
              </a:defRPr>
            </a:lvl4pPr>
            <a:lvl5pPr marL="2057400">
              <a:defRPr sz="2000">
                <a:solidFill>
                  <a:schemeClr val="tx1"/>
                </a:solidFill>
                <a:latin typeface="Perpetua" pitchFamily="18" charset="0"/>
                <a:cs typeface="Aharoni" pitchFamily="2" charset="-79"/>
              </a:defRPr>
            </a:lvl5pPr>
            <a:lvl6pPr marL="25146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6pPr>
            <a:lvl7pPr marL="29718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7pPr>
            <a:lvl8pPr marL="34290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8pPr>
            <a:lvl9pPr marL="3886200" eaLnBrk="0" fontAlgn="base" hangingPunct="0">
              <a:spcBef>
                <a:spcPts val="375"/>
              </a:spcBef>
              <a:spcAft>
                <a:spcPct val="0"/>
              </a:spcAft>
              <a:buClr>
                <a:srgbClr val="A28E6A"/>
              </a:buClr>
              <a:buChar char="o"/>
              <a:defRPr sz="2000">
                <a:solidFill>
                  <a:schemeClr val="tx1"/>
                </a:solidFill>
                <a:latin typeface="Perpetua" pitchFamily="18" charset="0"/>
                <a:cs typeface="Aharoni" pitchFamily="2" charset="-79"/>
              </a:defRPr>
            </a:lvl9pPr>
          </a:lstStyle>
          <a:p>
            <a:endParaRPr lang="he-IL" altLang="he-IL" sz="1400">
              <a:solidFill>
                <a:schemeClr val="tx2"/>
              </a:solidFill>
              <a:latin typeface="Arial" charset="0"/>
              <a:cs typeface="Arial" charset="0"/>
            </a:endParaRPr>
          </a:p>
        </p:txBody>
      </p:sp>
      <p:pic>
        <p:nvPicPr>
          <p:cNvPr id="22533" name="תמונה 6" descr="ראיון.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0"/>
            <a:ext cx="1606550"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4686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כותרת 1"/>
          <p:cNvSpPr>
            <a:spLocks noGrp="1"/>
          </p:cNvSpPr>
          <p:nvPr>
            <p:ph type="title"/>
          </p:nvPr>
        </p:nvSpPr>
        <p:spPr/>
        <p:txBody>
          <a:bodyPr/>
          <a:lstStyle/>
          <a:p>
            <a:pPr algn="ctr"/>
            <a:r>
              <a:rPr lang="he-IL" altLang="he-IL"/>
              <a:t>כיצד נתכונן לראיון?		</a:t>
            </a:r>
          </a:p>
        </p:txBody>
      </p:sp>
      <p:sp>
        <p:nvSpPr>
          <p:cNvPr id="23555" name="מציין מיקום תוכן 2"/>
          <p:cNvSpPr>
            <a:spLocks noGrp="1"/>
          </p:cNvSpPr>
          <p:nvPr>
            <p:ph sz="quarter" idx="1"/>
          </p:nvPr>
        </p:nvSpPr>
        <p:spPr/>
        <p:txBody>
          <a:bodyPr>
            <a:normAutofit fontScale="92500" lnSpcReduction="20000"/>
          </a:bodyPr>
          <a:lstStyle/>
          <a:p>
            <a:r>
              <a:rPr lang="he-IL" altLang="he-IL"/>
              <a:t>חשוב לקבוע פגישה עם בעל העניין</a:t>
            </a:r>
          </a:p>
          <a:p>
            <a:r>
              <a:rPr lang="he-IL" altLang="he-IL"/>
              <a:t>חשוב לשלוח לפגישה 1-2 מראיינים מהקבוצה</a:t>
            </a:r>
          </a:p>
          <a:p>
            <a:r>
              <a:rPr lang="he-IL" altLang="he-IL"/>
              <a:t>חשוב לבנות מראש מספר שאלות הנוגעות לבעיה ולפתרונה</a:t>
            </a:r>
          </a:p>
          <a:p>
            <a:r>
              <a:rPr lang="he-IL" altLang="he-IL"/>
              <a:t>חשוב שהשאלות תהיינה פתוחות- לא האם, אלא: כמה, מתי, מדוע, ועוד..</a:t>
            </a:r>
          </a:p>
          <a:p>
            <a:r>
              <a:rPr lang="he-IL" altLang="he-IL"/>
              <a:t>חשוב להתייחס לבעל העניין בכבוד ולהקשיב לכל מה שיש לו לומר.</a:t>
            </a:r>
          </a:p>
          <a:p>
            <a:r>
              <a:rPr lang="he-IL" altLang="he-IL"/>
              <a:t>חשוב לבקש מבעל העניין רשות להקליט את דבריו, זהו כלי חשוב.</a:t>
            </a:r>
          </a:p>
        </p:txBody>
      </p:sp>
    </p:spTree>
    <p:extLst>
      <p:ext uri="{BB962C8B-B14F-4D97-AF65-F5344CB8AC3E}">
        <p14:creationId xmlns:p14="http://schemas.microsoft.com/office/powerpoint/2010/main" val="2513064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כותרת 1"/>
          <p:cNvSpPr>
            <a:spLocks noGrp="1"/>
          </p:cNvSpPr>
          <p:nvPr>
            <p:ph type="title"/>
          </p:nvPr>
        </p:nvSpPr>
        <p:spPr/>
        <p:txBody>
          <a:bodyPr/>
          <a:lstStyle/>
          <a:p>
            <a:pPr algn="ctr"/>
            <a:r>
              <a:rPr lang="he-IL" altLang="he-IL" b="1"/>
              <a:t>מה אנחנו רוצים לדעת?</a:t>
            </a:r>
          </a:p>
        </p:txBody>
      </p:sp>
      <p:sp>
        <p:nvSpPr>
          <p:cNvPr id="24579" name="מציין מיקום תוכן 2"/>
          <p:cNvSpPr>
            <a:spLocks noGrp="1"/>
          </p:cNvSpPr>
          <p:nvPr>
            <p:ph sz="quarter" idx="1"/>
          </p:nvPr>
        </p:nvSpPr>
        <p:spPr/>
        <p:txBody>
          <a:bodyPr>
            <a:normAutofit fontScale="92500" lnSpcReduction="10000"/>
          </a:bodyPr>
          <a:lstStyle/>
          <a:p>
            <a:r>
              <a:rPr lang="he-IL" altLang="he-IL" sz="2800" dirty="0">
                <a:solidFill>
                  <a:srgbClr val="7030A0"/>
                </a:solidFill>
              </a:rPr>
              <a:t>הבעיה הנבדקת: </a:t>
            </a:r>
            <a:r>
              <a:rPr lang="he-IL" altLang="he-IL" sz="2800" dirty="0">
                <a:solidFill>
                  <a:srgbClr val="FF0000"/>
                </a:solidFill>
              </a:rPr>
              <a:t>ליקויי למידה בבית הספר אשר אינם יכולים לשלם עבור אבחונים ובכך נפגעת זכותם לקבל חינוך מיטבי ולממש את יכולותיהם</a:t>
            </a:r>
            <a:r>
              <a:rPr lang="he-IL" altLang="he-IL" sz="2800" dirty="0"/>
              <a:t>.</a:t>
            </a:r>
          </a:p>
          <a:p>
            <a:r>
              <a:rPr lang="he-IL" altLang="he-IL" sz="2800" dirty="0"/>
              <a:t>כמה תלמידים ליקויי למידה יש בבית הספר אשר לא אובחנו?</a:t>
            </a:r>
          </a:p>
          <a:p>
            <a:r>
              <a:rPr lang="he-IL" altLang="he-IL" sz="2800" dirty="0"/>
              <a:t>כיצד האבחון עשוי לסייע להם לממש את יכולותיהם?</a:t>
            </a:r>
          </a:p>
          <a:p>
            <a:r>
              <a:rPr lang="he-IL" altLang="he-IL" sz="2800" dirty="0"/>
              <a:t>מי אחראי על אישור אבחונים?</a:t>
            </a:r>
          </a:p>
          <a:p>
            <a:r>
              <a:rPr lang="he-IL" altLang="he-IL" sz="2800" dirty="0"/>
              <a:t>מי אחראי על מתן הקלות או התאמות?</a:t>
            </a:r>
          </a:p>
          <a:p>
            <a:r>
              <a:rPr lang="he-IL" altLang="he-IL" sz="2800" dirty="0"/>
              <a:t>כיצד ניתן לסייע לתלמידים לערוך את האבחונים?</a:t>
            </a:r>
          </a:p>
          <a:p>
            <a:r>
              <a:rPr lang="he-IL" altLang="he-IL" sz="2800" dirty="0"/>
              <a:t>אילו אמצעים יש לבית הספר לסייע לתלמידים?</a:t>
            </a:r>
          </a:p>
          <a:p>
            <a:r>
              <a:rPr lang="he-IL" altLang="he-IL" sz="2800" dirty="0"/>
              <a:t>אילו אמצעים יש לרשות העירונית?</a:t>
            </a:r>
          </a:p>
          <a:p>
            <a:endParaRPr lang="he-IL" altLang="he-IL" sz="2800" dirty="0"/>
          </a:p>
        </p:txBody>
      </p:sp>
      <p:pic>
        <p:nvPicPr>
          <p:cNvPr id="24581" name="תמונה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850" y="179388"/>
            <a:ext cx="1560513"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6754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כותרת 1"/>
          <p:cNvSpPr>
            <a:spLocks noGrp="1"/>
          </p:cNvSpPr>
          <p:nvPr>
            <p:ph type="title"/>
          </p:nvPr>
        </p:nvSpPr>
        <p:spPr/>
        <p:txBody>
          <a:bodyPr/>
          <a:lstStyle/>
          <a:p>
            <a:pPr algn="ctr"/>
            <a:r>
              <a:rPr lang="he-IL" altLang="he-IL"/>
              <a:t>דוגמה לראיון</a:t>
            </a:r>
          </a:p>
        </p:txBody>
      </p:sp>
      <p:sp>
        <p:nvSpPr>
          <p:cNvPr id="25603" name="מציין מיקום תוכן 2"/>
          <p:cNvSpPr>
            <a:spLocks noGrp="1"/>
          </p:cNvSpPr>
          <p:nvPr>
            <p:ph sz="quarter" idx="1"/>
          </p:nvPr>
        </p:nvSpPr>
        <p:spPr>
          <a:xfrm>
            <a:off x="323850" y="1447800"/>
            <a:ext cx="8362950" cy="4572000"/>
          </a:xfrm>
        </p:spPr>
        <p:txBody>
          <a:bodyPr>
            <a:normAutofit fontScale="85000" lnSpcReduction="20000"/>
          </a:bodyPr>
          <a:lstStyle/>
          <a:p>
            <a:r>
              <a:rPr lang="he-IL" altLang="he-IL" sz="3200"/>
              <a:t>ראינו לנכון לבחור לאסוף מידע על אי השוויון שנוצר בעקבות מחירי האבחון של לקויות הלמידה וחוסר המימון מצד המדינה, דווקא בעזרת כלי המחקר </a:t>
            </a:r>
            <a:r>
              <a:rPr lang="he-IL" altLang="he-IL" sz="3200" b="1"/>
              <a:t>ראיון</a:t>
            </a:r>
            <a:r>
              <a:rPr lang="he-IL" altLang="he-IL" sz="3200"/>
              <a:t> היות והנושא בו בחרנו הוא נושא אישי ומשתנה מאדם לאדם, אין באפשרותנו לערוך שאלון ולנסח הכללה בנוגע לבעיה. </a:t>
            </a:r>
          </a:p>
          <a:p>
            <a:r>
              <a:rPr lang="he-IL" altLang="he-IL" sz="3200"/>
              <a:t>החלטנו לאסוף את המידע הנוסף באמצעות ראיון עם איש מקצוע מוסמך שעוסק ובקיא בתחום הסיוע למשפחות עם ילדים בעלי לקויות למידה. וכך נוכל לקבל מידע אודות הבעיה. הצלחנו ליצור קשר עם יועצת החינוך של אגודת ניצן- והיא הסכימה להתראיין.</a:t>
            </a:r>
            <a:br>
              <a:rPr lang="he-IL" altLang="he-IL" sz="3200"/>
            </a:br>
            <a:br>
              <a:rPr lang="he-IL" altLang="he-IL" sz="3200"/>
            </a:br>
            <a:endParaRPr lang="he-IL" altLang="he-IL" sz="3200"/>
          </a:p>
        </p:txBody>
      </p:sp>
      <p:sp>
        <p:nvSpPr>
          <p:cNvPr id="2" name="מלבן 1"/>
          <p:cNvSpPr/>
          <p:nvPr/>
        </p:nvSpPr>
        <p:spPr>
          <a:xfrm rot="20554029">
            <a:off x="33155" y="517846"/>
            <a:ext cx="3575017" cy="769441"/>
          </a:xfrm>
          <a:prstGeom prst="rect">
            <a:avLst/>
          </a:prstGeom>
          <a:noFill/>
        </p:spPr>
        <p:txBody>
          <a:bodyPr wrap="none">
            <a:spAutoFit/>
          </a:bodyPr>
          <a:lstStyle/>
          <a:p>
            <a:pPr algn="ctr">
              <a:defRPr/>
            </a:pPr>
            <a:r>
              <a:rPr lang="he-IL"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דוגמה מהשטח</a:t>
            </a:r>
          </a:p>
        </p:txBody>
      </p:sp>
    </p:spTree>
    <p:extLst>
      <p:ext uri="{BB962C8B-B14F-4D97-AF65-F5344CB8AC3E}">
        <p14:creationId xmlns:p14="http://schemas.microsoft.com/office/powerpoint/2010/main" val="4253305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כותרת 1"/>
          <p:cNvSpPr>
            <a:spLocks noGrp="1"/>
          </p:cNvSpPr>
          <p:nvPr>
            <p:ph type="title"/>
          </p:nvPr>
        </p:nvSpPr>
        <p:spPr/>
        <p:txBody>
          <a:bodyPr/>
          <a:lstStyle/>
          <a:p>
            <a:pPr algn="ctr"/>
            <a:r>
              <a:rPr lang="he-IL" altLang="he-IL" b="1"/>
              <a:t>הראיון</a:t>
            </a:r>
          </a:p>
        </p:txBody>
      </p:sp>
      <p:sp>
        <p:nvSpPr>
          <p:cNvPr id="26627" name="מציין מיקום תוכן 2"/>
          <p:cNvSpPr>
            <a:spLocks noGrp="1"/>
          </p:cNvSpPr>
          <p:nvPr>
            <p:ph sz="quarter" idx="1"/>
          </p:nvPr>
        </p:nvSpPr>
        <p:spPr>
          <a:xfrm>
            <a:off x="468313" y="1447800"/>
            <a:ext cx="8218487" cy="4572000"/>
          </a:xfrm>
        </p:spPr>
        <p:txBody>
          <a:bodyPr>
            <a:normAutofit fontScale="92500" lnSpcReduction="20000"/>
          </a:bodyPr>
          <a:lstStyle/>
          <a:p>
            <a:r>
              <a:rPr lang="he-IL" altLang="he-IL" sz="2800"/>
              <a:t>מה לפי דעתך הוא הקושי העיקרי שעולה להורים ולילד בתקופת האבחון?</a:t>
            </a:r>
          </a:p>
          <a:p>
            <a:r>
              <a:rPr lang="he-IL" altLang="he-IL" sz="2800"/>
              <a:t>העמותה עוזרת במימון או שהיא מספקת את האבחון עצמו? </a:t>
            </a:r>
          </a:p>
          <a:p>
            <a:r>
              <a:rPr lang="he-IL" altLang="he-IL" sz="2800"/>
              <a:t>כמה ילדים בממוצע סובלים מלקות למידה?</a:t>
            </a:r>
            <a:br>
              <a:rPr lang="he-IL" altLang="he-IL" sz="2800"/>
            </a:br>
            <a:r>
              <a:rPr lang="he-IL" altLang="he-IL" sz="2800"/>
              <a:t>על כמה ילדים את יודעת שלא בצעו את האבחון מהסיבה של קושי כלכלי?</a:t>
            </a:r>
          </a:p>
          <a:p>
            <a:r>
              <a:rPr lang="he-IL" altLang="he-IL" sz="2800"/>
              <a:t>מי יכול לסייע?</a:t>
            </a:r>
          </a:p>
          <a:p>
            <a:r>
              <a:rPr lang="he-IL" altLang="he-IL" sz="2800"/>
              <a:t>מה תהיה ההשפעה של מניעת אבחון ועזרה לילד הזקוק להם?</a:t>
            </a:r>
          </a:p>
          <a:p>
            <a:r>
              <a:rPr lang="he-IL" altLang="he-IL" sz="2800"/>
              <a:t>מי יכול לדעתך לסייע להורים ולתלמידים?</a:t>
            </a:r>
          </a:p>
          <a:p>
            <a:r>
              <a:rPr lang="he-IL" altLang="he-IL" sz="2800"/>
              <a:t>לפי המצב כיום מה צריך להשתנות\להשתפר בנושא האבחונים?</a:t>
            </a:r>
          </a:p>
          <a:p>
            <a:endParaRPr lang="he-IL" altLang="he-IL" sz="2800"/>
          </a:p>
        </p:txBody>
      </p:sp>
      <p:sp>
        <p:nvSpPr>
          <p:cNvPr id="5" name="מלבן 4"/>
          <p:cNvSpPr/>
          <p:nvPr/>
        </p:nvSpPr>
        <p:spPr>
          <a:xfrm rot="20554029">
            <a:off x="33155" y="517846"/>
            <a:ext cx="3575017" cy="769441"/>
          </a:xfrm>
          <a:prstGeom prst="rect">
            <a:avLst/>
          </a:prstGeom>
          <a:noFill/>
        </p:spPr>
        <p:txBody>
          <a:bodyPr wrap="none">
            <a:spAutoFit/>
          </a:bodyPr>
          <a:lstStyle/>
          <a:p>
            <a:pPr algn="ctr">
              <a:defRPr/>
            </a:pPr>
            <a:r>
              <a:rPr lang="he-IL"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דוגמה מהשטח</a:t>
            </a:r>
          </a:p>
        </p:txBody>
      </p:sp>
    </p:spTree>
    <p:extLst>
      <p:ext uri="{BB962C8B-B14F-4D97-AF65-F5344CB8AC3E}">
        <p14:creationId xmlns:p14="http://schemas.microsoft.com/office/powerpoint/2010/main" val="323038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2700" b="1" dirty="0"/>
              <a:t>מטלת הביצוע = גמר אזרחות</a:t>
            </a:r>
            <a:br>
              <a:rPr lang="he-IL" sz="2700" b="1" dirty="0"/>
            </a:br>
            <a:r>
              <a:rPr lang="he-IL" sz="2700" b="1" dirty="0"/>
              <a:t>שווה ערך ל 20% מבחינת הבגרות באזרחות = שאלון 034242</a:t>
            </a:r>
            <a:endParaRPr lang="he-IL" sz="2700" dirty="0"/>
          </a:p>
        </p:txBody>
      </p:sp>
      <p:sp>
        <p:nvSpPr>
          <p:cNvPr id="3" name="מציין מיקום תוכן 2"/>
          <p:cNvSpPr>
            <a:spLocks noGrp="1"/>
          </p:cNvSpPr>
          <p:nvPr>
            <p:ph sz="half" idx="1"/>
          </p:nvPr>
        </p:nvSpPr>
        <p:spPr/>
        <p:txBody>
          <a:bodyPr>
            <a:normAutofit fontScale="92500" lnSpcReduction="20000"/>
          </a:bodyPr>
          <a:lstStyle/>
          <a:p>
            <a:pPr marL="0" indent="0" algn="ctr">
              <a:buNone/>
            </a:pPr>
            <a:r>
              <a:rPr lang="he-IL" dirty="0"/>
              <a:t>מורה מעריך</a:t>
            </a:r>
          </a:p>
          <a:p>
            <a:pPr marL="0" indent="0" algn="ctr">
              <a:buNone/>
            </a:pPr>
            <a:r>
              <a:rPr lang="he-IL" dirty="0"/>
              <a:t>מורה חיצוני המגיע להעריך את התלמידים במטלת הביצוע.</a:t>
            </a:r>
          </a:p>
        </p:txBody>
      </p:sp>
      <p:sp>
        <p:nvSpPr>
          <p:cNvPr id="4" name="מציין מיקום תוכן 3"/>
          <p:cNvSpPr>
            <a:spLocks noGrp="1"/>
          </p:cNvSpPr>
          <p:nvPr>
            <p:ph sz="half" idx="2"/>
          </p:nvPr>
        </p:nvSpPr>
        <p:spPr/>
        <p:txBody>
          <a:bodyPr>
            <a:normAutofit fontScale="92500" lnSpcReduction="20000"/>
          </a:bodyPr>
          <a:lstStyle/>
          <a:p>
            <a:pPr marL="0" indent="0" algn="ctr">
              <a:buNone/>
            </a:pPr>
            <a:r>
              <a:rPr lang="he-IL" dirty="0"/>
              <a:t>מורה מנחה</a:t>
            </a:r>
          </a:p>
          <a:p>
            <a:pPr marL="0" indent="0" algn="ctr">
              <a:buNone/>
            </a:pPr>
            <a:r>
              <a:rPr lang="he-IL" dirty="0"/>
              <a:t> מורה לאזרחות המלמד ביחידה ומסייע לתלמיד לכתוב את העבודה</a:t>
            </a:r>
          </a:p>
          <a:p>
            <a:pPr marL="0" indent="0">
              <a:buNone/>
            </a:pPr>
            <a:endParaRPr lang="he-IL" dirty="0"/>
          </a:p>
          <a:p>
            <a:pPr marL="0" indent="0">
              <a:buNone/>
            </a:pPr>
            <a:endParaRPr lang="he-IL" dirty="0"/>
          </a:p>
          <a:p>
            <a:pPr marL="0" indent="0">
              <a:buNone/>
            </a:pPr>
            <a:endParaRPr lang="he-IL" sz="1125" dirty="0"/>
          </a:p>
          <a:p>
            <a:pPr marL="0" indent="0">
              <a:buNone/>
            </a:pPr>
            <a:endParaRPr lang="he-IL" sz="1125" dirty="0"/>
          </a:p>
          <a:p>
            <a:pPr marL="0" indent="0">
              <a:buNone/>
            </a:pPr>
            <a:endParaRPr lang="he-IL" sz="1425" dirty="0"/>
          </a:p>
          <a:p>
            <a:pPr marL="0" indent="0">
              <a:buNone/>
            </a:pPr>
            <a:r>
              <a:rPr lang="he-IL" sz="1425" dirty="0"/>
              <a:t>10 נקודות </a:t>
            </a:r>
          </a:p>
          <a:p>
            <a:pPr marL="0" indent="0">
              <a:buNone/>
            </a:pPr>
            <a:r>
              <a:rPr lang="he-IL" sz="1425" dirty="0"/>
              <a:t>מבחן פנימי</a:t>
            </a:r>
          </a:p>
          <a:p>
            <a:pPr marL="0" indent="0">
              <a:buNone/>
            </a:pPr>
            <a:r>
              <a:rPr lang="he-IL" sz="1425" dirty="0"/>
              <a:t>מבחן בכתב </a:t>
            </a:r>
          </a:p>
          <a:p>
            <a:pPr marL="0" indent="0">
              <a:buNone/>
            </a:pPr>
            <a:r>
              <a:rPr lang="he-IL" sz="1425" dirty="0"/>
              <a:t>שהמורה המנחה חיבר </a:t>
            </a:r>
          </a:p>
          <a:p>
            <a:pPr marL="0" indent="0">
              <a:buNone/>
            </a:pPr>
            <a:endParaRPr lang="he-IL" dirty="0"/>
          </a:p>
          <a:p>
            <a:pPr marL="0" indent="0">
              <a:buNone/>
            </a:pPr>
            <a:r>
              <a:rPr lang="he-IL" dirty="0"/>
              <a:t> </a:t>
            </a:r>
          </a:p>
        </p:txBody>
      </p:sp>
      <p:cxnSp>
        <p:nvCxnSpPr>
          <p:cNvPr id="6" name="מחבר חץ ישר 5"/>
          <p:cNvCxnSpPr/>
          <p:nvPr/>
        </p:nvCxnSpPr>
        <p:spPr>
          <a:xfrm>
            <a:off x="6175145" y="3114680"/>
            <a:ext cx="674073" cy="9518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מחבר חץ ישר 7"/>
          <p:cNvCxnSpPr/>
          <p:nvPr/>
        </p:nvCxnSpPr>
        <p:spPr>
          <a:xfrm flipH="1">
            <a:off x="5442121" y="3125224"/>
            <a:ext cx="730084" cy="9518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977935" y="4185084"/>
            <a:ext cx="1890210" cy="830997"/>
          </a:xfrm>
          <a:prstGeom prst="rect">
            <a:avLst/>
          </a:prstGeom>
          <a:noFill/>
        </p:spPr>
        <p:txBody>
          <a:bodyPr wrap="square" rtlCol="1">
            <a:spAutoFit/>
          </a:bodyPr>
          <a:lstStyle/>
          <a:p>
            <a:r>
              <a:rPr lang="he-IL" sz="1200" dirty="0">
                <a:solidFill>
                  <a:prstClr val="black"/>
                </a:solidFill>
              </a:rPr>
              <a:t>40 נקודות </a:t>
            </a:r>
          </a:p>
          <a:p>
            <a:r>
              <a:rPr lang="he-IL" sz="1200" dirty="0">
                <a:solidFill>
                  <a:prstClr val="black"/>
                </a:solidFill>
              </a:rPr>
              <a:t>ציון על </a:t>
            </a:r>
          </a:p>
          <a:p>
            <a:r>
              <a:rPr lang="he-IL" sz="1200" dirty="0">
                <a:solidFill>
                  <a:prstClr val="black"/>
                </a:solidFill>
              </a:rPr>
              <a:t>כתיבת</a:t>
            </a:r>
          </a:p>
          <a:p>
            <a:r>
              <a:rPr lang="he-IL" sz="1200" dirty="0">
                <a:solidFill>
                  <a:prstClr val="black"/>
                </a:solidFill>
              </a:rPr>
              <a:t>מטלת הביצוע </a:t>
            </a:r>
          </a:p>
        </p:txBody>
      </p:sp>
      <p:cxnSp>
        <p:nvCxnSpPr>
          <p:cNvPr id="9" name="מחבר חץ ישר 8"/>
          <p:cNvCxnSpPr/>
          <p:nvPr/>
        </p:nvCxnSpPr>
        <p:spPr>
          <a:xfrm>
            <a:off x="3036311" y="2937721"/>
            <a:ext cx="674073" cy="9518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מחבר חץ ישר 10"/>
          <p:cNvCxnSpPr/>
          <p:nvPr/>
        </p:nvCxnSpPr>
        <p:spPr>
          <a:xfrm flipH="1">
            <a:off x="2306299" y="2942946"/>
            <a:ext cx="730084" cy="9518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2843809" y="3937333"/>
            <a:ext cx="1404156" cy="904863"/>
          </a:xfrm>
          <a:prstGeom prst="rect">
            <a:avLst/>
          </a:prstGeom>
          <a:noFill/>
        </p:spPr>
        <p:txBody>
          <a:bodyPr wrap="square" rtlCol="1">
            <a:spAutoFit/>
          </a:bodyPr>
          <a:lstStyle/>
          <a:p>
            <a:pPr>
              <a:spcBef>
                <a:spcPct val="20000"/>
              </a:spcBef>
            </a:pPr>
            <a:r>
              <a:rPr lang="he-IL" sz="1200" dirty="0">
                <a:solidFill>
                  <a:prstClr val="black"/>
                </a:solidFill>
              </a:rPr>
              <a:t>10 נקודות </a:t>
            </a:r>
          </a:p>
          <a:p>
            <a:pPr>
              <a:spcBef>
                <a:spcPct val="20000"/>
              </a:spcBef>
            </a:pPr>
            <a:r>
              <a:rPr lang="he-IL" sz="1200" dirty="0">
                <a:solidFill>
                  <a:prstClr val="black"/>
                </a:solidFill>
              </a:rPr>
              <a:t>מבחן בעל –פה</a:t>
            </a:r>
          </a:p>
          <a:p>
            <a:pPr>
              <a:spcBef>
                <a:spcPct val="20000"/>
              </a:spcBef>
            </a:pPr>
            <a:r>
              <a:rPr lang="he-IL" sz="1200" dirty="0">
                <a:solidFill>
                  <a:prstClr val="black"/>
                </a:solidFill>
              </a:rPr>
              <a:t>השאלות בסוף יחידת המבוא </a:t>
            </a:r>
          </a:p>
        </p:txBody>
      </p:sp>
      <p:sp>
        <p:nvSpPr>
          <p:cNvPr id="12" name="TextBox 11"/>
          <p:cNvSpPr txBox="1"/>
          <p:nvPr/>
        </p:nvSpPr>
        <p:spPr>
          <a:xfrm>
            <a:off x="1547664" y="3965021"/>
            <a:ext cx="1053498" cy="646331"/>
          </a:xfrm>
          <a:prstGeom prst="rect">
            <a:avLst/>
          </a:prstGeom>
          <a:noFill/>
        </p:spPr>
        <p:txBody>
          <a:bodyPr wrap="square" rtlCol="1">
            <a:spAutoFit/>
          </a:bodyPr>
          <a:lstStyle/>
          <a:p>
            <a:r>
              <a:rPr lang="he-IL" sz="1200" dirty="0">
                <a:solidFill>
                  <a:prstClr val="black"/>
                </a:solidFill>
              </a:rPr>
              <a:t>40 נקודות </a:t>
            </a:r>
          </a:p>
          <a:p>
            <a:r>
              <a:rPr lang="he-IL" sz="1200" dirty="0">
                <a:solidFill>
                  <a:prstClr val="black"/>
                </a:solidFill>
              </a:rPr>
              <a:t>שאלות על </a:t>
            </a:r>
          </a:p>
          <a:p>
            <a:r>
              <a:rPr lang="he-IL" sz="1200" dirty="0">
                <a:solidFill>
                  <a:prstClr val="black"/>
                </a:solidFill>
              </a:rPr>
              <a:t>מטלת הביצוע </a:t>
            </a:r>
          </a:p>
        </p:txBody>
      </p:sp>
    </p:spTree>
    <p:extLst>
      <p:ext uri="{BB962C8B-B14F-4D97-AF65-F5344CB8AC3E}">
        <p14:creationId xmlns:p14="http://schemas.microsoft.com/office/powerpoint/2010/main" val="871586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הצגת הנתונים וניתוחם</a:t>
            </a:r>
            <a:endParaRPr lang="he-IL" dirty="0"/>
          </a:p>
        </p:txBody>
      </p:sp>
      <p:sp>
        <p:nvSpPr>
          <p:cNvPr id="3" name="מציין מיקום תוכן 2"/>
          <p:cNvSpPr>
            <a:spLocks noGrp="1"/>
          </p:cNvSpPr>
          <p:nvPr>
            <p:ph idx="1"/>
          </p:nvPr>
        </p:nvSpPr>
        <p:spPr/>
        <p:txBody>
          <a:bodyPr>
            <a:normAutofit fontScale="85000" lnSpcReduction="20000"/>
          </a:bodyPr>
          <a:lstStyle/>
          <a:p>
            <a:pPr marL="0" indent="0">
              <a:buNone/>
            </a:pPr>
            <a:r>
              <a:rPr lang="he-IL" b="1" dirty="0"/>
              <a:t>שאלונים:</a:t>
            </a:r>
            <a:r>
              <a:rPr lang="he-IL" dirty="0"/>
              <a:t> יש לכתוב את הנתונים שהתקבלו על כל שאלה בנפרד. בנוסף, יש לייצג לפחות 3 שאלות גם באופן גרפי.</a:t>
            </a:r>
          </a:p>
          <a:p>
            <a:pPr marL="0" indent="0">
              <a:buNone/>
            </a:pPr>
            <a:r>
              <a:rPr lang="he-IL" b="1" dirty="0"/>
              <a:t>ראיונות:</a:t>
            </a:r>
            <a:r>
              <a:rPr lang="he-IL" dirty="0"/>
              <a:t> יש לכתוב את עיקרי הריאיון</a:t>
            </a:r>
          </a:p>
          <a:p>
            <a:pPr marL="0" indent="0">
              <a:buNone/>
            </a:pPr>
            <a:r>
              <a:rPr lang="he-IL" b="1" dirty="0"/>
              <a:t>תצפית:</a:t>
            </a:r>
            <a:r>
              <a:rPr lang="he-IL" dirty="0"/>
              <a:t> יש לכתוב את ההתרחשויות העיקריות בכל מועד תצפית.</a:t>
            </a:r>
          </a:p>
          <a:p>
            <a:pPr marL="0" indent="0">
              <a:buNone/>
            </a:pPr>
            <a:endParaRPr lang="he-IL" dirty="0"/>
          </a:p>
          <a:p>
            <a:r>
              <a:rPr lang="he-IL" dirty="0"/>
              <a:t>יש לנסח 3 תובנות עיקריות העולות מן הנתונים.</a:t>
            </a:r>
          </a:p>
          <a:p>
            <a:r>
              <a:rPr lang="he-IL" b="1" dirty="0"/>
              <a:t>על התובנות להיות רלוונטיות לבעיה האזרחית ולקדם אתכם לקראת פתרונה! </a:t>
            </a:r>
            <a:br>
              <a:rPr lang="he-IL" dirty="0"/>
            </a:br>
            <a:br>
              <a:rPr lang="he-IL" dirty="0"/>
            </a:br>
            <a:endParaRPr lang="he-IL" dirty="0"/>
          </a:p>
        </p:txBody>
      </p:sp>
    </p:spTree>
    <p:extLst>
      <p:ext uri="{BB962C8B-B14F-4D97-AF65-F5344CB8AC3E}">
        <p14:creationId xmlns:p14="http://schemas.microsoft.com/office/powerpoint/2010/main" val="145999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הצגת פתרונות אפשריים לבעיה.</a:t>
            </a:r>
            <a:endParaRPr lang="he-IL" dirty="0"/>
          </a:p>
        </p:txBody>
      </p:sp>
      <p:graphicFrame>
        <p:nvGraphicFramePr>
          <p:cNvPr id="4" name="מציין מיקום תוכן 6"/>
          <p:cNvGraphicFramePr>
            <a:graphicFrameLocks noGrp="1"/>
          </p:cNvGraphicFramePr>
          <p:nvPr>
            <p:ph idx="1"/>
            <p:extLst>
              <p:ext uri="{D42A27DB-BD31-4B8C-83A1-F6EECF244321}">
                <p14:modId xmlns:p14="http://schemas.microsoft.com/office/powerpoint/2010/main" val="38020091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0711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הפתרון הסופי</a:t>
            </a:r>
          </a:p>
        </p:txBody>
      </p:sp>
      <p:sp>
        <p:nvSpPr>
          <p:cNvPr id="3" name="מציין מיקום תוכן 2"/>
          <p:cNvSpPr>
            <a:spLocks noGrp="1"/>
          </p:cNvSpPr>
          <p:nvPr>
            <p:ph idx="1"/>
          </p:nvPr>
        </p:nvSpPr>
        <p:spPr/>
        <p:txBody>
          <a:bodyPr>
            <a:normAutofit fontScale="77500" lnSpcReduction="20000"/>
          </a:bodyPr>
          <a:lstStyle/>
          <a:p>
            <a:pPr marL="0" indent="0">
              <a:buNone/>
            </a:pPr>
            <a:r>
              <a:rPr lang="he-IL" b="1" dirty="0"/>
              <a:t>(א)</a:t>
            </a:r>
            <a:r>
              <a:rPr lang="he-IL" dirty="0"/>
              <a:t> כיצד התוצר שבחרתם יסייע לקידום פתרון לבעיה.</a:t>
            </a:r>
          </a:p>
          <a:p>
            <a:pPr marL="0" indent="0">
              <a:buNone/>
            </a:pPr>
            <a:r>
              <a:rPr lang="he-IL" dirty="0"/>
              <a:t> </a:t>
            </a:r>
          </a:p>
          <a:p>
            <a:pPr marL="0" lvl="0" indent="0">
              <a:buNone/>
            </a:pPr>
            <a:r>
              <a:rPr lang="he-IL" b="1" dirty="0"/>
              <a:t>(ב)</a:t>
            </a:r>
            <a:r>
              <a:rPr lang="he-IL" dirty="0"/>
              <a:t> מדוע בחרתם בתוצר זה /הנמקה המפרטת מדוע הפתרון הנבחר עדיף על הפתרונות האחרים. </a:t>
            </a:r>
          </a:p>
          <a:p>
            <a:pPr marL="0" lvl="0" indent="0">
              <a:buNone/>
            </a:pPr>
            <a:endParaRPr lang="en-US" dirty="0"/>
          </a:p>
          <a:p>
            <a:pPr marL="0" indent="0">
              <a:buNone/>
            </a:pPr>
            <a:endParaRPr lang="he-IL" dirty="0"/>
          </a:p>
          <a:p>
            <a:pPr marL="0" indent="0">
              <a:buNone/>
            </a:pPr>
            <a:r>
              <a:rPr lang="he-IL" b="1" dirty="0"/>
              <a:t>(ג)</a:t>
            </a:r>
            <a:r>
              <a:rPr lang="he-IL" dirty="0"/>
              <a:t> לצרף את התוצר עצמו במלואו </a:t>
            </a:r>
          </a:p>
          <a:p>
            <a:pPr marL="0" indent="0">
              <a:buNone/>
            </a:pPr>
            <a:r>
              <a:rPr lang="he-IL" dirty="0"/>
              <a:t>(למשל, אם מדובר בפניה כתובה לרשויות או לנבחרי ציבור, יש לצרף את הטקסט המלא. </a:t>
            </a:r>
          </a:p>
          <a:p>
            <a:pPr marL="0" indent="0">
              <a:buNone/>
            </a:pPr>
            <a:r>
              <a:rPr lang="he-IL" dirty="0"/>
              <a:t>אם מדובר בארגון הפגנה, יש לצרף את השלטים, הזמן, המקום וקהל היעד שישתתף בה).</a:t>
            </a:r>
            <a:br>
              <a:rPr lang="he-IL" dirty="0"/>
            </a:br>
            <a:endParaRPr lang="he-IL" dirty="0"/>
          </a:p>
        </p:txBody>
      </p:sp>
    </p:spTree>
    <p:extLst>
      <p:ext uri="{BB962C8B-B14F-4D97-AF65-F5344CB8AC3E}">
        <p14:creationId xmlns:p14="http://schemas.microsoft.com/office/powerpoint/2010/main" val="1828397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91030" y="99786"/>
            <a:ext cx="8229600" cy="1143000"/>
          </a:xfrm>
        </p:spPr>
        <p:txBody>
          <a:bodyPr/>
          <a:lstStyle/>
          <a:p>
            <a:r>
              <a:rPr lang="he-IL" dirty="0"/>
              <a:t>הצעות לתוצר סופי</a:t>
            </a:r>
          </a:p>
        </p:txBody>
      </p:sp>
      <p:sp>
        <p:nvSpPr>
          <p:cNvPr id="6" name="TextBox 5">
            <a:extLst>
              <a:ext uri="{FF2B5EF4-FFF2-40B4-BE49-F238E27FC236}">
                <a16:creationId xmlns:a16="http://schemas.microsoft.com/office/drawing/2014/main" id="{B00FE0DE-7DCD-4196-8933-1DA9150876EA}"/>
              </a:ext>
            </a:extLst>
          </p:cNvPr>
          <p:cNvSpPr txBox="1"/>
          <p:nvPr/>
        </p:nvSpPr>
        <p:spPr>
          <a:xfrm>
            <a:off x="6569925" y="1306058"/>
            <a:ext cx="2461549" cy="4559646"/>
          </a:xfrm>
          <a:prstGeom prst="rect">
            <a:avLst/>
          </a:prstGeom>
          <a:noFill/>
        </p:spPr>
        <p:txBody>
          <a:bodyPr wrap="square" rtlCol="1">
            <a:spAutoFit/>
          </a:bodyPr>
          <a:lstStyle/>
          <a:p>
            <a:pPr>
              <a:lnSpc>
                <a:spcPct val="107000"/>
              </a:lnSpc>
              <a:spcAft>
                <a:spcPts val="800"/>
              </a:spcAft>
            </a:pPr>
            <a:r>
              <a:rPr lang="he-IL" u="sng" dirty="0">
                <a:latin typeface="Calibri" panose="020F0502020204030204" pitchFamily="34" charset="0"/>
                <a:ea typeface="Calibri" panose="020F0502020204030204" pitchFamily="34" charset="0"/>
              </a:rPr>
              <a:t>קהל יעד: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he-IL" dirty="0">
                <a:latin typeface="Calibri" panose="020F0502020204030204" pitchFamily="34" charset="0"/>
                <a:ea typeface="Calibri" panose="020F0502020204030204" pitchFamily="34" charset="0"/>
              </a:rPr>
              <a:t>ציבור / אזרחי המדינה</a:t>
            </a:r>
          </a:p>
          <a:p>
            <a:pPr marL="342900" lvl="0" indent="-342900">
              <a:lnSpc>
                <a:spcPct val="107000"/>
              </a:lnSpc>
              <a:buFont typeface="Wingdings" panose="05000000000000000000" pitchFamily="2" charset="2"/>
              <a:buChar char=""/>
            </a:pP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he-IL" dirty="0">
                <a:latin typeface="Calibri" panose="020F0502020204030204" pitchFamily="34" charset="0"/>
                <a:ea typeface="Calibri" panose="020F0502020204030204" pitchFamily="34" charset="0"/>
              </a:rPr>
              <a:t>חבר כנסת</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he-IL" dirty="0">
                <a:latin typeface="Calibri" panose="020F0502020204030204" pitchFamily="34" charset="0"/>
                <a:ea typeface="Calibri" panose="020F0502020204030204" pitchFamily="34" charset="0"/>
              </a:rPr>
              <a:t>שר</a:t>
            </a:r>
          </a:p>
          <a:p>
            <a:pPr lvl="0">
              <a:lnSpc>
                <a:spcPct val="107000"/>
              </a:lnSpc>
            </a:pP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he-IL" dirty="0">
                <a:latin typeface="Calibri" panose="020F0502020204030204" pitchFamily="34" charset="0"/>
                <a:ea typeface="Calibri" panose="020F0502020204030204" pitchFamily="34" charset="0"/>
              </a:rPr>
              <a:t>רשויות פיקוח ואכיפה:</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Arial" panose="020B0604020202020204" pitchFamily="34" charset="0"/>
              <a:buChar char="•"/>
            </a:pPr>
            <a:r>
              <a:rPr lang="he-IL" dirty="0">
                <a:latin typeface="Calibri" panose="020F0502020204030204" pitchFamily="34" charset="0"/>
                <a:ea typeface="Calibri" panose="020F0502020204030204" pitchFamily="34" charset="0"/>
              </a:rPr>
              <a:t>הרשות להגנת הצרכן ולסחר הוגן.</a:t>
            </a:r>
          </a:p>
          <a:p>
            <a:pPr marL="342900" lvl="0" indent="-342900">
              <a:lnSpc>
                <a:spcPct val="107000"/>
              </a:lnSpc>
              <a:buFont typeface="Arial" panose="020B0604020202020204" pitchFamily="34" charset="0"/>
              <a:buChar char="•"/>
            </a:pPr>
            <a:r>
              <a:rPr lang="he-IL" dirty="0">
                <a:latin typeface="Calibri" panose="020F0502020204030204" pitchFamily="34" charset="0"/>
                <a:ea typeface="Calibri" panose="020F0502020204030204" pitchFamily="34" charset="0"/>
              </a:rPr>
              <a:t> ממונים במשרדי הממשלה השונים שבסמכותם פיקוח ואכיפת תקנות על חברות וגופים.</a:t>
            </a:r>
          </a:p>
          <a:p>
            <a:pPr marL="342900" lvl="0" indent="-342900">
              <a:lnSpc>
                <a:spcPct val="107000"/>
              </a:lnSpc>
              <a:spcAft>
                <a:spcPts val="800"/>
              </a:spcAft>
              <a:buFont typeface="Arial" panose="020B0604020202020204" pitchFamily="34" charset="0"/>
              <a:buChar char="•"/>
            </a:pPr>
            <a:r>
              <a:rPr lang="he-IL" dirty="0">
                <a:latin typeface="Calibri" panose="020F0502020204030204" pitchFamily="34" charset="0"/>
                <a:ea typeface="Calibri" panose="020F0502020204030204" pitchFamily="34" charset="0"/>
              </a:rPr>
              <a:t>עירייה</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תיבת טקסט 2">
            <a:extLst>
              <a:ext uri="{FF2B5EF4-FFF2-40B4-BE49-F238E27FC236}">
                <a16:creationId xmlns:a16="http://schemas.microsoft.com/office/drawing/2014/main" id="{58A340D1-58B7-4253-BE31-3AE9B5E091B6}"/>
              </a:ext>
            </a:extLst>
          </p:cNvPr>
          <p:cNvSpPr txBox="1"/>
          <p:nvPr/>
        </p:nvSpPr>
        <p:spPr>
          <a:xfrm flipH="1">
            <a:off x="4422321" y="1306058"/>
            <a:ext cx="1836760" cy="4962525"/>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r" defTabSz="914400" rtl="1" eaLnBrk="1" fontAlgn="auto" latinLnBrk="0" hangingPunct="1">
              <a:lnSpc>
                <a:spcPct val="107000"/>
              </a:lnSpc>
              <a:spcBef>
                <a:spcPts val="0"/>
              </a:spcBef>
              <a:spcAft>
                <a:spcPts val="800"/>
              </a:spcAft>
              <a:buClrTx/>
              <a:buSzTx/>
              <a:buFontTx/>
              <a:buNone/>
              <a:tabLst/>
              <a:defRPr/>
            </a:pPr>
            <a:r>
              <a:rPr kumimoji="0" lang="he-IL" b="0" i="0" u="sng"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המטרה:</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העלאת מודעות</a:t>
            </a: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גיוס תמיכה ציבורית</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יישום נהלים</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הפעלת לחץ</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457200" marR="0" lvl="0" indent="0" algn="r" defTabSz="914400" rtl="1" eaLnBrk="1" fontAlgn="auto" latinLnBrk="0" hangingPunct="1">
              <a:lnSpc>
                <a:spcPct val="107000"/>
              </a:lnSpc>
              <a:spcBef>
                <a:spcPts val="0"/>
              </a:spcBef>
              <a:spcAft>
                <a:spcPts val="0"/>
              </a:spcAft>
              <a:buClrTx/>
              <a:buSzTx/>
              <a:buFontTx/>
              <a:buNone/>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he-IL"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קידום מדיניות</a:t>
            </a:r>
            <a:endParaRPr kumimoji="0" lang="en-US"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800"/>
              </a:spcAft>
              <a:buClrTx/>
              <a:buSzTx/>
              <a:buFontTx/>
              <a:buNone/>
              <a:tabLst/>
              <a:defRPr/>
            </a:pPr>
            <a:r>
              <a:rPr kumimoji="0" lang="en-US" sz="1000" b="0" i="0" u="none" strike="noStrike" kern="0" cap="none" spc="0" normalizeH="0" baseline="0" noProof="0" dirty="0">
                <a:ln>
                  <a:noFill/>
                </a:ln>
                <a:solidFill>
                  <a:srgbClr val="7F7F7F"/>
                </a:solidFill>
                <a:effectLst/>
                <a:uLnTx/>
                <a:uFillTx/>
                <a:latin typeface="Calibri" panose="020F0502020204030204"/>
                <a:ea typeface="Calibri" panose="020F0502020204030204" pitchFamily="34"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p:txBody>
      </p:sp>
      <p:sp>
        <p:nvSpPr>
          <p:cNvPr id="9" name="תיבת טקסט 3">
            <a:extLst>
              <a:ext uri="{FF2B5EF4-FFF2-40B4-BE49-F238E27FC236}">
                <a16:creationId xmlns:a16="http://schemas.microsoft.com/office/drawing/2014/main" id="{C71BDD9A-6ED7-4584-A5E2-B97F12F8EDAE}"/>
              </a:ext>
            </a:extLst>
          </p:cNvPr>
          <p:cNvSpPr txBox="1"/>
          <p:nvPr/>
        </p:nvSpPr>
        <p:spPr>
          <a:xfrm flipH="1">
            <a:off x="232952" y="1063170"/>
            <a:ext cx="3848100" cy="5695044"/>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r" defTabSz="914400" rtl="1" eaLnBrk="1" fontAlgn="auto" latinLnBrk="0" hangingPunct="1">
              <a:lnSpc>
                <a:spcPct val="107000"/>
              </a:lnSpc>
              <a:spcBef>
                <a:spcPts val="200"/>
              </a:spcBef>
              <a:spcAft>
                <a:spcPts val="200"/>
              </a:spcAft>
              <a:buClrTx/>
              <a:buSzTx/>
              <a:buFontTx/>
              <a:buNone/>
              <a:tabLst/>
              <a:defRPr/>
            </a:pPr>
            <a:r>
              <a:rPr kumimoji="0" lang="he-IL" sz="1600" b="0" i="0" u="none" strike="noStrike" kern="0" cap="none" spc="0" normalizeH="0" baseline="0" noProof="0" dirty="0">
                <a:ln>
                  <a:noFill/>
                </a:ln>
                <a:solidFill>
                  <a:srgbClr val="2F5496"/>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 </a:t>
            </a:r>
            <a:endParaRPr kumimoji="0" lang="en-US" sz="1600" b="0" i="0" u="none" strike="noStrike" kern="0" cap="none" spc="0" normalizeH="0" baseline="0" noProof="0" dirty="0">
              <a:ln>
                <a:noFill/>
              </a:ln>
              <a:solidFill>
                <a:srgbClr val="2F5496"/>
              </a:solidFill>
              <a:effectLst/>
              <a:uLnTx/>
              <a:uFillTx/>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r" defTabSz="914400" rtl="1" eaLnBrk="1" fontAlgn="auto" latinLnBrk="0" hangingPunct="1">
              <a:lnSpc>
                <a:spcPct val="107000"/>
              </a:lnSpc>
              <a:spcBef>
                <a:spcPts val="0"/>
              </a:spcBef>
              <a:spcAft>
                <a:spcPts val="800"/>
              </a:spcAft>
              <a:buClrTx/>
              <a:buSzTx/>
              <a:buFontTx/>
              <a:buNone/>
              <a:tabLst/>
              <a:defRPr/>
            </a:pPr>
            <a:r>
              <a:rPr kumimoji="0" lang="he-IL" i="0" u="sng"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תוצרים:</a:t>
            </a:r>
            <a:endParaRPr kumimoji="0" lang="en-US"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מיצג אומנותי: פסל, ציור, צילום, שמוצב במרחב הציבורי</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שיר מחאה</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סטיקרים</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פליירים</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הפגנה</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כרזה / שילוט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כתיבת פוסט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הקמת אתר</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פנייה לתקשורת</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העברת שיעור/פעולה</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הכנת סרטון והפצתו</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פנייה לנציב תלונות הציבור (אדם שנפגע באופן ישיר ממעשה או ממחדל של רשויות המדינה פעלו בניגוד לחוק , אי-צדק בולט)</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עתירה לבית המשפט</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en-US" sz="1200" i="0" u="none" strike="noStrike" kern="0" cap="none" spc="0" normalizeH="0" baseline="0" noProof="0" dirty="0">
                <a:ln>
                  <a:noFill/>
                </a:ln>
                <a:uLnTx/>
                <a:uFillTx/>
                <a:latin typeface="Arial" panose="020B0604020202020204" pitchFamily="34" charset="0"/>
                <a:ea typeface="Calibri" panose="020F0502020204030204" pitchFamily="34" charset="0"/>
                <a:cs typeface="Arial" panose="020B0604020202020204" pitchFamily="34" charset="0"/>
              </a:rPr>
              <a:t>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algn="r" defTabSz="914400" rtl="1"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חרם צרכנים (סירוב קבוצתי של מספר צרכנים משמעותי לרכוש מוצרים או שירותים מסוימים)</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rPr>
              <a:t> </a:t>
            </a:r>
            <a:endParaRPr kumimoji="0" lang="en-US" sz="1200" i="0" u="none" strike="noStrike" kern="0" cap="none" spc="0" normalizeH="0" baseline="0" noProof="0" dirty="0">
              <a:ln>
                <a:noFill/>
              </a:ln>
              <a:uLnTx/>
              <a:uFillTx/>
              <a:latin typeface="Calibri" panose="020F0502020204030204"/>
              <a:ea typeface="Calibri" panose="020F0502020204030204" pitchFamily="34" charset="0"/>
              <a:cs typeface="Arial" panose="020B0604020202020204" pitchFamily="34" charset="0"/>
            </a:endParaRPr>
          </a:p>
          <a:p>
            <a:pPr marL="342900" marR="0" lvl="0" indent="-342900"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mn-ea"/>
                <a:cs typeface="Arial" panose="020B0604020202020204" pitchFamily="34" charset="0"/>
              </a:rPr>
              <a:t>עצומה</a:t>
            </a:r>
            <a:endParaRPr kumimoji="0" lang="en-US" sz="1200" i="0" u="none" strike="noStrike" kern="0" cap="none" spc="0" normalizeH="0" baseline="0" noProof="0" dirty="0">
              <a:ln>
                <a:noFill/>
              </a:ln>
              <a:uLnTx/>
              <a:uFillTx/>
              <a:latin typeface="Calibri" panose="020F0502020204030204"/>
              <a:ea typeface="+mn-ea"/>
            </a:endParaRPr>
          </a:p>
          <a:p>
            <a:pPr marL="342900" marR="0" lvl="0" indent="-342900"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mn-ea"/>
                <a:cs typeface="Arial" panose="020B0604020202020204" pitchFamily="34" charset="0"/>
              </a:rPr>
              <a:t>מכתב רשמי</a:t>
            </a:r>
            <a:endParaRPr kumimoji="0" lang="en-US" sz="1200" i="0" u="none" strike="noStrike" kern="0" cap="none" spc="0" normalizeH="0" baseline="0" noProof="0" dirty="0">
              <a:ln>
                <a:noFill/>
              </a:ln>
              <a:uLnTx/>
              <a:uFillTx/>
              <a:latin typeface="Calibri" panose="020F0502020204030204"/>
              <a:ea typeface="+mn-ea"/>
            </a:endParaRPr>
          </a:p>
          <a:p>
            <a:pPr marL="342900" marR="0" lvl="0" indent="-342900"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he-IL" sz="1200" i="0" u="none" strike="noStrike" kern="0" cap="none" spc="0" normalizeH="0" baseline="0" noProof="0" dirty="0">
                <a:ln>
                  <a:noFill/>
                </a:ln>
                <a:uLnTx/>
                <a:uFillTx/>
                <a:latin typeface="Calibri" panose="020F0502020204030204"/>
                <a:ea typeface="+mn-ea"/>
                <a:cs typeface="Arial" panose="020B0604020202020204" pitchFamily="34" charset="0"/>
              </a:rPr>
              <a:t>ניסוח הצעת חוק או תקנה</a:t>
            </a:r>
            <a:endParaRPr kumimoji="0" lang="en-US" sz="1200" i="0" u="none" strike="noStrike" kern="0" cap="none" spc="0" normalizeH="0" baseline="0" noProof="0" dirty="0">
              <a:ln>
                <a:noFill/>
              </a:ln>
              <a:uLnTx/>
              <a:uFillTx/>
              <a:latin typeface="Calibri" panose="020F0502020204030204"/>
              <a:ea typeface="+mn-ea"/>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b="0" i="0" u="none" strike="noStrike" kern="0" cap="none" spc="0" normalizeH="0" baseline="0" noProof="0" dirty="0">
                <a:ln>
                  <a:noFill/>
                </a:ln>
                <a:solidFill>
                  <a:srgbClr val="7F7F7F"/>
                </a:solidFill>
                <a:effectLst/>
                <a:uLnTx/>
                <a:uFillTx/>
                <a:latin typeface="Calibri" panose="020F0502020204030204"/>
                <a:ea typeface="Calibri" panose="020F0502020204030204" pitchFamily="34"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b="0" i="0" u="none" strike="noStrike" kern="0" cap="none" spc="0" normalizeH="0" baseline="0" noProof="0" dirty="0">
                <a:ln>
                  <a:noFill/>
                </a:ln>
                <a:solidFill>
                  <a:srgbClr val="7F7F7F"/>
                </a:solidFill>
                <a:effectLst/>
                <a:uLnTx/>
                <a:uFillTx/>
                <a:latin typeface="Calibri" panose="020F0502020204030204"/>
                <a:ea typeface="Calibri" panose="020F0502020204030204" pitchFamily="34"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7000"/>
              </a:lnSpc>
              <a:spcBef>
                <a:spcPts val="0"/>
              </a:spcBef>
              <a:spcAft>
                <a:spcPts val="0"/>
              </a:spcAft>
              <a:buClrTx/>
              <a:buSzTx/>
              <a:buFontTx/>
              <a:buNone/>
              <a:tabLst/>
              <a:defRPr/>
            </a:pPr>
            <a:r>
              <a:rPr kumimoji="0" lang="he-IL" sz="1200" b="0" i="0" u="none" strike="noStrike" kern="0" cap="none" spc="0" normalizeH="0" baseline="0" noProof="0" dirty="0">
                <a:ln>
                  <a:noFill/>
                </a:ln>
                <a:solidFill>
                  <a:srgbClr val="7F7F7F"/>
                </a:solidFill>
                <a:effectLst/>
                <a:uLnTx/>
                <a:uFillTx/>
                <a:latin typeface="Calibri" panose="020F0502020204030204"/>
                <a:ea typeface="Calibri" panose="020F0502020204030204" pitchFamily="34" charset="0"/>
                <a:cs typeface="Arial" panose="020B0604020202020204" pitchFamily="34" charset="0"/>
              </a:rPr>
              <a:t> </a:t>
            </a:r>
            <a:endParaRPr kumimoji="0" lang="en-US" sz="1100" b="0"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3295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b="1" dirty="0"/>
              <a:t>יומן לכתיבה רפלקטיבית (מתבוננת) - משוב ורפלקציה:</a:t>
            </a:r>
            <a:endParaRPr lang="he-IL" dirty="0"/>
          </a:p>
        </p:txBody>
      </p:sp>
      <p:sp>
        <p:nvSpPr>
          <p:cNvPr id="3" name="מציין מיקום תוכן 2"/>
          <p:cNvSpPr>
            <a:spLocks noGrp="1"/>
          </p:cNvSpPr>
          <p:nvPr>
            <p:ph idx="1"/>
          </p:nvPr>
        </p:nvSpPr>
        <p:spPr/>
        <p:txBody>
          <a:bodyPr>
            <a:normAutofit fontScale="92500" lnSpcReduction="20000"/>
          </a:bodyPr>
          <a:lstStyle/>
          <a:p>
            <a:pPr marL="0" indent="0">
              <a:buNone/>
            </a:pPr>
            <a:r>
              <a:rPr lang="he-IL" dirty="0"/>
              <a:t>מה למדתי? </a:t>
            </a:r>
          </a:p>
          <a:p>
            <a:pPr marL="0" indent="0">
              <a:buNone/>
            </a:pPr>
            <a:r>
              <a:rPr lang="he-IL" dirty="0"/>
              <a:t>ממה נהניתי? </a:t>
            </a:r>
          </a:p>
          <a:p>
            <a:pPr marL="0" indent="0">
              <a:buNone/>
            </a:pPr>
            <a:r>
              <a:rPr lang="he-IL" dirty="0"/>
              <a:t>מה הייתי עושה אחרת? </a:t>
            </a:r>
          </a:p>
          <a:p>
            <a:pPr marL="0" indent="0">
              <a:buNone/>
            </a:pPr>
            <a:r>
              <a:rPr lang="he-IL" dirty="0"/>
              <a:t>באילו קשיים נתקלתי במהלך העבודה?</a:t>
            </a:r>
          </a:p>
          <a:p>
            <a:pPr marL="0" indent="0">
              <a:buNone/>
            </a:pPr>
            <a:r>
              <a:rPr lang="he-IL" dirty="0"/>
              <a:t> איך התגברתי על קשיים אלה? </a:t>
            </a:r>
          </a:p>
          <a:p>
            <a:pPr marL="0" indent="0">
              <a:buNone/>
            </a:pPr>
            <a:r>
              <a:rPr lang="he-IL" dirty="0"/>
              <a:t>מה למדתי מאחרים? </a:t>
            </a:r>
          </a:p>
          <a:p>
            <a:pPr marL="0" indent="0">
              <a:buNone/>
            </a:pPr>
            <a:r>
              <a:rPr lang="he-IL" dirty="0"/>
              <a:t>מה תרמתי לחברי הקבוצה שלי?</a:t>
            </a:r>
          </a:p>
          <a:p>
            <a:pPr marL="0" indent="0">
              <a:buNone/>
            </a:pPr>
            <a:r>
              <a:rPr lang="he-IL" dirty="0"/>
              <a:t> איזו דרך נקטתי כדי לשכנע אותם בהחלטות במהלך העבודה? </a:t>
            </a:r>
            <a:br>
              <a:rPr lang="he-IL" dirty="0"/>
            </a:br>
            <a:endParaRPr lang="he-IL" dirty="0"/>
          </a:p>
        </p:txBody>
      </p:sp>
    </p:spTree>
    <p:extLst>
      <p:ext uri="{BB962C8B-B14F-4D97-AF65-F5344CB8AC3E}">
        <p14:creationId xmlns:p14="http://schemas.microsoft.com/office/powerpoint/2010/main" val="500536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ביבליוגרפיה</a:t>
            </a:r>
            <a:endParaRPr lang="he-IL" dirty="0"/>
          </a:p>
        </p:txBody>
      </p:sp>
      <p:sp>
        <p:nvSpPr>
          <p:cNvPr id="3" name="מציין מיקום תוכן 2"/>
          <p:cNvSpPr>
            <a:spLocks noGrp="1"/>
          </p:cNvSpPr>
          <p:nvPr>
            <p:ph idx="1"/>
          </p:nvPr>
        </p:nvSpPr>
        <p:spPr/>
        <p:txBody>
          <a:bodyPr>
            <a:normAutofit fontScale="92500" lnSpcReduction="10000"/>
          </a:bodyPr>
          <a:lstStyle/>
          <a:p>
            <a:pPr marL="0" indent="0">
              <a:buNone/>
            </a:pPr>
            <a:br>
              <a:rPr lang="he-IL" dirty="0"/>
            </a:br>
            <a:r>
              <a:rPr lang="he-IL" dirty="0"/>
              <a:t>רשימה הביבליוגרפית תיכתב על פי סדר הא"ב- שם משפחה של המחבר </a:t>
            </a:r>
            <a:endParaRPr lang="en-US" sz="2800" dirty="0"/>
          </a:p>
          <a:p>
            <a:pPr marL="457200" lvl="1" indent="0">
              <a:buNone/>
            </a:pPr>
            <a:r>
              <a:rPr lang="he-IL" u="sng" dirty="0"/>
              <a:t>רישום ספרים: </a:t>
            </a:r>
            <a:br>
              <a:rPr lang="he-IL" dirty="0"/>
            </a:br>
            <a:r>
              <a:rPr lang="he-IL" dirty="0"/>
              <a:t>שם הסופר/עורך (שם משפחה, שם פרטי), (שנה), שם הספר, שם ההוצאה, מקום ההוצאה, מספרי העמודים או הפרקים בהם נעזרו חברי הקבוצה. </a:t>
            </a:r>
            <a:endParaRPr lang="en-US" sz="2400" dirty="0"/>
          </a:p>
          <a:p>
            <a:pPr marL="457200" lvl="1" indent="0">
              <a:buNone/>
            </a:pPr>
            <a:r>
              <a:rPr lang="he-IL" u="sng" dirty="0"/>
              <a:t>כתבי עת: </a:t>
            </a:r>
            <a:br>
              <a:rPr lang="he-IL" dirty="0"/>
            </a:br>
            <a:r>
              <a:rPr lang="he-IL" dirty="0"/>
              <a:t>שם הכותב (שם משפחה, שם פרטי), (שנת הפרסום), שם המאמר, בתוך: שם כתב העת, הכרך, מספרי העמודים. </a:t>
            </a:r>
            <a:endParaRPr lang="en-US" sz="2400" dirty="0"/>
          </a:p>
          <a:p>
            <a:pPr marL="0" indent="0">
              <a:buNone/>
            </a:pPr>
            <a:r>
              <a:rPr lang="he-IL" dirty="0"/>
              <a:t> </a:t>
            </a:r>
            <a:endParaRPr lang="en-US" sz="2000" dirty="0"/>
          </a:p>
          <a:p>
            <a:pPr marL="0" indent="0">
              <a:buNone/>
            </a:pPr>
            <a:endParaRPr lang="he-IL" dirty="0"/>
          </a:p>
        </p:txBody>
      </p:sp>
    </p:spTree>
    <p:extLst>
      <p:ext uri="{BB962C8B-B14F-4D97-AF65-F5344CB8AC3E}">
        <p14:creationId xmlns:p14="http://schemas.microsoft.com/office/powerpoint/2010/main" val="3262020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lgn="ctr" rtl="1">
              <a:spcBef>
                <a:spcPts val="0"/>
              </a:spcBef>
              <a:buNone/>
            </a:pPr>
            <a:r>
              <a:rPr lang="x-none" b="1"/>
              <a:t>מהי מטלת הביצוע?</a:t>
            </a:r>
          </a:p>
        </p:txBody>
      </p:sp>
      <p:sp>
        <p:nvSpPr>
          <p:cNvPr id="43" name="Shape 43"/>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marL="0" marR="0" lvl="0" indent="0" algn="r" rtl="1">
              <a:lnSpc>
                <a:spcPct val="100000"/>
              </a:lnSpc>
              <a:spcBef>
                <a:spcPts val="600"/>
              </a:spcBef>
              <a:spcAft>
                <a:spcPts val="0"/>
              </a:spcAft>
              <a:buNone/>
            </a:pPr>
            <a:r>
              <a:rPr lang="x-none" dirty="0"/>
              <a:t>מטלת הביצוע הינה </a:t>
            </a:r>
            <a:r>
              <a:rPr lang="x-none" b="1" dirty="0"/>
              <a:t>מטלת הערכה באזרחות</a:t>
            </a:r>
            <a:r>
              <a:rPr lang="he-IL" b="1" dirty="0"/>
              <a:t>.</a:t>
            </a:r>
            <a:r>
              <a:rPr lang="x-none"/>
              <a:t> </a:t>
            </a:r>
            <a:endParaRPr lang="he-IL" dirty="0"/>
          </a:p>
          <a:p>
            <a:pPr marL="0" marR="0" lvl="0" indent="0" algn="r" rtl="1">
              <a:lnSpc>
                <a:spcPct val="100000"/>
              </a:lnSpc>
              <a:spcBef>
                <a:spcPts val="600"/>
              </a:spcBef>
              <a:spcAft>
                <a:spcPts val="0"/>
              </a:spcAft>
              <a:buNone/>
            </a:pPr>
            <a:r>
              <a:rPr lang="x-none"/>
              <a:t>מטלת </a:t>
            </a:r>
            <a:r>
              <a:rPr lang="x-none" dirty="0"/>
              <a:t>הביצוע משלימה את חוויית הלמידה ומאפשרת </a:t>
            </a:r>
            <a:r>
              <a:rPr lang="x-none" b="1" dirty="0"/>
              <a:t>לקשר באופן מעשי</a:t>
            </a:r>
            <a:r>
              <a:rPr lang="x-none" dirty="0"/>
              <a:t> בין הלימודים התיאורטיים לבין המציאות היומיומית</a:t>
            </a:r>
            <a:r>
              <a:rPr lang="he-IL" dirty="0"/>
              <a:t>.</a:t>
            </a:r>
            <a:endParaRPr lang="x-none" dirty="0"/>
          </a:p>
          <a:p>
            <a:pPr marL="0" marR="0" lvl="0" indent="0" algn="r" rtl="1">
              <a:lnSpc>
                <a:spcPct val="100000"/>
              </a:lnSpc>
              <a:spcBef>
                <a:spcPts val="600"/>
              </a:spcBef>
              <a:spcAft>
                <a:spcPts val="0"/>
              </a:spcAft>
              <a:buClr>
                <a:srgbClr val="000000"/>
              </a:buClr>
              <a:buSzPct val="36666"/>
              <a:buFont typeface="Arial"/>
              <a:buNone/>
            </a:pPr>
            <a:r>
              <a:rPr lang="x-none" dirty="0"/>
              <a:t>הדגש במטלת הביצוע הוא על </a:t>
            </a:r>
            <a:r>
              <a:rPr lang="x-none" b="1" dirty="0"/>
              <a:t>התהליך</a:t>
            </a:r>
            <a:r>
              <a:rPr lang="x-none" dirty="0"/>
              <a:t> אותו עובר התלמיד</a:t>
            </a:r>
            <a:r>
              <a:rPr lang="en-US" dirty="0"/>
              <a:t>;</a:t>
            </a:r>
            <a:r>
              <a:rPr lang="he-IL" dirty="0"/>
              <a:t> </a:t>
            </a:r>
            <a:r>
              <a:rPr lang="x-none" dirty="0"/>
              <a:t>תהליך שאמור לחזק את </a:t>
            </a:r>
            <a:r>
              <a:rPr lang="x-none" b="1" dirty="0"/>
              <a:t>המודעות האזרחית </a:t>
            </a:r>
            <a:r>
              <a:rPr lang="x-none" dirty="0"/>
              <a:t>שלו ולהעשירו בהתנסות מעשית</a:t>
            </a:r>
            <a:r>
              <a:rPr lang="he-IL" dirty="0"/>
              <a:t>.</a:t>
            </a:r>
            <a:endParaRPr lang="x-none" dirty="0"/>
          </a:p>
        </p:txBody>
      </p:sp>
    </p:spTree>
    <p:extLst>
      <p:ext uri="{BB962C8B-B14F-4D97-AF65-F5344CB8AC3E}">
        <p14:creationId xmlns:p14="http://schemas.microsoft.com/office/powerpoint/2010/main" val="35904507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animEffect transition="in" filter="fade">
                                      <p:cBhvr>
                                        <p:cTn id="7" dur="1000"/>
                                        <p:tgtEl>
                                          <p:spTgt spid="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3">
                                            <p:txEl>
                                              <p:pRg st="1" end="1"/>
                                            </p:txEl>
                                          </p:spTgt>
                                        </p:tgtEl>
                                        <p:attrNameLst>
                                          <p:attrName>style.visibility</p:attrName>
                                        </p:attrNameLst>
                                      </p:cBhvr>
                                      <p:to>
                                        <p:strVal val="visible"/>
                                      </p:to>
                                    </p:set>
                                    <p:animEffect transition="in" filter="fade">
                                      <p:cBhvr>
                                        <p:cTn id="12" dur="1000"/>
                                        <p:tgtEl>
                                          <p:spTgt spid="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fade">
                                      <p:cBhvr>
                                        <p:cTn id="17" dur="1000"/>
                                        <p:tgtEl>
                                          <p:spTgt spid="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683568" y="188640"/>
            <a:ext cx="8229600" cy="1143200"/>
          </a:xfrm>
          <a:prstGeom prst="rect">
            <a:avLst/>
          </a:prstGeom>
        </p:spPr>
        <p:txBody>
          <a:bodyPr lIns="91425" tIns="91425" rIns="91425" bIns="91425" anchor="b" anchorCtr="0">
            <a:noAutofit/>
          </a:bodyPr>
          <a:lstStyle/>
          <a:p>
            <a:pPr algn="ctr" rtl="1">
              <a:spcBef>
                <a:spcPts val="0"/>
              </a:spcBef>
              <a:buNone/>
            </a:pPr>
            <a:r>
              <a:rPr lang="x-none" b="1" dirty="0"/>
              <a:t>הרציונל האזרחי</a:t>
            </a:r>
            <a:r>
              <a:rPr lang="he-IL" b="1" dirty="0"/>
              <a:t> </a:t>
            </a:r>
            <a:r>
              <a:rPr lang="x-none" b="1" dirty="0"/>
              <a:t>-</a:t>
            </a:r>
            <a:r>
              <a:rPr lang="he-IL" b="1" dirty="0"/>
              <a:t> </a:t>
            </a:r>
            <a:r>
              <a:rPr lang="x-none" b="1" dirty="0"/>
              <a:t>חינוכי</a:t>
            </a:r>
          </a:p>
        </p:txBody>
      </p:sp>
      <p:sp>
        <p:nvSpPr>
          <p:cNvPr id="49" name="Shape 49"/>
          <p:cNvSpPr txBox="1">
            <a:spLocks noGrp="1"/>
          </p:cNvSpPr>
          <p:nvPr>
            <p:ph type="body" idx="1"/>
          </p:nvPr>
        </p:nvSpPr>
        <p:spPr>
          <a:xfrm>
            <a:off x="251520" y="1268760"/>
            <a:ext cx="8724811" cy="4967599"/>
          </a:xfrm>
          <a:prstGeom prst="rect">
            <a:avLst/>
          </a:prstGeom>
        </p:spPr>
        <p:txBody>
          <a:bodyPr lIns="91425" tIns="91425" rIns="91425" bIns="91425" anchor="t" anchorCtr="0">
            <a:noAutofit/>
          </a:bodyPr>
          <a:lstStyle/>
          <a:p>
            <a:pPr marL="0" marR="0" lvl="0" indent="0" algn="ctr" rtl="1">
              <a:lnSpc>
                <a:spcPct val="100000"/>
              </a:lnSpc>
              <a:spcBef>
                <a:spcPts val="600"/>
              </a:spcBef>
              <a:spcAft>
                <a:spcPts val="0"/>
              </a:spcAft>
              <a:buClr>
                <a:srgbClr val="000000"/>
              </a:buClr>
              <a:buNone/>
            </a:pPr>
            <a:r>
              <a:rPr lang="x-none" sz="2800" u="sng" dirty="0"/>
              <a:t>המטלה היא כלי שיעזור לתלמידים:</a:t>
            </a:r>
          </a:p>
          <a:p>
            <a:pPr marL="0" marR="0" lvl="0" indent="0" algn="r" rtl="1">
              <a:lnSpc>
                <a:spcPct val="100000"/>
              </a:lnSpc>
              <a:spcBef>
                <a:spcPts val="600"/>
              </a:spcBef>
              <a:spcAft>
                <a:spcPts val="0"/>
              </a:spcAft>
              <a:buClr>
                <a:srgbClr val="000000"/>
              </a:buClr>
              <a:buNone/>
            </a:pPr>
            <a:r>
              <a:rPr lang="x-none" sz="2400" dirty="0"/>
              <a:t>להבין שבמציאות החברתית והפוליטית במדינה דמוקרטית </a:t>
            </a:r>
            <a:r>
              <a:rPr lang="x-none" sz="2400" b="1" dirty="0"/>
              <a:t>ישנן בעיות אזרחיות הנובעות </a:t>
            </a:r>
            <a:r>
              <a:rPr lang="x-none" sz="2400" b="1"/>
              <a:t>מסיבות שונות</a:t>
            </a:r>
            <a:r>
              <a:rPr lang="he-IL" sz="2400" dirty="0"/>
              <a:t>.</a:t>
            </a:r>
          </a:p>
          <a:p>
            <a:pPr marL="0" indent="0">
              <a:spcBef>
                <a:spcPts val="600"/>
              </a:spcBef>
              <a:buClr>
                <a:srgbClr val="000000"/>
              </a:buClr>
              <a:buNone/>
            </a:pPr>
            <a:endParaRPr lang="he-IL" sz="2400" dirty="0"/>
          </a:p>
          <a:p>
            <a:pPr marL="0" indent="0">
              <a:spcBef>
                <a:spcPts val="600"/>
              </a:spcBef>
              <a:buClr>
                <a:srgbClr val="000000"/>
              </a:buClr>
              <a:buNone/>
            </a:pPr>
            <a:r>
              <a:rPr lang="x-none" sz="2400"/>
              <a:t>חובתו האזרחית היא </a:t>
            </a:r>
            <a:r>
              <a:rPr lang="x-none" sz="2400" b="1"/>
              <a:t>להיות מודע להצביע ולהתריע על בעיות ועוולות בהן הוא נתקל</a:t>
            </a:r>
            <a:r>
              <a:rPr lang="he-IL" sz="2400" dirty="0"/>
              <a:t>, </a:t>
            </a:r>
            <a:r>
              <a:rPr lang="x-none" sz="2400"/>
              <a:t>וזכותו </a:t>
            </a:r>
            <a:r>
              <a:rPr lang="x-none" sz="2400" b="1"/>
              <a:t>להציע פתרונות </a:t>
            </a:r>
            <a:r>
              <a:rPr lang="x-none" sz="2400"/>
              <a:t>לבעיות אלה ולפעול לפתרונן</a:t>
            </a:r>
            <a:r>
              <a:rPr lang="he-IL" sz="2400" dirty="0"/>
              <a:t>.</a:t>
            </a:r>
          </a:p>
          <a:p>
            <a:pPr marL="0" marR="0" lvl="0" indent="0" algn="r" rtl="1">
              <a:lnSpc>
                <a:spcPct val="100000"/>
              </a:lnSpc>
              <a:spcBef>
                <a:spcPts val="600"/>
              </a:spcBef>
              <a:spcAft>
                <a:spcPts val="0"/>
              </a:spcAft>
              <a:buClr>
                <a:srgbClr val="000000"/>
              </a:buClr>
              <a:buNone/>
            </a:pPr>
            <a:endParaRPr lang="x-none" sz="2400" dirty="0"/>
          </a:p>
          <a:p>
            <a:pPr marL="0" marR="0" lvl="0" indent="0" algn="r" rtl="1">
              <a:lnSpc>
                <a:spcPct val="100000"/>
              </a:lnSpc>
              <a:spcBef>
                <a:spcPts val="600"/>
              </a:spcBef>
              <a:spcAft>
                <a:spcPts val="0"/>
              </a:spcAft>
              <a:buClr>
                <a:srgbClr val="000000"/>
              </a:buClr>
              <a:buNone/>
            </a:pPr>
            <a:r>
              <a:rPr lang="x-none" sz="2400"/>
              <a:t>להבין </a:t>
            </a:r>
            <a:r>
              <a:rPr lang="x-none" sz="2400" dirty="0"/>
              <a:t>שבמסגרת כללי המשחק הנהוגים במדינה הדמוקרטית </a:t>
            </a:r>
            <a:r>
              <a:rPr lang="x-none" sz="2400" b="1" dirty="0"/>
              <a:t>זכותו</a:t>
            </a:r>
            <a:r>
              <a:rPr lang="he-IL" sz="2400" b="1" dirty="0"/>
              <a:t> - </a:t>
            </a:r>
            <a:r>
              <a:rPr lang="x-none" sz="2400" b="1" dirty="0"/>
              <a:t>כזכותו של כל אזרח</a:t>
            </a:r>
            <a:r>
              <a:rPr lang="he-IL" sz="2400" b="1" dirty="0"/>
              <a:t> -</a:t>
            </a:r>
            <a:r>
              <a:rPr lang="x-none" sz="2400" b="1" dirty="0"/>
              <a:t> לפקח ולבקר את </a:t>
            </a:r>
            <a:r>
              <a:rPr lang="x-none" sz="2400" b="1"/>
              <a:t>פעולות השלטון</a:t>
            </a:r>
            <a:r>
              <a:rPr lang="he-IL" sz="2400" b="1" dirty="0"/>
              <a:t>.</a:t>
            </a:r>
          </a:p>
          <a:p>
            <a:pPr marL="0" marR="0" lvl="0" indent="0" algn="r" rtl="1">
              <a:lnSpc>
                <a:spcPct val="100000"/>
              </a:lnSpc>
              <a:spcBef>
                <a:spcPts val="600"/>
              </a:spcBef>
              <a:spcAft>
                <a:spcPts val="0"/>
              </a:spcAft>
              <a:buClr>
                <a:srgbClr val="000000"/>
              </a:buClr>
              <a:buNone/>
            </a:pPr>
            <a:endParaRPr lang="he-IL" sz="2400" b="1" dirty="0"/>
          </a:p>
          <a:p>
            <a:pPr marL="0" indent="0">
              <a:spcBef>
                <a:spcPts val="600"/>
              </a:spcBef>
              <a:buClr>
                <a:srgbClr val="000000"/>
              </a:buClr>
              <a:buNone/>
            </a:pPr>
            <a:r>
              <a:rPr lang="x-none" sz="2400"/>
              <a:t>להבין שיש מקום ותפקיד לכל אזרח במדינה הדמוקרטית </a:t>
            </a:r>
            <a:r>
              <a:rPr lang="x-none" sz="2400" b="1"/>
              <a:t>לפעול למען שיפור איכות החיים במדינה</a:t>
            </a:r>
            <a:r>
              <a:rPr lang="he-IL" sz="2400" b="1" dirty="0"/>
              <a:t>.</a:t>
            </a:r>
          </a:p>
          <a:p>
            <a:pPr marL="0" marR="0" lvl="0" indent="0" algn="r" rtl="1">
              <a:lnSpc>
                <a:spcPct val="100000"/>
              </a:lnSpc>
              <a:spcBef>
                <a:spcPts val="600"/>
              </a:spcBef>
              <a:spcAft>
                <a:spcPts val="0"/>
              </a:spcAft>
              <a:buClr>
                <a:srgbClr val="000000"/>
              </a:buClr>
              <a:buNone/>
            </a:pPr>
            <a:endParaRPr lang="x-none" sz="2800" b="1" dirty="0"/>
          </a:p>
        </p:txBody>
      </p:sp>
    </p:spTree>
    <p:extLst>
      <p:ext uri="{BB962C8B-B14F-4D97-AF65-F5344CB8AC3E}">
        <p14:creationId xmlns:p14="http://schemas.microsoft.com/office/powerpoint/2010/main" val="2614425977"/>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
                                            <p:txEl>
                                              <p:pRg st="0" end="0"/>
                                            </p:txEl>
                                          </p:spTgt>
                                        </p:tgtEl>
                                        <p:attrNameLst>
                                          <p:attrName>style.visibility</p:attrName>
                                        </p:attrNameLst>
                                      </p:cBhvr>
                                      <p:to>
                                        <p:strVal val="visible"/>
                                      </p:to>
                                    </p:set>
                                    <p:animEffect transition="in" filter="fade">
                                      <p:cBhvr>
                                        <p:cTn id="7" dur="1000"/>
                                        <p:tgtEl>
                                          <p:spTgt spid="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
                                            <p:txEl>
                                              <p:pRg st="1" end="1"/>
                                            </p:txEl>
                                          </p:spTgt>
                                        </p:tgtEl>
                                        <p:attrNameLst>
                                          <p:attrName>style.visibility</p:attrName>
                                        </p:attrNameLst>
                                      </p:cBhvr>
                                      <p:to>
                                        <p:strVal val="visible"/>
                                      </p:to>
                                    </p:set>
                                    <p:animEffect transition="in" filter="fade">
                                      <p:cBhvr>
                                        <p:cTn id="12" dur="1000"/>
                                        <p:tgtEl>
                                          <p:spTgt spid="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
                                            <p:txEl>
                                              <p:pRg st="3" end="3"/>
                                            </p:txEl>
                                          </p:spTgt>
                                        </p:tgtEl>
                                        <p:attrNameLst>
                                          <p:attrName>style.visibility</p:attrName>
                                        </p:attrNameLst>
                                      </p:cBhvr>
                                      <p:to>
                                        <p:strVal val="visible"/>
                                      </p:to>
                                    </p:set>
                                    <p:animEffect transition="in" filter="fade">
                                      <p:cBhvr>
                                        <p:cTn id="17" dur="1000"/>
                                        <p:tgtEl>
                                          <p:spTgt spid="4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
                                            <p:txEl>
                                              <p:pRg st="5" end="5"/>
                                            </p:txEl>
                                          </p:spTgt>
                                        </p:tgtEl>
                                        <p:attrNameLst>
                                          <p:attrName>style.visibility</p:attrName>
                                        </p:attrNameLst>
                                      </p:cBhvr>
                                      <p:to>
                                        <p:strVal val="visible"/>
                                      </p:to>
                                    </p:set>
                                    <p:animEffect transition="in" filter="fade">
                                      <p:cBhvr>
                                        <p:cTn id="22" dur="1000"/>
                                        <p:tgtEl>
                                          <p:spTgt spid="4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
                                            <p:txEl>
                                              <p:pRg st="7" end="7"/>
                                            </p:txEl>
                                          </p:spTgt>
                                        </p:tgtEl>
                                        <p:attrNameLst>
                                          <p:attrName>style.visibility</p:attrName>
                                        </p:attrNameLst>
                                      </p:cBhvr>
                                      <p:to>
                                        <p:strVal val="visible"/>
                                      </p:to>
                                    </p:set>
                                    <p:animEffect transition="in" filter="fade">
                                      <p:cBhvr>
                                        <p:cTn id="27" dur="1000"/>
                                        <p:tgtEl>
                                          <p:spTgt spid="4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טקסט 2"/>
          <p:cNvSpPr>
            <a:spLocks noGrp="1"/>
          </p:cNvSpPr>
          <p:nvPr>
            <p:ph type="body" idx="1"/>
          </p:nvPr>
        </p:nvSpPr>
        <p:spPr/>
        <p:txBody>
          <a:bodyPr/>
          <a:lstStyle/>
          <a:p>
            <a:endParaRPr lang="he-IL" dirty="0"/>
          </a:p>
        </p:txBody>
      </p:sp>
      <p:sp>
        <p:nvSpPr>
          <p:cNvPr id="6" name="מלבן 5"/>
          <p:cNvSpPr/>
          <p:nvPr/>
        </p:nvSpPr>
        <p:spPr>
          <a:xfrm>
            <a:off x="2292370" y="3136613"/>
            <a:ext cx="4559260" cy="584775"/>
          </a:xfrm>
          <a:prstGeom prst="rect">
            <a:avLst/>
          </a:prstGeom>
        </p:spPr>
        <p:txBody>
          <a:bodyPr wrap="none">
            <a:spAutoFit/>
          </a:bodyPr>
          <a:lstStyle/>
          <a:p>
            <a:pPr lvl="0" algn="ctr"/>
            <a:r>
              <a:rPr lang="he-IL" sz="3200" dirty="0">
                <a:solidFill>
                  <a:prstClr val="black">
                    <a:tint val="75000"/>
                  </a:prstClr>
                </a:solidFill>
                <a:hlinkClick r:id="rId2"/>
              </a:rPr>
              <a:t>אז...  מה במטלת הביצוע ?</a:t>
            </a:r>
            <a:endParaRPr lang="he-IL" sz="3200" dirty="0">
              <a:solidFill>
                <a:prstClr val="black">
                  <a:tint val="75000"/>
                </a:prstClr>
              </a:solidFill>
            </a:endParaRPr>
          </a:p>
        </p:txBody>
      </p:sp>
    </p:spTree>
    <p:extLst>
      <p:ext uri="{BB962C8B-B14F-4D97-AF65-F5344CB8AC3E}">
        <p14:creationId xmlns:p14="http://schemas.microsoft.com/office/powerpoint/2010/main" val="144652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37"/>
            <a:ext cx="8229600" cy="1143200"/>
          </a:xfrm>
          <a:prstGeom prst="rect">
            <a:avLst/>
          </a:prstGeom>
        </p:spPr>
        <p:txBody>
          <a:bodyPr lIns="91425" tIns="91425" rIns="91425" bIns="91425" anchor="b" anchorCtr="0">
            <a:noAutofit/>
          </a:bodyPr>
          <a:lstStyle/>
          <a:p>
            <a:pPr algn="ctr" rtl="1">
              <a:spcBef>
                <a:spcPts val="0"/>
              </a:spcBef>
              <a:buNone/>
            </a:pPr>
            <a:r>
              <a:rPr lang="x-none"/>
              <a:t>שלבי המטלה</a:t>
            </a:r>
          </a:p>
        </p:txBody>
      </p:sp>
      <p:sp>
        <p:nvSpPr>
          <p:cNvPr id="67" name="Shape 67"/>
          <p:cNvSpPr txBox="1">
            <a:spLocks noGrp="1"/>
          </p:cNvSpPr>
          <p:nvPr>
            <p:ph type="body" idx="1"/>
          </p:nvPr>
        </p:nvSpPr>
        <p:spPr>
          <a:xfrm>
            <a:off x="457200" y="1600201"/>
            <a:ext cx="8229600" cy="4967599"/>
          </a:xfrm>
          <a:prstGeom prst="rect">
            <a:avLst/>
          </a:prstGeom>
        </p:spPr>
        <p:txBody>
          <a:bodyPr lIns="91425" tIns="91425" rIns="91425" bIns="91425" anchor="t" anchorCtr="0">
            <a:noAutofit/>
          </a:bodyPr>
          <a:lstStyle/>
          <a:p>
            <a:pPr rtl="1">
              <a:spcBef>
                <a:spcPts val="0"/>
              </a:spcBef>
              <a:buNone/>
            </a:pPr>
            <a:endParaRPr dirty="0"/>
          </a:p>
        </p:txBody>
      </p:sp>
      <p:pic>
        <p:nvPicPr>
          <p:cNvPr id="68" name="Shape 68"/>
          <p:cNvPicPr preferRelativeResize="0"/>
          <p:nvPr/>
        </p:nvPicPr>
        <p:blipFill rotWithShape="1">
          <a:blip r:embed="rId3">
            <a:alphaModFix/>
          </a:blip>
          <a:srcRect t="14643" b="17467"/>
          <a:stretch/>
        </p:blipFill>
        <p:spPr>
          <a:xfrm>
            <a:off x="44774" y="1638567"/>
            <a:ext cx="9037550" cy="4420732"/>
          </a:xfrm>
          <a:prstGeom prst="rect">
            <a:avLst/>
          </a:prstGeom>
          <a:noFill/>
          <a:ln>
            <a:noFill/>
          </a:ln>
        </p:spPr>
      </p:pic>
      <p:sp>
        <p:nvSpPr>
          <p:cNvPr id="69" name="Shape 69"/>
          <p:cNvSpPr/>
          <p:nvPr/>
        </p:nvSpPr>
        <p:spPr>
          <a:xfrm rot="-546004">
            <a:off x="235068" y="5317948"/>
            <a:ext cx="8799352" cy="437112"/>
          </a:xfrm>
          <a:prstGeom prst="rightArrow">
            <a:avLst>
              <a:gd name="adj1" fmla="val 50000"/>
              <a:gd name="adj2"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he-IL" sz="1600" b="1" dirty="0"/>
              <a:t>יומן רפלקטיבי                                                                             </a:t>
            </a:r>
            <a:endParaRPr sz="1600" b="1" dirty="0"/>
          </a:p>
        </p:txBody>
      </p:sp>
    </p:spTree>
    <p:extLst>
      <p:ext uri="{BB962C8B-B14F-4D97-AF65-F5344CB8AC3E}">
        <p14:creationId xmlns:p14="http://schemas.microsoft.com/office/powerpoint/2010/main" val="40315129"/>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260648"/>
            <a:ext cx="8229600" cy="1143000"/>
          </a:xfrm>
        </p:spPr>
        <p:txBody>
          <a:bodyPr>
            <a:normAutofit fontScale="90000"/>
          </a:bodyPr>
          <a:lstStyle/>
          <a:p>
            <a:r>
              <a:rPr lang="he-IL" b="1" dirty="0"/>
              <a:t>דוגמאות לסוגיות אזרחויות מהן ניתן לגזור בעיות אזרחיות</a:t>
            </a:r>
          </a:p>
        </p:txBody>
      </p:sp>
      <p:sp>
        <p:nvSpPr>
          <p:cNvPr id="3" name="מציין מיקום טקסט 2"/>
          <p:cNvSpPr>
            <a:spLocks noGrp="1"/>
          </p:cNvSpPr>
          <p:nvPr>
            <p:ph type="body" idx="1"/>
          </p:nvPr>
        </p:nvSpPr>
        <p:spPr>
          <a:xfrm>
            <a:off x="457200" y="1268760"/>
            <a:ext cx="8229600" cy="5400600"/>
          </a:xfrm>
        </p:spPr>
        <p:txBody>
          <a:bodyPr>
            <a:normAutofit fontScale="77500" lnSpcReduction="20000"/>
          </a:bodyPr>
          <a:lstStyle/>
          <a:p>
            <a:r>
              <a:rPr lang="he-IL" sz="1500" dirty="0"/>
              <a:t>כיום בבתי החולים בישראל ישנה בעיה של מחסור חמור בתקני כוח אדם לרופאים ולאחיות, מחסור במיטות חלק מן הרופאים נדרשים לעבוד משמרות ארוכות מאוד, והדבר גורם לפגיעה בחולים ובשירות שהם מקבלים ( חיים וביטחון וזכות חברתית לסיוע רפואי / הזכות לבריאות / כבוד). </a:t>
            </a:r>
          </a:p>
          <a:p>
            <a:endParaRPr lang="he-IL" sz="1500" dirty="0"/>
          </a:p>
          <a:p>
            <a:r>
              <a:rPr lang="he-IL" sz="1500" dirty="0"/>
              <a:t>אלימות במגרשי הכדורגל.</a:t>
            </a:r>
          </a:p>
          <a:p>
            <a:endParaRPr lang="he-IL" sz="1500" dirty="0"/>
          </a:p>
          <a:p>
            <a:r>
              <a:rPr lang="he-IL" sz="1500" dirty="0"/>
              <a:t>ניצולי שואה – אי מימוש זכויותיהם.</a:t>
            </a:r>
          </a:p>
          <a:p>
            <a:endParaRPr lang="he-IL" sz="1500" dirty="0"/>
          </a:p>
          <a:p>
            <a:r>
              <a:rPr lang="he-IL" sz="1500" dirty="0" err="1"/>
              <a:t>האים</a:t>
            </a:r>
            <a:r>
              <a:rPr lang="he-IL" sz="1500" dirty="0"/>
              <a:t> אסיר משתקם בבית הסוהר / </a:t>
            </a:r>
            <a:r>
              <a:rPr lang="he-IL" sz="1500" dirty="0" err="1"/>
              <a:t>האים</a:t>
            </a:r>
            <a:r>
              <a:rPr lang="he-IL" sz="1500" dirty="0"/>
              <a:t> נער משתקם במוסד סגור</a:t>
            </a:r>
          </a:p>
          <a:p>
            <a:endParaRPr lang="he-IL" sz="1500" dirty="0"/>
          </a:p>
          <a:p>
            <a:r>
              <a:rPr lang="he-IL" sz="1500" dirty="0"/>
              <a:t>זיקוקים באירועים.</a:t>
            </a:r>
          </a:p>
          <a:p>
            <a:endParaRPr lang="he-IL" sz="1500" dirty="0"/>
          </a:p>
          <a:p>
            <a:r>
              <a:rPr lang="he-IL" sz="1500"/>
              <a:t>עישון </a:t>
            </a:r>
            <a:r>
              <a:rPr lang="he-IL" sz="1500" dirty="0"/>
              <a:t>במקומות ציבוריים</a:t>
            </a:r>
          </a:p>
          <a:p>
            <a:endParaRPr lang="he-IL" sz="1500" dirty="0"/>
          </a:p>
          <a:p>
            <a:r>
              <a:rPr lang="he-IL" sz="1500" dirty="0"/>
              <a:t>במהלך שירות החובה בצה"ל, שהוא חובה לכל אזרח ישראלי שהגיע לגיל 18 (למעט חריגים), החיילים מקבלים משכורת חודשית זעומה, שלא מאפשרת חיים עצמיים. ( קניין , חופש העיסוק ).</a:t>
            </a:r>
          </a:p>
          <a:p>
            <a:endParaRPr lang="he-IL" sz="1500" dirty="0"/>
          </a:p>
          <a:p>
            <a:r>
              <a:rPr lang="he-IL" sz="1500" dirty="0"/>
              <a:t>נהיגה תחת השפעת אלכוהול.</a:t>
            </a:r>
          </a:p>
          <a:p>
            <a:endParaRPr lang="he-IL" sz="1500" dirty="0"/>
          </a:p>
          <a:p>
            <a:r>
              <a:rPr lang="he-IL" sz="1500" dirty="0"/>
              <a:t>הקורסים המכינים את התלמידים לבחינת הסף הפסיכומטרית מאוד יקרים ופוגעים בזכות השוויון בין אוכלוסיות שונות.</a:t>
            </a:r>
          </a:p>
          <a:p>
            <a:endParaRPr lang="he-IL" sz="1500" dirty="0"/>
          </a:p>
          <a:p>
            <a:r>
              <a:rPr lang="he-IL" sz="1500" dirty="0"/>
              <a:t>אלימות של שוטרים כלפי בני נוער</a:t>
            </a:r>
          </a:p>
          <a:p>
            <a:endParaRPr lang="he-IL" sz="1600" dirty="0"/>
          </a:p>
          <a:p>
            <a:r>
              <a:rPr lang="he-IL" sz="1600" dirty="0"/>
              <a:t>שליש מהרוגי תאונות הדרכים בארץ הם הולכי רגל, רבים מהם ילדים וקשישים/ אופניים חשמלאים. </a:t>
            </a:r>
          </a:p>
          <a:p>
            <a:pPr marL="0" indent="0">
              <a:buNone/>
            </a:pPr>
            <a:r>
              <a:rPr lang="he-IL" sz="1600" dirty="0"/>
              <a:t>        ( חיים וביטחון )</a:t>
            </a:r>
          </a:p>
          <a:p>
            <a:endParaRPr lang="he-IL" sz="1600" dirty="0"/>
          </a:p>
          <a:p>
            <a:r>
              <a:rPr lang="he-IL" sz="1600" dirty="0"/>
              <a:t>מה הממשלה עושה כדי למנוע נזקים סביבתיים כתוצאה מתעשייה, הצטברות פסולת.</a:t>
            </a:r>
          </a:p>
          <a:p>
            <a:endParaRPr lang="he-IL" sz="1600" dirty="0"/>
          </a:p>
          <a:p>
            <a:r>
              <a:rPr lang="he-IL" sz="1600" dirty="0"/>
              <a:t>הפרדה בקווי אוטובוס בין נשים לגברים בירושלים פוגעת בזכות לכבוד.</a:t>
            </a:r>
          </a:p>
          <a:p>
            <a:endParaRPr lang="he-IL" sz="1600" dirty="0"/>
          </a:p>
          <a:p>
            <a:r>
              <a:rPr lang="he-IL" sz="1600" dirty="0"/>
              <a:t>ניצול בני נוער בעבודה בניגוד לחוק</a:t>
            </a:r>
            <a:br>
              <a:rPr lang="he-IL" sz="1600" dirty="0"/>
            </a:br>
            <a:br>
              <a:rPr lang="he-IL" sz="1600" dirty="0"/>
            </a:br>
            <a:br>
              <a:rPr lang="he-IL" sz="1600" dirty="0"/>
            </a:br>
            <a:endParaRPr lang="he-IL" sz="1600" dirty="0"/>
          </a:p>
          <a:p>
            <a:endParaRPr lang="he-IL" sz="1600" dirty="0"/>
          </a:p>
          <a:p>
            <a:endParaRPr lang="he-IL" sz="1600" dirty="0"/>
          </a:p>
        </p:txBody>
      </p:sp>
    </p:spTree>
    <p:extLst>
      <p:ext uri="{BB962C8B-B14F-4D97-AF65-F5344CB8AC3E}">
        <p14:creationId xmlns:p14="http://schemas.microsoft.com/office/powerpoint/2010/main" val="216427125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67544" y="476672"/>
            <a:ext cx="8229600" cy="1143200"/>
          </a:xfrm>
          <a:prstGeom prst="rect">
            <a:avLst/>
          </a:prstGeom>
        </p:spPr>
        <p:txBody>
          <a:bodyPr lIns="91425" tIns="91425" rIns="91425" bIns="91425" anchor="b" anchorCtr="0">
            <a:noAutofit/>
          </a:bodyPr>
          <a:lstStyle/>
          <a:p>
            <a:pPr algn="ctr" rtl="1">
              <a:spcBef>
                <a:spcPts val="0"/>
              </a:spcBef>
              <a:buNone/>
            </a:pPr>
            <a:r>
              <a:rPr lang="he-IL" b="1" dirty="0"/>
              <a:t>הגדרת בעיה אזרחית</a:t>
            </a:r>
            <a:br>
              <a:rPr lang="he-IL" dirty="0"/>
            </a:br>
            <a:endParaRPr lang="x-none"/>
          </a:p>
        </p:txBody>
      </p:sp>
      <p:sp>
        <p:nvSpPr>
          <p:cNvPr id="87" name="Shape 87"/>
          <p:cNvSpPr txBox="1">
            <a:spLocks noGrp="1"/>
          </p:cNvSpPr>
          <p:nvPr>
            <p:ph type="body" idx="1"/>
          </p:nvPr>
        </p:nvSpPr>
        <p:spPr>
          <a:xfrm>
            <a:off x="539552" y="836712"/>
            <a:ext cx="8229600" cy="5256584"/>
          </a:xfrm>
          <a:prstGeom prst="rect">
            <a:avLst/>
          </a:prstGeom>
        </p:spPr>
        <p:txBody>
          <a:bodyPr lIns="91425" tIns="91425" rIns="91425" bIns="91425" anchor="t" anchorCtr="0">
            <a:noAutofit/>
          </a:bodyPr>
          <a:lstStyle/>
          <a:p>
            <a:r>
              <a:rPr lang="he-IL" sz="2800" dirty="0"/>
              <a:t>קיים פער בין המצוי לרצוי .</a:t>
            </a:r>
          </a:p>
          <a:p>
            <a:r>
              <a:rPr lang="he-IL" sz="2800" dirty="0"/>
              <a:t>מה מעצבן אתכם ?/  מה לדעתכם דורש תיקון במדינה / העלאת בעיה מחיי היום יום .</a:t>
            </a:r>
          </a:p>
          <a:p>
            <a:r>
              <a:rPr lang="he-IL" sz="2800" dirty="0"/>
              <a:t>עקרון דמוקרטי שלא ממומש בפועל /זכויות האדם שנפגעו או זכויות חברתיות שלא מומשו/ פעולה הנעשית בניגוד לחוק, העדר חוק , אי אכיפת חוקים.</a:t>
            </a:r>
          </a:p>
          <a:p>
            <a:endParaRPr lang="he-IL" sz="2800" dirty="0"/>
          </a:p>
          <a:p>
            <a:r>
              <a:rPr lang="he-IL" sz="2800" dirty="0"/>
              <a:t>ניסוח הבעיה כעובדה קיימת  </a:t>
            </a:r>
          </a:p>
          <a:p>
            <a:pPr marL="0" indent="0">
              <a:buNone/>
            </a:pPr>
            <a:r>
              <a:rPr lang="he-IL" dirty="0"/>
              <a:t> </a:t>
            </a:r>
            <a:r>
              <a:rPr lang="he-IL" sz="2000" dirty="0"/>
              <a:t>יכלול : מושגים באזרחות</a:t>
            </a:r>
          </a:p>
          <a:p>
            <a:pPr marL="0" indent="0">
              <a:buNone/>
            </a:pPr>
            <a:r>
              <a:rPr lang="he-IL" sz="2000" dirty="0"/>
              <a:t>         מעוגן בזמן שבו מתקיים הקושי (בעיה עכשווית / רלוונטית לחיי התלמיד )</a:t>
            </a:r>
          </a:p>
          <a:p>
            <a:pPr marL="0" indent="0">
              <a:buNone/>
            </a:pPr>
            <a:r>
              <a:rPr lang="he-IL" sz="2000" dirty="0"/>
              <a:t>         ומקום שבו קיים הקושי (מהו מקום ההתרחשות? )</a:t>
            </a:r>
          </a:p>
          <a:p>
            <a:pPr marL="0" indent="0">
              <a:buNone/>
            </a:pPr>
            <a:r>
              <a:rPr lang="he-IL" sz="2000" dirty="0"/>
              <a:t>         מזמנת פתרון מעשי המבטא מעורבות אזרחית – חברתית.</a:t>
            </a:r>
          </a:p>
          <a:p>
            <a:pPr marL="0" indent="0" algn="ctr">
              <a:buNone/>
            </a:pPr>
            <a:r>
              <a:rPr lang="he-IL" sz="1800" dirty="0">
                <a:hlinkClick r:id="rId3"/>
              </a:rPr>
              <a:t>סרטון המסביר כיצד לכתוב בעיה אזרחית</a:t>
            </a:r>
            <a:endParaRPr sz="1800" dirty="0"/>
          </a:p>
        </p:txBody>
      </p:sp>
    </p:spTree>
    <p:extLst>
      <p:ext uri="{BB962C8B-B14F-4D97-AF65-F5344CB8AC3E}">
        <p14:creationId xmlns:p14="http://schemas.microsoft.com/office/powerpoint/2010/main" val="2388407115"/>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סקירת ספרות</a:t>
            </a:r>
          </a:p>
        </p:txBody>
      </p:sp>
      <p:sp>
        <p:nvSpPr>
          <p:cNvPr id="3" name="מציין מיקום תוכן 2"/>
          <p:cNvSpPr>
            <a:spLocks noGrp="1"/>
          </p:cNvSpPr>
          <p:nvPr>
            <p:ph idx="1"/>
          </p:nvPr>
        </p:nvSpPr>
        <p:spPr/>
        <p:txBody>
          <a:bodyPr>
            <a:normAutofit fontScale="70000" lnSpcReduction="20000"/>
          </a:bodyPr>
          <a:lstStyle/>
          <a:p>
            <a:pPr marL="514350" lvl="0" indent="-514350">
              <a:buFont typeface="+mj-lt"/>
              <a:buAutoNum type="arabicPeriod"/>
            </a:pPr>
            <a:r>
              <a:rPr lang="he-IL" dirty="0"/>
              <a:t>יש </a:t>
            </a:r>
            <a:r>
              <a:rPr lang="he-IL" b="1" dirty="0"/>
              <a:t>להתבסס לפחות על 2 מקורות מידע  </a:t>
            </a:r>
            <a:r>
              <a:rPr lang="he-IL" dirty="0"/>
              <a:t>עדכניים הסוקרים את הנושא מהיבטים שונים לצורך הבנת מורכבות הבעיה .</a:t>
            </a:r>
          </a:p>
          <a:p>
            <a:pPr marL="514350" lvl="0" indent="-514350">
              <a:buFont typeface="+mj-lt"/>
              <a:buAutoNum type="arabicPeriod"/>
            </a:pPr>
            <a:endParaRPr lang="en-US" dirty="0"/>
          </a:p>
          <a:p>
            <a:pPr marL="0" indent="0" algn="ctr">
              <a:buNone/>
            </a:pPr>
            <a:r>
              <a:rPr lang="he-IL" b="1" dirty="0"/>
              <a:t>מאמרים, פריט  מדיה (סרט, תכנית רדיו) ,חוקים, פסקי דין, כתבות, הגדרה של מושג.</a:t>
            </a:r>
          </a:p>
          <a:p>
            <a:pPr marL="0" indent="0" algn="ctr">
              <a:buNone/>
            </a:pPr>
            <a:endParaRPr lang="he-IL" dirty="0"/>
          </a:p>
          <a:p>
            <a:pPr marL="0" indent="0" algn="ctr">
              <a:buNone/>
            </a:pPr>
            <a:endParaRPr lang="he-IL" dirty="0"/>
          </a:p>
          <a:p>
            <a:pPr marL="0" indent="0">
              <a:buNone/>
            </a:pPr>
            <a:r>
              <a:rPr lang="he-IL" dirty="0"/>
              <a:t>2.יש להפוך את כל המידע  ל</a:t>
            </a:r>
            <a:r>
              <a:rPr lang="he-IL" b="1" dirty="0"/>
              <a:t>סקירה אחת </a:t>
            </a:r>
            <a:r>
              <a:rPr lang="he-IL" dirty="0"/>
              <a:t>שתשפוך אור על הנושא.</a:t>
            </a:r>
            <a:br>
              <a:rPr lang="he-IL" dirty="0"/>
            </a:br>
            <a:r>
              <a:rPr lang="he-IL" dirty="0"/>
              <a:t>את הסקירה יש לכתוב בשיטה של </a:t>
            </a:r>
            <a:r>
              <a:rPr lang="he-IL" b="1" dirty="0"/>
              <a:t>"מיזוג מידע": </a:t>
            </a:r>
            <a:r>
              <a:rPr lang="he-IL" dirty="0"/>
              <a:t>סיכום המקורות השונים, חילוץ רעיונות מרכזיים מכל מקור וארגונם מחדש כטקסט חדש הכולל את כל הרעיונות.</a:t>
            </a:r>
          </a:p>
          <a:p>
            <a:pPr marL="0" indent="0">
              <a:buNone/>
            </a:pPr>
            <a:endParaRPr lang="he-IL" dirty="0"/>
          </a:p>
          <a:p>
            <a:pPr marL="0" indent="0">
              <a:buNone/>
            </a:pPr>
            <a:r>
              <a:rPr lang="he-IL" dirty="0"/>
              <a:t>3. רשימה ביבליוגרפית ( ספר / כתובת אתר )</a:t>
            </a:r>
            <a:br>
              <a:rPr lang="he-IL" dirty="0"/>
            </a:br>
            <a:endParaRPr lang="he-IL" dirty="0"/>
          </a:p>
          <a:p>
            <a:pPr marL="514350" indent="-514350">
              <a:buFont typeface="+mj-lt"/>
              <a:buAutoNum type="arabicPeriod"/>
            </a:pPr>
            <a:endParaRPr lang="he-IL" dirty="0"/>
          </a:p>
        </p:txBody>
      </p:sp>
    </p:spTree>
    <p:extLst>
      <p:ext uri="{BB962C8B-B14F-4D97-AF65-F5344CB8AC3E}">
        <p14:creationId xmlns:p14="http://schemas.microsoft.com/office/powerpoint/2010/main" val="351671836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1939</Words>
  <Application>Microsoft Office PowerPoint</Application>
  <PresentationFormat>‫הצגה על המסך (4:3)</PresentationFormat>
  <Paragraphs>246</Paragraphs>
  <Slides>25</Slides>
  <Notes>10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25</vt:i4>
      </vt:variant>
    </vt:vector>
  </HeadingPairs>
  <TitlesOfParts>
    <vt:vector size="30" baseType="lpstr">
      <vt:lpstr>Arial</vt:lpstr>
      <vt:lpstr>Calibri</vt:lpstr>
      <vt:lpstr>Calibri Light</vt:lpstr>
      <vt:lpstr>Wingdings</vt:lpstr>
      <vt:lpstr>ערכת נושא Office</vt:lpstr>
      <vt:lpstr>מטלת ביצוע באזרחות</vt:lpstr>
      <vt:lpstr>מטלת הביצוע = גמר אזרחות שווה ערך ל 20% מבחינת הבגרות באזרחות = שאלון 034242</vt:lpstr>
      <vt:lpstr>מהי מטלת הביצוע?</vt:lpstr>
      <vt:lpstr>הרציונל האזרחי - חינוכי</vt:lpstr>
      <vt:lpstr>מצגת של PowerPoint‏</vt:lpstr>
      <vt:lpstr>שלבי המטלה</vt:lpstr>
      <vt:lpstr>דוגמאות לסוגיות אזרחויות מהן ניתן לגזור בעיות אזרחיות</vt:lpstr>
      <vt:lpstr>הגדרת בעיה אזרחית </vt:lpstr>
      <vt:lpstr>סקירת ספרות</vt:lpstr>
      <vt:lpstr>איסוף מידע מהשטח</vt:lpstr>
      <vt:lpstr>בחירת הכלי וכתיבת הנימוקים לבחירה.</vt:lpstr>
      <vt:lpstr>שאלון</vt:lpstr>
      <vt:lpstr>תצפית</vt:lpstr>
      <vt:lpstr>דוגמה לתצפית</vt:lpstr>
      <vt:lpstr>ראיון</vt:lpstr>
      <vt:lpstr>כיצד נתכונן לראיון?  </vt:lpstr>
      <vt:lpstr>מה אנחנו רוצים לדעת?</vt:lpstr>
      <vt:lpstr>דוגמה לראיון</vt:lpstr>
      <vt:lpstr>הראיון</vt:lpstr>
      <vt:lpstr>הצגת הנתונים וניתוחם</vt:lpstr>
      <vt:lpstr>הצגת פתרונות אפשריים לבעיה.</vt:lpstr>
      <vt:lpstr>הפתרון הסופי</vt:lpstr>
      <vt:lpstr>הצעות לתוצר סופי</vt:lpstr>
      <vt:lpstr>יומן לכתיבה רפלקטיבית (מתבוננת) - משוב ורפלקציה:</vt:lpstr>
      <vt:lpstr>ביבליוגרפיה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b</dc:creator>
  <cp:lastModifiedBy>מנחם אלרועי כהן</cp:lastModifiedBy>
  <cp:revision>54</cp:revision>
  <dcterms:created xsi:type="dcterms:W3CDTF">2015-09-16T14:59:44Z</dcterms:created>
  <dcterms:modified xsi:type="dcterms:W3CDTF">2021-08-29T10:47:33Z</dcterms:modified>
</cp:coreProperties>
</file>