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71" r:id="rId10"/>
    <p:sldId id="273" r:id="rId11"/>
    <p:sldId id="266" r:id="rId12"/>
    <p:sldId id="267" r:id="rId13"/>
    <p:sldId id="274" r:id="rId14"/>
    <p:sldId id="275" r:id="rId15"/>
  </p:sldIdLst>
  <p:sldSz cx="12192000" cy="6858000"/>
  <p:notesSz cx="6858000" cy="9144000"/>
  <p:embeddedFontLst>
    <p:embeddedFont>
      <p:font typeface="David" panose="020E0502060401010101" pitchFamily="34" charset="-79"/>
      <p:regular r:id="rId17"/>
      <p:bold r:id="rId18"/>
    </p:embeddedFont>
    <p:embeddedFont>
      <p:font typeface="Libre Franklin" panose="020B060402020202020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hKrIZqyNhZztZlMc1dYXXrc83g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BA3727-BE7D-46EF-BC75-02CDD866E91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27BDA125-6021-4D87-87F3-DD1C51C1738C}">
      <dgm:prSet phldrT="[טקסט]" custT="1"/>
      <dgm:spPr>
        <a:solidFill>
          <a:srgbClr val="0070C0"/>
        </a:solidFill>
      </dgm:spPr>
      <dgm:t>
        <a:bodyPr/>
        <a:lstStyle/>
        <a:p>
          <a:pPr rtl="1"/>
          <a:r>
            <a:rPr lang="ar-JO" sz="2000" b="1" dirty="0" smtClean="0"/>
            <a:t>المواطنة الرقمية
قاعدة السلوك المناسب والمسؤول فيما يتعلق بالتكنولوجيا</a:t>
          </a:r>
          <a:endParaRPr lang="he-IL" sz="2000" b="1" dirty="0"/>
        </a:p>
      </dgm:t>
    </dgm:pt>
    <dgm:pt modelId="{7E3A35F5-5CF3-423C-86A0-661000B015DB}" type="parTrans" cxnId="{AB09D937-9718-411C-AD58-533E4162A01F}">
      <dgm:prSet/>
      <dgm:spPr/>
      <dgm:t>
        <a:bodyPr/>
        <a:lstStyle/>
        <a:p>
          <a:pPr rtl="1"/>
          <a:endParaRPr lang="he-IL"/>
        </a:p>
      </dgm:t>
    </dgm:pt>
    <dgm:pt modelId="{A33282B6-4672-443C-8EC6-AB9DBCE8849E}" type="sibTrans" cxnId="{AB09D937-9718-411C-AD58-533E4162A01F}">
      <dgm:prSet/>
      <dgm:spPr/>
      <dgm:t>
        <a:bodyPr/>
        <a:lstStyle/>
        <a:p>
          <a:pPr rtl="1"/>
          <a:endParaRPr lang="he-IL"/>
        </a:p>
      </dgm:t>
    </dgm:pt>
    <dgm:pt modelId="{B90D463F-1050-4C79-8F8F-C277340960D3}">
      <dgm:prSet phldrT="[טקסט]" custT="1"/>
      <dgm:spPr>
        <a:solidFill>
          <a:srgbClr val="0070C0"/>
        </a:solidFill>
      </dgm:spPr>
      <dgm:t>
        <a:bodyPr/>
        <a:lstStyle/>
        <a:p>
          <a:pPr rtl="1"/>
          <a:r>
            <a:rPr lang="ar-JO" sz="2000" b="1" dirty="0" smtClean="0"/>
            <a:t>التواصل:
البريد الإلكتروني، المنتديات، الدردشة والمراسلة الفورية، الشبكات الاجتماعية، الخط الساخن وآلية الإبلاغ</a:t>
          </a:r>
          <a:endParaRPr lang="he-IL" sz="2000" b="1" dirty="0"/>
        </a:p>
      </dgm:t>
    </dgm:pt>
    <dgm:pt modelId="{8F9CBA70-B5FE-4AFA-8907-A71FF8AF14B9}" type="parTrans" cxnId="{D7548059-8BA3-47C6-9506-7D5E69A08D51}">
      <dgm:prSet/>
      <dgm:spPr/>
      <dgm:t>
        <a:bodyPr/>
        <a:lstStyle/>
        <a:p>
          <a:pPr rtl="1"/>
          <a:endParaRPr lang="he-IL"/>
        </a:p>
      </dgm:t>
    </dgm:pt>
    <dgm:pt modelId="{22976BC4-CA2C-4CE7-AC03-365CBEF222D7}" type="sibTrans" cxnId="{D7548059-8BA3-47C6-9506-7D5E69A08D51}">
      <dgm:prSet/>
      <dgm:spPr/>
      <dgm:t>
        <a:bodyPr/>
        <a:lstStyle/>
        <a:p>
          <a:pPr rtl="1"/>
          <a:endParaRPr lang="he-IL"/>
        </a:p>
      </dgm:t>
    </dgm:pt>
    <dgm:pt modelId="{27701EDA-D3D1-493D-9167-B5F966F03BDC}">
      <dgm:prSet phldrT="[טקסט]" custT="1"/>
      <dgm:spPr>
        <a:solidFill>
          <a:srgbClr val="0070C0"/>
        </a:solidFill>
      </dgm:spPr>
      <dgm:t>
        <a:bodyPr/>
        <a:lstStyle/>
        <a:p>
          <a:pPr rtl="1"/>
          <a:r>
            <a:rPr lang="ar-JO" sz="2000" b="1" dirty="0" smtClean="0"/>
            <a:t>السلوك:
الأخطار عبر الإنترنت ، التنمر، القانون، الأخلاق، الحقوق والمسؤوليات</a:t>
          </a:r>
          <a:endParaRPr lang="he-IL" sz="2000" b="1" dirty="0"/>
        </a:p>
      </dgm:t>
    </dgm:pt>
    <dgm:pt modelId="{A9AE89EF-A6DE-4C44-B857-9A532CB2CDBD}" type="parTrans" cxnId="{D21CAB12-C965-49B0-9682-FA3D75667C48}">
      <dgm:prSet/>
      <dgm:spPr/>
      <dgm:t>
        <a:bodyPr/>
        <a:lstStyle/>
        <a:p>
          <a:pPr rtl="1"/>
          <a:endParaRPr lang="he-IL"/>
        </a:p>
      </dgm:t>
    </dgm:pt>
    <dgm:pt modelId="{3ED8B673-93BB-4DFA-B66F-BD6AB6D671C0}" type="sibTrans" cxnId="{D21CAB12-C965-49B0-9682-FA3D75667C48}">
      <dgm:prSet/>
      <dgm:spPr/>
      <dgm:t>
        <a:bodyPr/>
        <a:lstStyle/>
        <a:p>
          <a:pPr rtl="1"/>
          <a:endParaRPr lang="he-IL"/>
        </a:p>
      </dgm:t>
    </dgm:pt>
    <dgm:pt modelId="{E96CDF53-A8A6-4D35-AFCA-1E9323CA35E3}">
      <dgm:prSet phldrT="[טקסט]" custT="1"/>
      <dgm:spPr>
        <a:solidFill>
          <a:srgbClr val="0070C0"/>
        </a:solidFill>
      </dgm:spPr>
      <dgm:t>
        <a:bodyPr/>
        <a:lstStyle/>
        <a:p>
          <a:pPr rtl="1"/>
          <a:r>
            <a:rPr lang="ar-JO" sz="2000" b="1" dirty="0" smtClean="0"/>
            <a:t>المحتوى:
تنور حاسوبي، وتبادل المعرفة، وإمكانية الوصول، والتجارة والصحة</a:t>
          </a:r>
          <a:endParaRPr lang="he-IL" sz="2000" b="1" dirty="0"/>
        </a:p>
      </dgm:t>
    </dgm:pt>
    <dgm:pt modelId="{7E6EE064-0E62-47BC-9A82-C1DC61772CE7}" type="parTrans" cxnId="{0F95968F-122C-4080-B0A5-4F39DEE1A208}">
      <dgm:prSet/>
      <dgm:spPr/>
      <dgm:t>
        <a:bodyPr/>
        <a:lstStyle/>
        <a:p>
          <a:pPr rtl="1"/>
          <a:endParaRPr lang="he-IL"/>
        </a:p>
      </dgm:t>
    </dgm:pt>
    <dgm:pt modelId="{F3C8D59B-03DC-4136-AAB3-92CA6200F7F0}" type="sibTrans" cxnId="{0F95968F-122C-4080-B0A5-4F39DEE1A208}">
      <dgm:prSet/>
      <dgm:spPr/>
      <dgm:t>
        <a:bodyPr/>
        <a:lstStyle/>
        <a:p>
          <a:pPr rtl="1"/>
          <a:endParaRPr lang="he-IL"/>
        </a:p>
      </dgm:t>
    </dgm:pt>
    <dgm:pt modelId="{E24E2165-45D3-4033-967C-FF7300ACA3B6}" type="pres">
      <dgm:prSet presAssocID="{3EBA3727-BE7D-46EF-BC75-02CDD866E91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DED6D5D3-4646-4AA8-A7ED-A057B5036034}" type="pres">
      <dgm:prSet presAssocID="{27BDA125-6021-4D87-87F3-DD1C51C1738C}" presName="hierRoot1" presStyleCnt="0">
        <dgm:presLayoutVars>
          <dgm:hierBranch val="init"/>
        </dgm:presLayoutVars>
      </dgm:prSet>
      <dgm:spPr/>
    </dgm:pt>
    <dgm:pt modelId="{CA0970CC-D279-488E-A9ED-DAE16F0015FD}" type="pres">
      <dgm:prSet presAssocID="{27BDA125-6021-4D87-87F3-DD1C51C1738C}" presName="rootComposite1" presStyleCnt="0"/>
      <dgm:spPr/>
    </dgm:pt>
    <dgm:pt modelId="{AFF27DF8-9524-4422-B5FF-2048DD71EEE9}" type="pres">
      <dgm:prSet presAssocID="{27BDA125-6021-4D87-87F3-DD1C51C1738C}" presName="rootText1" presStyleLbl="node0" presStyleIdx="0" presStyleCnt="1" custScaleX="102174" custScaleY="129369" custLinFactNeighborX="552" custLinFactNeighborY="-159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579987F-A604-440F-92A4-CB99A816DC2F}" type="pres">
      <dgm:prSet presAssocID="{27BDA125-6021-4D87-87F3-DD1C51C1738C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6542A8D6-8F9E-47B8-BF45-90F91B383EF6}" type="pres">
      <dgm:prSet presAssocID="{27BDA125-6021-4D87-87F3-DD1C51C1738C}" presName="hierChild2" presStyleCnt="0"/>
      <dgm:spPr/>
    </dgm:pt>
    <dgm:pt modelId="{C6B4646B-1FE2-4D20-99DC-876D5694E26C}" type="pres">
      <dgm:prSet presAssocID="{8F9CBA70-B5FE-4AFA-8907-A71FF8AF14B9}" presName="Name37" presStyleLbl="parChTrans1D2" presStyleIdx="0" presStyleCnt="3"/>
      <dgm:spPr/>
      <dgm:t>
        <a:bodyPr/>
        <a:lstStyle/>
        <a:p>
          <a:pPr rtl="1"/>
          <a:endParaRPr lang="he-IL"/>
        </a:p>
      </dgm:t>
    </dgm:pt>
    <dgm:pt modelId="{EB78103C-010B-40C5-B72C-D8644F90BFF2}" type="pres">
      <dgm:prSet presAssocID="{B90D463F-1050-4C79-8F8F-C277340960D3}" presName="hierRoot2" presStyleCnt="0">
        <dgm:presLayoutVars>
          <dgm:hierBranch val="init"/>
        </dgm:presLayoutVars>
      </dgm:prSet>
      <dgm:spPr/>
    </dgm:pt>
    <dgm:pt modelId="{830EB3EA-152E-466C-A389-7DDD17650C18}" type="pres">
      <dgm:prSet presAssocID="{B90D463F-1050-4C79-8F8F-C277340960D3}" presName="rootComposite" presStyleCnt="0"/>
      <dgm:spPr/>
    </dgm:pt>
    <dgm:pt modelId="{D9148D91-5E38-4079-BA47-FC0A5841DCA3}" type="pres">
      <dgm:prSet presAssocID="{B90D463F-1050-4C79-8F8F-C277340960D3}" presName="rootText" presStyleLbl="node2" presStyleIdx="0" presStyleCnt="3" custScaleY="13033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DABAC88-2D99-4E7B-A895-4D21AB8936B4}" type="pres">
      <dgm:prSet presAssocID="{B90D463F-1050-4C79-8F8F-C277340960D3}" presName="rootConnector" presStyleLbl="node2" presStyleIdx="0" presStyleCnt="3"/>
      <dgm:spPr/>
      <dgm:t>
        <a:bodyPr/>
        <a:lstStyle/>
        <a:p>
          <a:pPr rtl="1"/>
          <a:endParaRPr lang="he-IL"/>
        </a:p>
      </dgm:t>
    </dgm:pt>
    <dgm:pt modelId="{71DC7127-C8BC-4D9B-A4FA-5A9C20BB7B19}" type="pres">
      <dgm:prSet presAssocID="{B90D463F-1050-4C79-8F8F-C277340960D3}" presName="hierChild4" presStyleCnt="0"/>
      <dgm:spPr/>
    </dgm:pt>
    <dgm:pt modelId="{B5D8BE88-0318-4D10-BD9D-391C4B9296BD}" type="pres">
      <dgm:prSet presAssocID="{B90D463F-1050-4C79-8F8F-C277340960D3}" presName="hierChild5" presStyleCnt="0"/>
      <dgm:spPr/>
    </dgm:pt>
    <dgm:pt modelId="{F15F3BAF-3410-4968-B5E4-5B1CD7037E1B}" type="pres">
      <dgm:prSet presAssocID="{A9AE89EF-A6DE-4C44-B857-9A532CB2CDBD}" presName="Name37" presStyleLbl="parChTrans1D2" presStyleIdx="1" presStyleCnt="3"/>
      <dgm:spPr/>
      <dgm:t>
        <a:bodyPr/>
        <a:lstStyle/>
        <a:p>
          <a:pPr rtl="1"/>
          <a:endParaRPr lang="he-IL"/>
        </a:p>
      </dgm:t>
    </dgm:pt>
    <dgm:pt modelId="{4642D8B3-15D5-4ED4-92BA-D320CC998438}" type="pres">
      <dgm:prSet presAssocID="{27701EDA-D3D1-493D-9167-B5F966F03BDC}" presName="hierRoot2" presStyleCnt="0">
        <dgm:presLayoutVars>
          <dgm:hierBranch val="init"/>
        </dgm:presLayoutVars>
      </dgm:prSet>
      <dgm:spPr/>
    </dgm:pt>
    <dgm:pt modelId="{9BA4050E-BC6E-4EDB-A23A-A81A1C96B341}" type="pres">
      <dgm:prSet presAssocID="{27701EDA-D3D1-493D-9167-B5F966F03BDC}" presName="rootComposite" presStyleCnt="0"/>
      <dgm:spPr/>
    </dgm:pt>
    <dgm:pt modelId="{5A9EFF70-3F6C-4DB8-B78B-50936781AA0E}" type="pres">
      <dgm:prSet presAssocID="{27701EDA-D3D1-493D-9167-B5F966F03BDC}" presName="rootText" presStyleLbl="node2" presStyleIdx="1" presStyleCnt="3" custScaleX="100407" custScaleY="13033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EAF4A15-26AF-4C1D-891A-C2B21D161CFD}" type="pres">
      <dgm:prSet presAssocID="{27701EDA-D3D1-493D-9167-B5F966F03BDC}" presName="rootConnector" presStyleLbl="node2" presStyleIdx="1" presStyleCnt="3"/>
      <dgm:spPr/>
      <dgm:t>
        <a:bodyPr/>
        <a:lstStyle/>
        <a:p>
          <a:pPr rtl="1"/>
          <a:endParaRPr lang="he-IL"/>
        </a:p>
      </dgm:t>
    </dgm:pt>
    <dgm:pt modelId="{0B4AAC87-9323-41DF-891D-C8C583363F96}" type="pres">
      <dgm:prSet presAssocID="{27701EDA-D3D1-493D-9167-B5F966F03BDC}" presName="hierChild4" presStyleCnt="0"/>
      <dgm:spPr/>
    </dgm:pt>
    <dgm:pt modelId="{CE588A68-10EE-4DCC-BF8D-729337211999}" type="pres">
      <dgm:prSet presAssocID="{27701EDA-D3D1-493D-9167-B5F966F03BDC}" presName="hierChild5" presStyleCnt="0"/>
      <dgm:spPr/>
    </dgm:pt>
    <dgm:pt modelId="{3F8C7193-E19F-4973-9501-27FFD2D55A54}" type="pres">
      <dgm:prSet presAssocID="{7E6EE064-0E62-47BC-9A82-C1DC61772CE7}" presName="Name37" presStyleLbl="parChTrans1D2" presStyleIdx="2" presStyleCnt="3"/>
      <dgm:spPr/>
      <dgm:t>
        <a:bodyPr/>
        <a:lstStyle/>
        <a:p>
          <a:pPr rtl="1"/>
          <a:endParaRPr lang="he-IL"/>
        </a:p>
      </dgm:t>
    </dgm:pt>
    <dgm:pt modelId="{1320640F-3CBB-4352-BCAF-1B58C491D773}" type="pres">
      <dgm:prSet presAssocID="{E96CDF53-A8A6-4D35-AFCA-1E9323CA35E3}" presName="hierRoot2" presStyleCnt="0">
        <dgm:presLayoutVars>
          <dgm:hierBranch val="init"/>
        </dgm:presLayoutVars>
      </dgm:prSet>
      <dgm:spPr/>
    </dgm:pt>
    <dgm:pt modelId="{5F3892A2-76FE-4CFA-9EE4-C44B88D9DB3E}" type="pres">
      <dgm:prSet presAssocID="{E96CDF53-A8A6-4D35-AFCA-1E9323CA35E3}" presName="rootComposite" presStyleCnt="0"/>
      <dgm:spPr/>
    </dgm:pt>
    <dgm:pt modelId="{61C4C9C7-9280-4B50-9CA4-BEB86B70A7E3}" type="pres">
      <dgm:prSet presAssocID="{E96CDF53-A8A6-4D35-AFCA-1E9323CA35E3}" presName="rootText" presStyleLbl="node2" presStyleIdx="2" presStyleCnt="3" custScaleX="101403" custScaleY="13044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343CB7E-A792-444C-B58B-ECB94ED2C1E2}" type="pres">
      <dgm:prSet presAssocID="{E96CDF53-A8A6-4D35-AFCA-1E9323CA35E3}" presName="rootConnector" presStyleLbl="node2" presStyleIdx="2" presStyleCnt="3"/>
      <dgm:spPr/>
      <dgm:t>
        <a:bodyPr/>
        <a:lstStyle/>
        <a:p>
          <a:pPr rtl="1"/>
          <a:endParaRPr lang="he-IL"/>
        </a:p>
      </dgm:t>
    </dgm:pt>
    <dgm:pt modelId="{2B315A40-F5F1-4674-8D57-957E0AC28F86}" type="pres">
      <dgm:prSet presAssocID="{E96CDF53-A8A6-4D35-AFCA-1E9323CA35E3}" presName="hierChild4" presStyleCnt="0"/>
      <dgm:spPr/>
    </dgm:pt>
    <dgm:pt modelId="{67879279-5EA4-4153-BB4E-0BF7340E2EC1}" type="pres">
      <dgm:prSet presAssocID="{E96CDF53-A8A6-4D35-AFCA-1E9323CA35E3}" presName="hierChild5" presStyleCnt="0"/>
      <dgm:spPr/>
    </dgm:pt>
    <dgm:pt modelId="{D6F1FED8-6211-42EE-B0C2-AE26841C0242}" type="pres">
      <dgm:prSet presAssocID="{27BDA125-6021-4D87-87F3-DD1C51C1738C}" presName="hierChild3" presStyleCnt="0"/>
      <dgm:spPr/>
    </dgm:pt>
  </dgm:ptLst>
  <dgm:cxnLst>
    <dgm:cxn modelId="{CDDF7871-8F2E-419D-B150-65300FCCFEFC}" type="presOf" srcId="{27BDA125-6021-4D87-87F3-DD1C51C1738C}" destId="{AFF27DF8-9524-4422-B5FF-2048DD71EEE9}" srcOrd="0" destOrd="0" presId="urn:microsoft.com/office/officeart/2005/8/layout/orgChart1"/>
    <dgm:cxn modelId="{C8835B0B-FC1E-4AA0-8787-4FC120409D45}" type="presOf" srcId="{E96CDF53-A8A6-4D35-AFCA-1E9323CA35E3}" destId="{5343CB7E-A792-444C-B58B-ECB94ED2C1E2}" srcOrd="1" destOrd="0" presId="urn:microsoft.com/office/officeart/2005/8/layout/orgChart1"/>
    <dgm:cxn modelId="{AB09D937-9718-411C-AD58-533E4162A01F}" srcId="{3EBA3727-BE7D-46EF-BC75-02CDD866E917}" destId="{27BDA125-6021-4D87-87F3-DD1C51C1738C}" srcOrd="0" destOrd="0" parTransId="{7E3A35F5-5CF3-423C-86A0-661000B015DB}" sibTransId="{A33282B6-4672-443C-8EC6-AB9DBCE8849E}"/>
    <dgm:cxn modelId="{BC654DC7-A8A2-4425-AF34-BF7D194060FE}" type="presOf" srcId="{B90D463F-1050-4C79-8F8F-C277340960D3}" destId="{4DABAC88-2D99-4E7B-A895-4D21AB8936B4}" srcOrd="1" destOrd="0" presId="urn:microsoft.com/office/officeart/2005/8/layout/orgChart1"/>
    <dgm:cxn modelId="{0F95968F-122C-4080-B0A5-4F39DEE1A208}" srcId="{27BDA125-6021-4D87-87F3-DD1C51C1738C}" destId="{E96CDF53-A8A6-4D35-AFCA-1E9323CA35E3}" srcOrd="2" destOrd="0" parTransId="{7E6EE064-0E62-47BC-9A82-C1DC61772CE7}" sibTransId="{F3C8D59B-03DC-4136-AAB3-92CA6200F7F0}"/>
    <dgm:cxn modelId="{047B6AC7-EDF5-4AA8-A91C-DDAD0639AF18}" type="presOf" srcId="{3EBA3727-BE7D-46EF-BC75-02CDD866E917}" destId="{E24E2165-45D3-4033-967C-FF7300ACA3B6}" srcOrd="0" destOrd="0" presId="urn:microsoft.com/office/officeart/2005/8/layout/orgChart1"/>
    <dgm:cxn modelId="{D21CAB12-C965-49B0-9682-FA3D75667C48}" srcId="{27BDA125-6021-4D87-87F3-DD1C51C1738C}" destId="{27701EDA-D3D1-493D-9167-B5F966F03BDC}" srcOrd="1" destOrd="0" parTransId="{A9AE89EF-A6DE-4C44-B857-9A532CB2CDBD}" sibTransId="{3ED8B673-93BB-4DFA-B66F-BD6AB6D671C0}"/>
    <dgm:cxn modelId="{A5F87993-2736-43A4-AD14-CDD4B1B09CE0}" type="presOf" srcId="{8F9CBA70-B5FE-4AFA-8907-A71FF8AF14B9}" destId="{C6B4646B-1FE2-4D20-99DC-876D5694E26C}" srcOrd="0" destOrd="0" presId="urn:microsoft.com/office/officeart/2005/8/layout/orgChart1"/>
    <dgm:cxn modelId="{64FB5ACD-30DB-4EB5-B883-7974C694F109}" type="presOf" srcId="{27701EDA-D3D1-493D-9167-B5F966F03BDC}" destId="{EEAF4A15-26AF-4C1D-891A-C2B21D161CFD}" srcOrd="1" destOrd="0" presId="urn:microsoft.com/office/officeart/2005/8/layout/orgChart1"/>
    <dgm:cxn modelId="{F7838F3A-A0C2-4E33-A419-C63943C23BB6}" type="presOf" srcId="{B90D463F-1050-4C79-8F8F-C277340960D3}" destId="{D9148D91-5E38-4079-BA47-FC0A5841DCA3}" srcOrd="0" destOrd="0" presId="urn:microsoft.com/office/officeart/2005/8/layout/orgChart1"/>
    <dgm:cxn modelId="{3E48CC6C-A0C9-4C72-BAAA-E53573D13DDA}" type="presOf" srcId="{7E6EE064-0E62-47BC-9A82-C1DC61772CE7}" destId="{3F8C7193-E19F-4973-9501-27FFD2D55A54}" srcOrd="0" destOrd="0" presId="urn:microsoft.com/office/officeart/2005/8/layout/orgChart1"/>
    <dgm:cxn modelId="{DBA67D9B-C669-45E0-A5EF-F500906E58E2}" type="presOf" srcId="{27BDA125-6021-4D87-87F3-DD1C51C1738C}" destId="{D579987F-A604-440F-92A4-CB99A816DC2F}" srcOrd="1" destOrd="0" presId="urn:microsoft.com/office/officeart/2005/8/layout/orgChart1"/>
    <dgm:cxn modelId="{2D593864-3503-4FE5-B9A3-73BBCC3F8DA8}" type="presOf" srcId="{E96CDF53-A8A6-4D35-AFCA-1E9323CA35E3}" destId="{61C4C9C7-9280-4B50-9CA4-BEB86B70A7E3}" srcOrd="0" destOrd="0" presId="urn:microsoft.com/office/officeart/2005/8/layout/orgChart1"/>
    <dgm:cxn modelId="{9A683B42-362B-4C8A-86FE-9FA56A7F96DE}" type="presOf" srcId="{A9AE89EF-A6DE-4C44-B857-9A532CB2CDBD}" destId="{F15F3BAF-3410-4968-B5E4-5B1CD7037E1B}" srcOrd="0" destOrd="0" presId="urn:microsoft.com/office/officeart/2005/8/layout/orgChart1"/>
    <dgm:cxn modelId="{83A7B12A-726D-46DB-BE49-D0C1FEFE2B9C}" type="presOf" srcId="{27701EDA-D3D1-493D-9167-B5F966F03BDC}" destId="{5A9EFF70-3F6C-4DB8-B78B-50936781AA0E}" srcOrd="0" destOrd="0" presId="urn:microsoft.com/office/officeart/2005/8/layout/orgChart1"/>
    <dgm:cxn modelId="{D7548059-8BA3-47C6-9506-7D5E69A08D51}" srcId="{27BDA125-6021-4D87-87F3-DD1C51C1738C}" destId="{B90D463F-1050-4C79-8F8F-C277340960D3}" srcOrd="0" destOrd="0" parTransId="{8F9CBA70-B5FE-4AFA-8907-A71FF8AF14B9}" sibTransId="{22976BC4-CA2C-4CE7-AC03-365CBEF222D7}"/>
    <dgm:cxn modelId="{4222F2D0-72F9-4A09-B3E3-E1371148502A}" type="presParOf" srcId="{E24E2165-45D3-4033-967C-FF7300ACA3B6}" destId="{DED6D5D3-4646-4AA8-A7ED-A057B5036034}" srcOrd="0" destOrd="0" presId="urn:microsoft.com/office/officeart/2005/8/layout/orgChart1"/>
    <dgm:cxn modelId="{5F539CDD-9ACA-4153-A5D0-BFDD4B4AF7B6}" type="presParOf" srcId="{DED6D5D3-4646-4AA8-A7ED-A057B5036034}" destId="{CA0970CC-D279-488E-A9ED-DAE16F0015FD}" srcOrd="0" destOrd="0" presId="urn:microsoft.com/office/officeart/2005/8/layout/orgChart1"/>
    <dgm:cxn modelId="{863C739B-6C2F-481C-848E-BF6B444522E4}" type="presParOf" srcId="{CA0970CC-D279-488E-A9ED-DAE16F0015FD}" destId="{AFF27DF8-9524-4422-B5FF-2048DD71EEE9}" srcOrd="0" destOrd="0" presId="urn:microsoft.com/office/officeart/2005/8/layout/orgChart1"/>
    <dgm:cxn modelId="{D39385D2-E733-468D-BA12-58B7BEC36CB8}" type="presParOf" srcId="{CA0970CC-D279-488E-A9ED-DAE16F0015FD}" destId="{D579987F-A604-440F-92A4-CB99A816DC2F}" srcOrd="1" destOrd="0" presId="urn:microsoft.com/office/officeart/2005/8/layout/orgChart1"/>
    <dgm:cxn modelId="{0097FDB3-D415-4A5A-9C9C-6C453BA5CD5B}" type="presParOf" srcId="{DED6D5D3-4646-4AA8-A7ED-A057B5036034}" destId="{6542A8D6-8F9E-47B8-BF45-90F91B383EF6}" srcOrd="1" destOrd="0" presId="urn:microsoft.com/office/officeart/2005/8/layout/orgChart1"/>
    <dgm:cxn modelId="{A48DDBB8-6DC2-44B4-AF97-5098D71CFD3E}" type="presParOf" srcId="{6542A8D6-8F9E-47B8-BF45-90F91B383EF6}" destId="{C6B4646B-1FE2-4D20-99DC-876D5694E26C}" srcOrd="0" destOrd="0" presId="urn:microsoft.com/office/officeart/2005/8/layout/orgChart1"/>
    <dgm:cxn modelId="{EEC5DBBB-5A64-40BE-BECC-1C51BBF461B0}" type="presParOf" srcId="{6542A8D6-8F9E-47B8-BF45-90F91B383EF6}" destId="{EB78103C-010B-40C5-B72C-D8644F90BFF2}" srcOrd="1" destOrd="0" presId="urn:microsoft.com/office/officeart/2005/8/layout/orgChart1"/>
    <dgm:cxn modelId="{92584A7C-76F7-421C-B5F8-B0F3AFC79F82}" type="presParOf" srcId="{EB78103C-010B-40C5-B72C-D8644F90BFF2}" destId="{830EB3EA-152E-466C-A389-7DDD17650C18}" srcOrd="0" destOrd="0" presId="urn:microsoft.com/office/officeart/2005/8/layout/orgChart1"/>
    <dgm:cxn modelId="{533C7281-8B45-45B3-9D17-27F00C6EDF70}" type="presParOf" srcId="{830EB3EA-152E-466C-A389-7DDD17650C18}" destId="{D9148D91-5E38-4079-BA47-FC0A5841DCA3}" srcOrd="0" destOrd="0" presId="urn:microsoft.com/office/officeart/2005/8/layout/orgChart1"/>
    <dgm:cxn modelId="{17C2D573-A9E7-4393-BD31-08C2F8FE7CA6}" type="presParOf" srcId="{830EB3EA-152E-466C-A389-7DDD17650C18}" destId="{4DABAC88-2D99-4E7B-A895-4D21AB8936B4}" srcOrd="1" destOrd="0" presId="urn:microsoft.com/office/officeart/2005/8/layout/orgChart1"/>
    <dgm:cxn modelId="{D4A7A222-78EF-4AA7-8DD0-6BF759249A87}" type="presParOf" srcId="{EB78103C-010B-40C5-B72C-D8644F90BFF2}" destId="{71DC7127-C8BC-4D9B-A4FA-5A9C20BB7B19}" srcOrd="1" destOrd="0" presId="urn:microsoft.com/office/officeart/2005/8/layout/orgChart1"/>
    <dgm:cxn modelId="{7395CE93-7D86-42D2-A6F6-D57FC7222FEC}" type="presParOf" srcId="{EB78103C-010B-40C5-B72C-D8644F90BFF2}" destId="{B5D8BE88-0318-4D10-BD9D-391C4B9296BD}" srcOrd="2" destOrd="0" presId="urn:microsoft.com/office/officeart/2005/8/layout/orgChart1"/>
    <dgm:cxn modelId="{8321D810-4A70-4F9A-9CD3-B8A6DE8CA3C2}" type="presParOf" srcId="{6542A8D6-8F9E-47B8-BF45-90F91B383EF6}" destId="{F15F3BAF-3410-4968-B5E4-5B1CD7037E1B}" srcOrd="2" destOrd="0" presId="urn:microsoft.com/office/officeart/2005/8/layout/orgChart1"/>
    <dgm:cxn modelId="{D88D8C31-9508-4101-941A-BBACC8E88731}" type="presParOf" srcId="{6542A8D6-8F9E-47B8-BF45-90F91B383EF6}" destId="{4642D8B3-15D5-4ED4-92BA-D320CC998438}" srcOrd="3" destOrd="0" presId="urn:microsoft.com/office/officeart/2005/8/layout/orgChart1"/>
    <dgm:cxn modelId="{C36CA865-7B63-43DD-B9C8-1942DE774CB6}" type="presParOf" srcId="{4642D8B3-15D5-4ED4-92BA-D320CC998438}" destId="{9BA4050E-BC6E-4EDB-A23A-A81A1C96B341}" srcOrd="0" destOrd="0" presId="urn:microsoft.com/office/officeart/2005/8/layout/orgChart1"/>
    <dgm:cxn modelId="{585FF9CC-C430-4717-B738-2B1B851DAA4F}" type="presParOf" srcId="{9BA4050E-BC6E-4EDB-A23A-A81A1C96B341}" destId="{5A9EFF70-3F6C-4DB8-B78B-50936781AA0E}" srcOrd="0" destOrd="0" presId="urn:microsoft.com/office/officeart/2005/8/layout/orgChart1"/>
    <dgm:cxn modelId="{85AE0A3F-E85F-45BC-ADB6-E10B68391BC4}" type="presParOf" srcId="{9BA4050E-BC6E-4EDB-A23A-A81A1C96B341}" destId="{EEAF4A15-26AF-4C1D-891A-C2B21D161CFD}" srcOrd="1" destOrd="0" presId="urn:microsoft.com/office/officeart/2005/8/layout/orgChart1"/>
    <dgm:cxn modelId="{120DB686-542A-43A1-B931-6F339B5AF2B9}" type="presParOf" srcId="{4642D8B3-15D5-4ED4-92BA-D320CC998438}" destId="{0B4AAC87-9323-41DF-891D-C8C583363F96}" srcOrd="1" destOrd="0" presId="urn:microsoft.com/office/officeart/2005/8/layout/orgChart1"/>
    <dgm:cxn modelId="{D59A0ADB-C88E-4C3D-90E3-579AA9DCB23A}" type="presParOf" srcId="{4642D8B3-15D5-4ED4-92BA-D320CC998438}" destId="{CE588A68-10EE-4DCC-BF8D-729337211999}" srcOrd="2" destOrd="0" presId="urn:microsoft.com/office/officeart/2005/8/layout/orgChart1"/>
    <dgm:cxn modelId="{B93FF2A6-CA8C-4C84-9AD5-A7AC6D34BB68}" type="presParOf" srcId="{6542A8D6-8F9E-47B8-BF45-90F91B383EF6}" destId="{3F8C7193-E19F-4973-9501-27FFD2D55A54}" srcOrd="4" destOrd="0" presId="urn:microsoft.com/office/officeart/2005/8/layout/orgChart1"/>
    <dgm:cxn modelId="{AE2DE415-4007-4D06-BA47-B1E2A9A7EDB5}" type="presParOf" srcId="{6542A8D6-8F9E-47B8-BF45-90F91B383EF6}" destId="{1320640F-3CBB-4352-BCAF-1B58C491D773}" srcOrd="5" destOrd="0" presId="urn:microsoft.com/office/officeart/2005/8/layout/orgChart1"/>
    <dgm:cxn modelId="{3BE7AD24-5CE4-4D06-A6C7-4A5C431B8D8A}" type="presParOf" srcId="{1320640F-3CBB-4352-BCAF-1B58C491D773}" destId="{5F3892A2-76FE-4CFA-9EE4-C44B88D9DB3E}" srcOrd="0" destOrd="0" presId="urn:microsoft.com/office/officeart/2005/8/layout/orgChart1"/>
    <dgm:cxn modelId="{B5C1E823-129C-441E-B6D3-07AA2B3BEE0B}" type="presParOf" srcId="{5F3892A2-76FE-4CFA-9EE4-C44B88D9DB3E}" destId="{61C4C9C7-9280-4B50-9CA4-BEB86B70A7E3}" srcOrd="0" destOrd="0" presId="urn:microsoft.com/office/officeart/2005/8/layout/orgChart1"/>
    <dgm:cxn modelId="{6504FB43-989A-458C-8EBD-14322D036E5D}" type="presParOf" srcId="{5F3892A2-76FE-4CFA-9EE4-C44B88D9DB3E}" destId="{5343CB7E-A792-444C-B58B-ECB94ED2C1E2}" srcOrd="1" destOrd="0" presId="urn:microsoft.com/office/officeart/2005/8/layout/orgChart1"/>
    <dgm:cxn modelId="{3239D802-9266-47B8-A7C5-17D1B685F4B3}" type="presParOf" srcId="{1320640F-3CBB-4352-BCAF-1B58C491D773}" destId="{2B315A40-F5F1-4674-8D57-957E0AC28F86}" srcOrd="1" destOrd="0" presId="urn:microsoft.com/office/officeart/2005/8/layout/orgChart1"/>
    <dgm:cxn modelId="{04F47557-146D-4646-8C95-073E08BC0824}" type="presParOf" srcId="{1320640F-3CBB-4352-BCAF-1B58C491D773}" destId="{67879279-5EA4-4153-BB4E-0BF7340E2EC1}" srcOrd="2" destOrd="0" presId="urn:microsoft.com/office/officeart/2005/8/layout/orgChart1"/>
    <dgm:cxn modelId="{63AA932C-8B91-4EE6-BEAE-8ECBCF27D16E}" type="presParOf" srcId="{DED6D5D3-4646-4AA8-A7ED-A057B5036034}" destId="{D6F1FED8-6211-42EE-B0C2-AE26841C024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821907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9150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44262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433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3931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5357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0937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78033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358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8919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9574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5073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1504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6669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שקופית כותרת" type="title">
  <p:cSld name="TITLE">
    <p:bg>
      <p:bgPr>
        <a:solidFill>
          <a:schemeClr val="lt2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6"/>
          <p:cNvSpPr txBox="1"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  <a:defRPr sz="7200" cap="none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  <a:defRPr sz="2300"/>
            </a:lvl1pPr>
            <a:lvl2pPr lvl="1" algn="ct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6pPr>
            <a:lvl7pPr lvl="6" algn="ct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7pPr>
            <a:lvl8pPr lvl="7" algn="ct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8pPr>
            <a:lvl9pPr lvl="8" algn="ctr" rtl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dt" idx="10"/>
          </p:nvPr>
        </p:nvSpPr>
        <p:spPr>
          <a:xfrm>
            <a:off x="752858" y="6453386"/>
            <a:ext cx="1607944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ftr" idx="11"/>
          </p:nvPr>
        </p:nvSpPr>
        <p:spPr>
          <a:xfrm>
            <a:off x="2584054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6"/>
          <p:cNvSpPr txBox="1">
            <a:spLocks noGrp="1"/>
          </p:cNvSpPr>
          <p:nvPr>
            <p:ph type="sldNum" idx="12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  <p:grpSp>
        <p:nvGrpSpPr>
          <p:cNvPr id="18" name="Google Shape;18;p16"/>
          <p:cNvGrpSpPr/>
          <p:nvPr/>
        </p:nvGrpSpPr>
        <p:grpSpPr>
          <a:xfrm>
            <a:off x="752858" y="744469"/>
            <a:ext cx="10674116" cy="5349671"/>
            <a:chOff x="752858" y="744469"/>
            <a:chExt cx="10674116" cy="5349671"/>
          </a:xfrm>
        </p:grpSpPr>
        <p:sp>
          <p:nvSpPr>
            <p:cNvPr id="19" name="Google Shape;19;p16"/>
            <p:cNvSpPr/>
            <p:nvPr/>
          </p:nvSpPr>
          <p:spPr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 extrusionOk="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</p:sp>
        <p:sp>
          <p:nvSpPr>
            <p:cNvPr id="20" name="Google Shape;20;p16"/>
            <p:cNvSpPr/>
            <p:nvPr/>
          </p:nvSpPr>
          <p:spPr>
            <a:xfrm rot="10800000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 extrusionOk="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אנכית וטקסט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6"/>
          <p:cNvSpPr txBox="1">
            <a:spLocks noGrp="1"/>
          </p:cNvSpPr>
          <p:nvPr>
            <p:ph type="title"/>
          </p:nvPr>
        </p:nvSpPr>
        <p:spPr>
          <a:xfrm rot="5400000">
            <a:off x="7757822" y="2462895"/>
            <a:ext cx="5243244" cy="15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 rtl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6"/>
          <p:cNvSpPr txBox="1">
            <a:spLocks noGrp="1"/>
          </p:cNvSpPr>
          <p:nvPr>
            <p:ph type="body" idx="1"/>
          </p:nvPr>
        </p:nvSpPr>
        <p:spPr>
          <a:xfrm rot="5400000">
            <a:off x="2839798" y="-844042"/>
            <a:ext cx="5243244" cy="8179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marL="914400" lvl="1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marL="1828800" lvl="3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marL="2743200" lvl="5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r" rtl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6" name="Google Shape;86;p26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6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6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 rtl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marL="914400" lvl="1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marL="1828800" lvl="3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marL="2743200" lvl="5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r" rtl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תמונה עם כיתוב" type="picTx">
  <p:cSld name="PICTURE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18"/>
          <p:cNvSpPr txBox="1"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 rtl="1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8"/>
          <p:cNvSpPr>
            <a:spLocks noGrp="1"/>
          </p:cNvSpPr>
          <p:nvPr>
            <p:ph type="pic" idx="2"/>
          </p:nvPr>
        </p:nvSpPr>
        <p:spPr>
          <a:xfrm>
            <a:off x="5532120" y="0"/>
            <a:ext cx="6659880" cy="6857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r" rtl="1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r" rtl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body" idx="1"/>
          </p:nvPr>
        </p:nvSpPr>
        <p:spPr>
          <a:xfrm>
            <a:off x="723900" y="2855968"/>
            <a:ext cx="3855720" cy="3011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 rtl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marL="914400" lvl="1" indent="-228600" algn="r" rtl="1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marL="1371600" lvl="2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marL="1828800" lvl="3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marL="3200400" lvl="6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marL="3657600" lvl="7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marL="4114800" lvl="8" indent="-228600" algn="r" rtl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dt" idx="10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ftr" idx="11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sldNum" idx="12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  <p:sp>
        <p:nvSpPr>
          <p:cNvPr id="35" name="Google Shape;35;p1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כותרת מקטע עליונה" type="secHead">
  <p:cSld name="SECTION_HEADER">
    <p:bg>
      <p:bgPr>
        <a:solidFill>
          <a:schemeClr val="dk2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0"/>
          <p:cNvSpPr txBox="1"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 rtl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  <a:defRPr sz="7200" cap="none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 rtl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1pPr>
            <a:lvl2pPr marL="914400" lvl="1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r" rtl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dt" idx="10"/>
          </p:nvPr>
        </p:nvSpPr>
        <p:spPr>
          <a:xfrm>
            <a:off x="738908" y="6453386"/>
            <a:ext cx="1622409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ftr" idx="11"/>
          </p:nvPr>
        </p:nvSpPr>
        <p:spPr>
          <a:xfrm>
            <a:off x="2584312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sldNum" idx="12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  <p:sp>
        <p:nvSpPr>
          <p:cNvPr id="46" name="Google Shape;46;p20" title="Crop Mark"/>
          <p:cNvSpPr/>
          <p:nvPr/>
        </p:nvSpPr>
        <p:spPr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4125" h="5554" extrusionOk="0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ני תכנים" type="twoObj">
  <p:cSld name="TWO_OBJECT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1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 rtl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1"/>
          <p:cNvSpPr txBox="1">
            <a:spLocks noGrp="1"/>
          </p:cNvSpPr>
          <p:nvPr>
            <p:ph type="body" idx="1"/>
          </p:nvPr>
        </p:nvSpPr>
        <p:spPr>
          <a:xfrm>
            <a:off x="1371600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r" rtl="1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r" rtl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21"/>
          <p:cNvSpPr txBox="1">
            <a:spLocks noGrp="1"/>
          </p:cNvSpPr>
          <p:nvPr>
            <p:ph type="body" idx="2"/>
          </p:nvPr>
        </p:nvSpPr>
        <p:spPr>
          <a:xfrm>
            <a:off x="6525403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r" rtl="1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r" rtl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השוואה" type="twoTxTwoObj">
  <p:cSld name="TWO_OBJECTS_WITH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 rtl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r" rtl="1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 b="0">
                <a:solidFill>
                  <a:schemeClr val="dk2"/>
                </a:solidFill>
              </a:defRPr>
            </a:lvl1pPr>
            <a:lvl2pPr marL="914400" lvl="1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1"/>
            </a:lvl2pPr>
            <a:lvl3pPr marL="1371600" lvl="2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/>
            </a:lvl3pPr>
            <a:lvl4pPr marL="1828800" lvl="3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4pPr>
            <a:lvl5pPr marL="2286000" lvl="4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5pPr>
            <a:lvl6pPr marL="2743200" lvl="5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6pPr>
            <a:lvl7pPr marL="3200400" lvl="6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7pPr>
            <a:lvl8pPr marL="3657600" lvl="7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8pPr>
            <a:lvl9pPr marL="4114800" lvl="8" indent="-228600" algn="r" rtl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body" idx="2"/>
          </p:nvPr>
        </p:nvSpPr>
        <p:spPr>
          <a:xfrm>
            <a:off x="1371600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r" rtl="1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r" rtl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8" name="Google Shape;58;p22"/>
          <p:cNvSpPr txBox="1">
            <a:spLocks noGrp="1"/>
          </p:cNvSpPr>
          <p:nvPr>
            <p:ph type="body" idx="3"/>
          </p:nvPr>
        </p:nvSpPr>
        <p:spPr>
          <a:xfrm>
            <a:off x="6525014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r" rtl="1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 b="0">
                <a:solidFill>
                  <a:schemeClr val="dk2"/>
                </a:solidFill>
              </a:defRPr>
            </a:lvl1pPr>
            <a:lvl2pPr marL="914400" lvl="1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1"/>
            </a:lvl2pPr>
            <a:lvl3pPr marL="1371600" lvl="2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/>
            </a:lvl3pPr>
            <a:lvl4pPr marL="1828800" lvl="3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4pPr>
            <a:lvl5pPr marL="2286000" lvl="4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5pPr>
            <a:lvl6pPr marL="2743200" lvl="5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6pPr>
            <a:lvl7pPr marL="3200400" lvl="6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7pPr>
            <a:lvl8pPr marL="3657600" lvl="7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8pPr>
            <a:lvl9pPr marL="4114800" lvl="8" indent="-228600" algn="r" rtl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body" idx="4"/>
          </p:nvPr>
        </p:nvSpPr>
        <p:spPr>
          <a:xfrm>
            <a:off x="6525014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r" rtl="1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r" rtl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 type="titleOnly">
  <p:cSld name="TITLE_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3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 rtl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תוכן עם כיתוב" type="objTx">
  <p:cSld name="OBJECT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 rtl="1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body" idx="1"/>
          </p:nvPr>
        </p:nvSpPr>
        <p:spPr>
          <a:xfrm>
            <a:off x="6256020" y="685801"/>
            <a:ext cx="5212080" cy="5175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r" rtl="1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/>
            </a:lvl1pPr>
            <a:lvl2pPr marL="914400" lvl="1" indent="-355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 sz="2000"/>
            </a:lvl2pPr>
            <a:lvl3pPr marL="1371600" lvl="2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/>
            </a:lvl3pPr>
            <a:lvl4pPr marL="1828800" lvl="3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 sz="1800"/>
            </a:lvl4pPr>
            <a:lvl5pPr marL="2286000" lvl="4" indent="-3302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5pPr>
            <a:lvl6pPr marL="2743200" lvl="5" indent="-3302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6pPr>
            <a:lvl7pPr marL="3200400" lvl="6" indent="-3302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7pPr>
            <a:lvl8pPr marL="3657600" lvl="7" indent="-3302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8pPr>
            <a:lvl9pPr marL="4114800" lvl="8" indent="-330200" algn="r" rtl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72" name="Google Shape;72;p24"/>
          <p:cNvSpPr txBox="1">
            <a:spLocks noGrp="1"/>
          </p:cNvSpPr>
          <p:nvPr>
            <p:ph type="body" idx="2"/>
          </p:nvPr>
        </p:nvSpPr>
        <p:spPr>
          <a:xfrm>
            <a:off x="723900" y="2856344"/>
            <a:ext cx="3855720" cy="3011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 rtl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marL="914400" lvl="1" indent="-228600" algn="r" rtl="1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marL="1371600" lvl="2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marL="1828800" lvl="3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marL="3200400" lvl="6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marL="3657600" lvl="7" indent="-228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marL="4114800" lvl="8" indent="-228600" algn="r" rtl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dt" idx="10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ftr" idx="11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sldNum" idx="12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  <p:sp>
        <p:nvSpPr>
          <p:cNvPr id="76" name="Google Shape;76;p24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טקסט אנכי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5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 rtl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5"/>
          <p:cNvSpPr txBox="1">
            <a:spLocks noGrp="1"/>
          </p:cNvSpPr>
          <p:nvPr>
            <p:ph type="body" idx="1"/>
          </p:nvPr>
        </p:nvSpPr>
        <p:spPr>
          <a:xfrm rot="5400000">
            <a:off x="4386262" y="-719138"/>
            <a:ext cx="3571875" cy="96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marL="914400" lvl="1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marL="1828800" lvl="3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marL="2743200" lvl="5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r" rtl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r" rtl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 sz="4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r" rtl="1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■"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556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–"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■"/>
              <a:defRPr sz="18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429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–"/>
              <a:defRPr sz="18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3302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■"/>
              <a:defRPr sz="16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3302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–"/>
              <a:defRPr sz="16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3175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 sz="1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317500" algn="r" rtl="1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–"/>
              <a:defRPr sz="14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317500" algn="r" rtl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400"/>
              <a:buFont typeface="Libre Franklin"/>
              <a:buChar char="■"/>
              <a:defRPr sz="1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9" name="Google Shape;9;p15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0" name="Google Shape;10;p15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  <p:sp>
        <p:nvSpPr>
          <p:cNvPr id="11" name="Google Shape;11;p15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net.co.il/articles/0,7340,L-4745657,00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9odsoEkYaX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ko.co.il/news-israel/local/Article-5ea0d7632f82e31004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/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مواطنة رقمية</a:t>
            </a:r>
            <a:endParaRPr dirty="0">
              <a:latin typeface="David"/>
              <a:ea typeface="David"/>
              <a:cs typeface="David"/>
              <a:sym typeface="David"/>
            </a:endParaRPr>
          </a:p>
        </p:txBody>
      </p:sp>
      <p:sp>
        <p:nvSpPr>
          <p:cNvPr id="94" name="Google Shape;94;p1"/>
          <p:cNvSpPr txBox="1"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درس مرافق للوحدة 8</a:t>
            </a:r>
            <a:endParaRPr dirty="0">
              <a:latin typeface="David"/>
              <a:ea typeface="David"/>
              <a:cs typeface="David"/>
              <a:sym typeface="Davi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44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5.</a:t>
            </a:r>
            <a:r>
              <a:rPr lang="x-none" dirty="0" smtClean="0">
                <a:latin typeface="David"/>
                <a:ea typeface="David"/>
                <a:cs typeface="David"/>
                <a:sym typeface="David"/>
              </a:rPr>
              <a:t>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انتحال الهوية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والبروفيل المزيف</a:t>
            </a:r>
            <a:endParaRPr dirty="0">
              <a:latin typeface="David"/>
              <a:ea typeface="David"/>
              <a:cs typeface="David"/>
              <a:sym typeface="David"/>
            </a:endParaRPr>
          </a:p>
        </p:txBody>
      </p:sp>
      <p:sp>
        <p:nvSpPr>
          <p:cNvPr id="151" name="Google Shape;151;p10"/>
          <p:cNvSpPr txBox="1">
            <a:spLocks noGrp="1"/>
          </p:cNvSpPr>
          <p:nvPr>
            <p:ph type="body" idx="1"/>
          </p:nvPr>
        </p:nvSpPr>
        <p:spPr>
          <a:xfrm>
            <a:off x="1371600" y="2373745"/>
            <a:ext cx="9601200" cy="3853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384048">
              <a:lnSpc>
                <a:spcPct val="150000"/>
              </a:lnSpc>
              <a:spcBef>
                <a:spcPts val="0"/>
              </a:spcBef>
              <a:buSzPts val="20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انتحال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الهوية عبر الإنترنت هو إنشاء تواجد عبر الإنترنت باسم شخص آخر باستخدام اسمه أو صورته أو تفاصيله الشخصية الأخرى.</a:t>
            </a:r>
            <a:endParaRPr dirty="0">
              <a:latin typeface="David"/>
              <a:ea typeface="David"/>
              <a:cs typeface="David"/>
              <a:sym typeface="David"/>
            </a:endParaRPr>
          </a:p>
          <a:p>
            <a:pPr marL="384048" lvl="0" indent="-384048">
              <a:lnSpc>
                <a:spcPct val="150000"/>
              </a:lnSpc>
              <a:spcBef>
                <a:spcPts val="1200"/>
              </a:spcBef>
              <a:buSzPts val="20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الأشخاص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الذين يتصل بهم المنتحل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هم أيضًا في خطر. يمكن استخدام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البروفيل المزيف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كغطاء لأفعال إجرامية ومسيئة وللاعتداء ولإنجاز الأشياء بطريقة احتيالية وللتحرش.</a:t>
            </a:r>
            <a:endParaRPr dirty="0">
              <a:latin typeface="David"/>
              <a:ea typeface="David"/>
              <a:cs typeface="David"/>
              <a:sym typeface="David"/>
            </a:endParaRPr>
          </a:p>
          <a:p>
            <a:pPr marL="384048" lvl="0" indent="-384048">
              <a:lnSpc>
                <a:spcPct val="150000"/>
              </a:lnSpc>
              <a:spcBef>
                <a:spcPts val="1200"/>
              </a:spcBef>
              <a:buSzPts val="20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ما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الفرق بين البروفيل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المنتحل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و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البروفيل المزيف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؟</a:t>
            </a:r>
            <a:endParaRPr dirty="0" smtClean="0"/>
          </a:p>
          <a:p>
            <a:pPr marL="0" lvl="0" indent="0">
              <a:lnSpc>
                <a:spcPct val="150000"/>
              </a:lnSpc>
              <a:spcBef>
                <a:spcPts val="1200"/>
              </a:spcBef>
              <a:buSzPts val="2000"/>
              <a:buNone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يُظهر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البروفيل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المزيف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شخصًا غير موجود ويستخدم هوية مزيفة ، بينما يستخدم البروفيل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المنتحل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تفاصيل شخص حقيقي آخر ، ويقوم بإجراءات عبر الإنترنت تحت اسم هذا الشخص. </a:t>
            </a:r>
            <a:r>
              <a:rPr lang="ar-JO" u="sng" dirty="0">
                <a:latin typeface="David"/>
                <a:ea typeface="David"/>
                <a:cs typeface="David"/>
                <a:sym typeface="David"/>
              </a:rPr>
              <a:t>انتحال الهوية هو جريمة جنائية.</a:t>
            </a:r>
            <a:endParaRPr dirty="0" smtClean="0"/>
          </a:p>
          <a:p>
            <a:pPr marL="384048" lvl="0" indent="-257048" algn="r" rtl="1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66135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1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4400"/>
            </a:pPr>
            <a:r>
              <a:rPr lang="en-US" dirty="0" smtClean="0">
                <a:latin typeface="David"/>
                <a:ea typeface="David"/>
                <a:cs typeface="David"/>
                <a:sym typeface="David"/>
              </a:rPr>
              <a:t>.</a:t>
            </a:r>
            <a:r>
              <a:rPr lang="x-none" dirty="0" smtClean="0">
                <a:latin typeface="David"/>
                <a:ea typeface="David"/>
                <a:cs typeface="David"/>
                <a:sym typeface="David"/>
              </a:rPr>
              <a:t>5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 انتحال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الهوية والبروفيل المزيف</a:t>
            </a:r>
            <a:endParaRPr dirty="0"/>
          </a:p>
        </p:txBody>
      </p:sp>
      <p:sp>
        <p:nvSpPr>
          <p:cNvPr id="157" name="Google Shape;157;p11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4101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84048" lvl="0" indent="-384048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ar-JO" sz="2400" b="1" dirty="0" smtClean="0">
                <a:latin typeface="David"/>
                <a:ea typeface="David"/>
                <a:cs typeface="David"/>
                <a:sym typeface="David"/>
              </a:rPr>
              <a:t>كيف تعرف أن البروفيل هو بروفيل منتحل؟</a:t>
            </a:r>
            <a:endParaRPr sz="2400" b="1" dirty="0"/>
          </a:p>
          <a:p>
            <a:pPr marL="342900" lvl="0">
              <a:lnSpc>
                <a:spcPct val="150000"/>
              </a:lnSpc>
              <a:spcBef>
                <a:spcPts val="1200"/>
              </a:spcBef>
              <a:buSzPts val="2000"/>
              <a:buFont typeface="Wingdings" panose="05000000000000000000" pitchFamily="2" charset="2"/>
              <a:buChar char="ü"/>
            </a:pPr>
            <a:r>
              <a:rPr lang="ar-JO" dirty="0">
                <a:latin typeface="David"/>
                <a:ea typeface="David"/>
                <a:cs typeface="David"/>
                <a:sym typeface="David"/>
              </a:rPr>
              <a:t>لا توجد صورة بروفيل ، أو أن صورة البروفيل احترافية للغاية أو مبالغ فيها أو تنتمي إلى أحد المشاهير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.</a:t>
            </a:r>
          </a:p>
          <a:p>
            <a:pPr marL="342900" lvl="0">
              <a:lnSpc>
                <a:spcPct val="150000"/>
              </a:lnSpc>
              <a:spcBef>
                <a:spcPts val="1200"/>
              </a:spcBef>
              <a:buSzPts val="2000"/>
              <a:buFont typeface="Wingdings" panose="05000000000000000000" pitchFamily="2" charset="2"/>
              <a:buChar char="ü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تم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فتح البروفيل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مؤخرًا.</a:t>
            </a:r>
          </a:p>
          <a:p>
            <a:pPr marL="342900" lvl="0">
              <a:lnSpc>
                <a:spcPct val="150000"/>
              </a:lnSpc>
              <a:spcBef>
                <a:spcPts val="1200"/>
              </a:spcBef>
              <a:buSzPts val="2000"/>
              <a:buFont typeface="Wingdings" panose="05000000000000000000" pitchFamily="2" charset="2"/>
              <a:buChar char="ü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عادةً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ما يحتوي البروفيل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على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قائمة صغيرة نسبيًا من الأصدقاء وعدد قليل من الصور.</a:t>
            </a:r>
            <a:endParaRPr dirty="0"/>
          </a:p>
          <a:p>
            <a:pPr marL="342900" lvl="0">
              <a:lnSpc>
                <a:spcPct val="150000"/>
              </a:lnSpc>
              <a:spcBef>
                <a:spcPts val="1200"/>
              </a:spcBef>
              <a:buSzPts val="2000"/>
              <a:buFont typeface="Wingdings" panose="05000000000000000000" pitchFamily="2" charset="2"/>
              <a:buChar char="ü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قد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تحتوي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تعليقات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المستخدم على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الرسائل الخاصة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أو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المجموعات على ألفاظ غير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لائقة أو متطرفة أو تحريض أو تشهير أو أي عنف آخر.</a:t>
            </a:r>
            <a:endParaRPr dirty="0">
              <a:latin typeface="David"/>
              <a:ea typeface="David"/>
              <a:cs typeface="David"/>
              <a:sym typeface="David"/>
            </a:endParaRPr>
          </a:p>
          <a:p>
            <a:pPr marL="342900" lvl="0">
              <a:lnSpc>
                <a:spcPct val="150000"/>
              </a:lnSpc>
              <a:spcBef>
                <a:spcPts val="1200"/>
              </a:spcBef>
              <a:buSzPts val="2000"/>
              <a:buFont typeface="Wingdings" panose="05000000000000000000" pitchFamily="2" charset="2"/>
              <a:buChar char="ü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يظهر حائط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البروفيل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للمستخدم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أو سجل النشاط فارغًا أو مليئًا بالمحتوى التسويقي.</a:t>
            </a:r>
            <a:endParaRPr dirty="0">
              <a:latin typeface="David"/>
              <a:ea typeface="David"/>
              <a:cs typeface="David"/>
              <a:sym typeface="Davi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"/>
          <p:cNvSpPr txBox="1">
            <a:spLocks noGrp="1"/>
          </p:cNvSpPr>
          <p:nvPr>
            <p:ph type="title"/>
          </p:nvPr>
        </p:nvSpPr>
        <p:spPr>
          <a:xfrm>
            <a:off x="1415955" y="69945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44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نصائح تصفح امن ومسؤول</a:t>
            </a:r>
            <a:endParaRPr dirty="0">
              <a:latin typeface="David"/>
              <a:ea typeface="David"/>
              <a:cs typeface="David"/>
              <a:sym typeface="David"/>
            </a:endParaRPr>
          </a:p>
        </p:txBody>
      </p:sp>
      <p:sp>
        <p:nvSpPr>
          <p:cNvPr id="163" name="Google Shape;163;p12"/>
          <p:cNvSpPr txBox="1">
            <a:spLocks noGrp="1"/>
          </p:cNvSpPr>
          <p:nvPr>
            <p:ph type="body" idx="1"/>
          </p:nvPr>
        </p:nvSpPr>
        <p:spPr>
          <a:xfrm>
            <a:off x="791570" y="1064525"/>
            <a:ext cx="10849970" cy="6264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384048" lvl="0" indent="-384048">
              <a:lnSpc>
                <a:spcPct val="170000"/>
              </a:lnSpc>
              <a:spcBef>
                <a:spcPts val="0"/>
              </a:spcBef>
              <a:buSzPct val="100000"/>
            </a:pP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لا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تترك الحسابات (البريد الإلكتروني ، </a:t>
            </a:r>
            <a:r>
              <a:rPr lang="en-US" sz="2600" dirty="0">
                <a:latin typeface="David"/>
                <a:ea typeface="David"/>
                <a:cs typeface="David"/>
                <a:sym typeface="David"/>
              </a:rPr>
              <a:t>Google ، Instagram ، </a:t>
            </a:r>
            <a:r>
              <a:rPr lang="en-US" sz="2600" dirty="0" smtClean="0">
                <a:latin typeface="David"/>
                <a:ea typeface="David"/>
                <a:cs typeface="David"/>
                <a:sym typeface="David"/>
              </a:rPr>
              <a:t>( Facebook </a:t>
            </a: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 مفتوحة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على جهاز كمبيوتر يمكن للآخرين الوصول إليه. احرص على </a:t>
            </a: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تسجيل الخروج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من الحسابات بعد استخدام أجهزة الكمبيوتر العامة أو الأجهزة الخاصة </a:t>
            </a: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بالآخرين.</a:t>
            </a:r>
            <a:endParaRPr dirty="0" smtClean="0"/>
          </a:p>
          <a:p>
            <a:pPr marL="384048" lvl="0" indent="-384048">
              <a:lnSpc>
                <a:spcPct val="170000"/>
              </a:lnSpc>
              <a:spcBef>
                <a:spcPts val="1200"/>
              </a:spcBef>
              <a:buSzPct val="100000"/>
            </a:pP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هل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واجهت مجموعة </a:t>
            </a: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تعيير؟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- كنت مواطنًا صالحًا </a:t>
            </a: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وقم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بإبلاغ شخص بالغ أو الخط الساخن 105.</a:t>
            </a:r>
            <a:endParaRPr dirty="0"/>
          </a:p>
          <a:p>
            <a:pPr marL="384048" lvl="0" indent="-384048">
              <a:lnSpc>
                <a:spcPct val="170000"/>
              </a:lnSpc>
              <a:spcBef>
                <a:spcPts val="1200"/>
              </a:spcBef>
              <a:buSzPct val="100000"/>
            </a:pP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يوصى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بعدم التقاط صور وفيديوهات حميمة أو </a:t>
            </a: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فاضحة-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في أي لحظة ، هناك خطر من أن جهازك سوف يتم اختراقه أو سرقته. لا ترسل صورًا أو مقاطع فيديو جنسية لأي شخص - لا تعرف كيف </a:t>
            </a: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سيصل عرض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الصور </a:t>
            </a: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الى الإنترنت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.</a:t>
            </a:r>
            <a:endParaRPr dirty="0"/>
          </a:p>
          <a:p>
            <a:pPr marL="384048" lvl="0" indent="-384048">
              <a:lnSpc>
                <a:spcPct val="170000"/>
              </a:lnSpc>
              <a:spcBef>
                <a:spcPts val="1200"/>
              </a:spcBef>
              <a:buSzPct val="100000"/>
            </a:pP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يجب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تجنب </a:t>
            </a: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المحادثة مع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المستخدمين قدر الإمكان </a:t>
            </a: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الذين ليس من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الواضح من </a:t>
            </a: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هم.</a:t>
            </a:r>
            <a:endParaRPr dirty="0"/>
          </a:p>
          <a:p>
            <a:pPr marL="384048" lvl="0" indent="-384048">
              <a:lnSpc>
                <a:spcPct val="170000"/>
              </a:lnSpc>
              <a:spcBef>
                <a:spcPts val="1200"/>
              </a:spcBef>
              <a:buSzPct val="100000"/>
            </a:pP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يجب اختيار كلمات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مرور قوية تتضمن أرقامًا وحروفًا.</a:t>
            </a:r>
            <a:endParaRPr dirty="0"/>
          </a:p>
          <a:p>
            <a:pPr marL="384048" lvl="0" indent="-384048">
              <a:lnSpc>
                <a:spcPct val="170000"/>
              </a:lnSpc>
              <a:spcBef>
                <a:spcPts val="1200"/>
              </a:spcBef>
              <a:buSzPct val="100000"/>
            </a:pP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حولوا إعدادات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المستخدم الخاصة </a:t>
            </a: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بكم لخاصة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.</a:t>
            </a:r>
            <a:endParaRPr dirty="0"/>
          </a:p>
          <a:p>
            <a:pPr marL="384048" lvl="0" indent="-384048">
              <a:lnSpc>
                <a:spcPct val="170000"/>
              </a:lnSpc>
              <a:spcBef>
                <a:spcPts val="1200"/>
              </a:spcBef>
              <a:buSzPct val="100000"/>
            </a:pP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لا تثقوا بسرعة عند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تلقي رسالة / بريد إلكتروني من شخص غير </a:t>
            </a: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معروف،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أو </a:t>
            </a:r>
            <a:r>
              <a:rPr lang="ar-JO" sz="2600" dirty="0" smtClean="0">
                <a:latin typeface="David"/>
                <a:ea typeface="David"/>
                <a:cs typeface="David"/>
                <a:sym typeface="David"/>
              </a:rPr>
              <a:t>رسالة بالفوز </a:t>
            </a:r>
            <a:r>
              <a:rPr lang="ar-JO" sz="2600" dirty="0">
                <a:latin typeface="David"/>
                <a:ea typeface="David"/>
                <a:cs typeface="David"/>
                <a:sym typeface="David"/>
              </a:rPr>
              <a:t>بشيء ما ، أو طلب تحديث معلومات شخصية.</a:t>
            </a:r>
            <a:endParaRPr sz="2600" dirty="0"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</a:pPr>
            <a:r>
              <a:rPr lang="x-none" dirty="0"/>
              <a:t/>
            </a:r>
            <a:br>
              <a:rPr lang="x-none" dirty="0"/>
            </a:b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"/>
          <p:cNvSpPr txBox="1">
            <a:spLocks noGrp="1"/>
          </p:cNvSpPr>
          <p:nvPr>
            <p:ph type="title"/>
          </p:nvPr>
        </p:nvSpPr>
        <p:spPr>
          <a:xfrm>
            <a:off x="1371600" y="153537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4400"/>
            </a:pPr>
            <a:r>
              <a:rPr lang="ar-JO" dirty="0">
                <a:latin typeface="David"/>
                <a:ea typeface="David"/>
                <a:cs typeface="David"/>
                <a:sym typeface="David"/>
              </a:rPr>
              <a:t>نصائح تصفح امن ومسؤول</a:t>
            </a:r>
            <a:endParaRPr dirty="0"/>
          </a:p>
        </p:txBody>
      </p:sp>
      <p:sp>
        <p:nvSpPr>
          <p:cNvPr id="2" name="מציין מיקום טקסט 1"/>
          <p:cNvSpPr>
            <a:spLocks noGrp="1"/>
          </p:cNvSpPr>
          <p:nvPr>
            <p:ph type="body" idx="1"/>
          </p:nvPr>
        </p:nvSpPr>
        <p:spPr>
          <a:xfrm>
            <a:off x="1371600" y="1312744"/>
            <a:ext cx="9601200" cy="5545256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ar-JO" sz="2400" b="1" dirty="0">
                <a:solidFill>
                  <a:srgbClr val="0070C0"/>
                </a:solidFill>
                <a:cs typeface="+mn-cs"/>
              </a:rPr>
              <a:t>ن</a:t>
            </a:r>
            <a:r>
              <a:rPr lang="ar-JO" sz="2400" b="1" dirty="0" smtClean="0">
                <a:solidFill>
                  <a:srgbClr val="0070C0"/>
                </a:solidFill>
                <a:cs typeface="+mn-cs"/>
              </a:rPr>
              <a:t>فكر </a:t>
            </a:r>
            <a:r>
              <a:rPr lang="ar-JO" sz="2400" b="1" dirty="0">
                <a:solidFill>
                  <a:srgbClr val="0070C0"/>
                </a:solidFill>
                <a:cs typeface="+mn-cs"/>
              </a:rPr>
              <a:t>قبل </a:t>
            </a:r>
            <a:r>
              <a:rPr lang="ar-JO" sz="2400" b="1" dirty="0" smtClean="0">
                <a:solidFill>
                  <a:srgbClr val="0070C0"/>
                </a:solidFill>
                <a:cs typeface="+mn-cs"/>
              </a:rPr>
              <a:t>المشاركة</a:t>
            </a:r>
          </a:p>
          <a:p>
            <a:pPr marL="114300" indent="0">
              <a:buNone/>
            </a:pPr>
            <a:r>
              <a:rPr lang="ar-JO" dirty="0" smtClean="0">
                <a:cs typeface="+mn-cs"/>
              </a:rPr>
              <a:t>نفحص مع أنفسنا ما المحتوى </a:t>
            </a:r>
            <a:r>
              <a:rPr lang="ar-JO" dirty="0">
                <a:cs typeface="+mn-cs"/>
              </a:rPr>
              <a:t>الذي نشاركه ومع من ، وكيف ستؤثر المشاركة علينا وعلى </a:t>
            </a:r>
            <a:r>
              <a:rPr lang="ar-JO" dirty="0" smtClean="0">
                <a:cs typeface="+mn-cs"/>
              </a:rPr>
              <a:t>الآخرين. </a:t>
            </a:r>
          </a:p>
          <a:p>
            <a:pPr marL="114300" indent="0">
              <a:buNone/>
            </a:pPr>
            <a:r>
              <a:rPr lang="ar-JO" dirty="0" smtClean="0">
                <a:cs typeface="+mn-cs"/>
              </a:rPr>
              <a:t>لا </a:t>
            </a:r>
            <a:r>
              <a:rPr lang="ar-JO" dirty="0">
                <a:cs typeface="+mn-cs"/>
              </a:rPr>
              <a:t>تفصح عن معلومات حساسة (مثل عنوان السكن والموقع الحالي والمعلومات الشخصية لأشخاص آخرين</a:t>
            </a:r>
            <a:r>
              <a:rPr lang="ar-JO" dirty="0" smtClean="0">
                <a:cs typeface="+mn-cs"/>
              </a:rPr>
              <a:t>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ar-JO" sz="2400" b="1" dirty="0" smtClean="0">
                <a:solidFill>
                  <a:srgbClr val="FF0000"/>
                </a:solidFill>
                <a:cs typeface="+mn-cs"/>
              </a:rPr>
              <a:t>احذروا، احتيال!</a:t>
            </a:r>
          </a:p>
          <a:p>
            <a:pPr marL="114300" indent="0">
              <a:buNone/>
            </a:pPr>
            <a:r>
              <a:rPr lang="ar-JO" dirty="0" smtClean="0">
                <a:cs typeface="+mn-cs"/>
              </a:rPr>
              <a:t>احذروا </a:t>
            </a:r>
            <a:r>
              <a:rPr lang="ar-JO" dirty="0">
                <a:cs typeface="+mn-cs"/>
              </a:rPr>
              <a:t>من محاولات التصيد الاحتيالي (سرقة المعلومات الشخصية) وغيرها من عمليات الاحتيال ، ودائمًا </a:t>
            </a:r>
            <a:r>
              <a:rPr lang="ar-JO" dirty="0" smtClean="0">
                <a:cs typeface="+mn-cs"/>
              </a:rPr>
              <a:t>أبلغوا </a:t>
            </a:r>
            <a:r>
              <a:rPr lang="ar-JO" dirty="0">
                <a:cs typeface="+mn-cs"/>
              </a:rPr>
              <a:t>عن أي نشاط مشبوه </a:t>
            </a:r>
            <a:r>
              <a:rPr lang="ar-JO" dirty="0" smtClean="0">
                <a:cs typeface="+mn-cs"/>
              </a:rPr>
              <a:t>لبعضكم </a:t>
            </a:r>
            <a:r>
              <a:rPr lang="ar-JO" dirty="0">
                <a:cs typeface="+mn-cs"/>
              </a:rPr>
              <a:t>البعض</a:t>
            </a:r>
            <a:r>
              <a:rPr lang="ar-JO" dirty="0" smtClean="0">
                <a:cs typeface="+mn-cs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ar-JO" sz="2400" b="1" dirty="0">
                <a:solidFill>
                  <a:srgbClr val="FFC000"/>
                </a:solidFill>
                <a:cs typeface="+mn-cs"/>
              </a:rPr>
              <a:t>نحفظ </a:t>
            </a:r>
            <a:r>
              <a:rPr lang="ar-JO" sz="2400" b="1" dirty="0" smtClean="0">
                <a:solidFill>
                  <a:srgbClr val="FFC000"/>
                </a:solidFill>
                <a:cs typeface="+mn-cs"/>
              </a:rPr>
              <a:t>أسرارنا</a:t>
            </a:r>
          </a:p>
          <a:p>
            <a:pPr marL="114300" indent="0">
              <a:buNone/>
            </a:pPr>
            <a:r>
              <a:rPr lang="ar-JO" dirty="0" smtClean="0">
                <a:cs typeface="+mn-cs"/>
              </a:rPr>
              <a:t>أنشئوا </a:t>
            </a:r>
            <a:r>
              <a:rPr lang="ar-JO" dirty="0">
                <a:cs typeface="+mn-cs"/>
              </a:rPr>
              <a:t>كلمات مرور قوية وفريدة من نوعها تحتوي على أحرف وأرقام ورموز ، وبالتالي حماية المعلومات المهمة بشكل </a:t>
            </a:r>
            <a:r>
              <a:rPr lang="ar-JO" dirty="0" smtClean="0">
                <a:cs typeface="+mn-cs"/>
              </a:rPr>
              <a:t>مسؤول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ar-JO" sz="2400" b="1" dirty="0">
                <a:solidFill>
                  <a:srgbClr val="00B050"/>
                </a:solidFill>
                <a:cs typeface="+mn-cs"/>
              </a:rPr>
              <a:t>رائع أن تكون </a:t>
            </a:r>
            <a:r>
              <a:rPr lang="ar-JO" sz="2400" b="1" dirty="0" smtClean="0">
                <a:solidFill>
                  <a:srgbClr val="00B050"/>
                </a:solidFill>
                <a:cs typeface="+mn-cs"/>
              </a:rPr>
              <a:t>لطيفًا</a:t>
            </a:r>
          </a:p>
          <a:p>
            <a:pPr marL="114300" indent="0">
              <a:buNone/>
            </a:pPr>
            <a:r>
              <a:rPr lang="ar-JO" dirty="0" smtClean="0">
                <a:cs typeface="+mn-cs"/>
              </a:rPr>
              <a:t>انشروا مواقفًا إيجابيةً ومحترمةً </a:t>
            </a:r>
            <a:r>
              <a:rPr lang="ar-JO" dirty="0">
                <a:cs typeface="+mn-cs"/>
              </a:rPr>
              <a:t>، </a:t>
            </a:r>
            <a:r>
              <a:rPr lang="ar-JO" dirty="0" smtClean="0">
                <a:cs typeface="+mn-cs"/>
              </a:rPr>
              <a:t>وامنعوا </a:t>
            </a:r>
            <a:r>
              <a:rPr lang="ar-JO" dirty="0">
                <a:cs typeface="+mn-cs"/>
              </a:rPr>
              <a:t>السلوك المسيء </a:t>
            </a:r>
            <a:r>
              <a:rPr lang="ar-JO" dirty="0" smtClean="0">
                <a:cs typeface="+mn-cs"/>
              </a:rPr>
              <a:t>وأبلغوا </a:t>
            </a:r>
            <a:r>
              <a:rPr lang="ar-JO" dirty="0">
                <a:cs typeface="+mn-cs"/>
              </a:rPr>
              <a:t>عنه. إذا واجهنا حالات إيذاء للآخرين على الإنترنت ، فلن نراقب </a:t>
            </a:r>
            <a:r>
              <a:rPr lang="ar-JO" dirty="0" smtClean="0">
                <a:cs typeface="+mn-cs"/>
              </a:rPr>
              <a:t>فقط، </a:t>
            </a:r>
            <a:r>
              <a:rPr lang="ar-JO" dirty="0">
                <a:cs typeface="+mn-cs"/>
              </a:rPr>
              <a:t>بل نتدخل</a:t>
            </a:r>
            <a:r>
              <a:rPr lang="ar-JO" dirty="0" smtClean="0">
                <a:cs typeface="+mn-cs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ar-JO" sz="2400" b="1" dirty="0">
                <a:solidFill>
                  <a:srgbClr val="00B0F0"/>
                </a:solidFill>
                <a:cs typeface="+mn-cs"/>
              </a:rPr>
              <a:t>إذا </a:t>
            </a:r>
            <a:r>
              <a:rPr lang="ar-JO" sz="2400" b="1" dirty="0" smtClean="0">
                <a:solidFill>
                  <a:srgbClr val="00B0F0"/>
                </a:solidFill>
                <a:cs typeface="+mn-cs"/>
              </a:rPr>
              <a:t>لم نكن متأكدين، نقوم بالإبلاغ</a:t>
            </a:r>
          </a:p>
          <a:p>
            <a:pPr marL="114300" indent="0">
              <a:buNone/>
            </a:pPr>
            <a:r>
              <a:rPr lang="ar-JO" dirty="0" smtClean="0">
                <a:cs typeface="+mn-cs"/>
              </a:rPr>
              <a:t>نحمي أنفسنا </a:t>
            </a:r>
            <a:r>
              <a:rPr lang="ar-JO" dirty="0">
                <a:cs typeface="+mn-cs"/>
              </a:rPr>
              <a:t>والآخرين عندما نواجه سلوكًا مسيئًا أو غير لائق على الشبكة. ن</a:t>
            </a:r>
            <a:r>
              <a:rPr lang="ar-JO" dirty="0" smtClean="0">
                <a:cs typeface="+mn-cs"/>
              </a:rPr>
              <a:t>تحدث مع أفراد </a:t>
            </a:r>
            <a:r>
              <a:rPr lang="ar-JO" dirty="0">
                <a:cs typeface="+mn-cs"/>
              </a:rPr>
              <a:t>الأسرة عن المواقف التي تجعلنا غير مرتاحين</a:t>
            </a:r>
            <a:endParaRPr lang="ar-JO" dirty="0" smtClean="0">
              <a:cs typeface="+mn-cs"/>
            </a:endParaRPr>
          </a:p>
          <a:p>
            <a:pPr marL="114300" indent="0">
              <a:buNone/>
            </a:pPr>
            <a:endParaRPr lang="ar-JO" dirty="0" smtClean="0">
              <a:cs typeface="+mn-cs"/>
            </a:endParaRPr>
          </a:p>
          <a:p>
            <a:pPr marL="114300" indent="0">
              <a:buNone/>
            </a:pPr>
            <a:endParaRPr lang="ar-JO" dirty="0" smtClean="0">
              <a:cs typeface="+mn-cs"/>
            </a:endParaRPr>
          </a:p>
          <a:p>
            <a:endParaRPr lang="he-IL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84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523055890"/>
              </p:ext>
            </p:extLst>
          </p:nvPr>
        </p:nvGraphicFramePr>
        <p:xfrm>
          <a:off x="1856935" y="1955411"/>
          <a:ext cx="8525021" cy="4801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Google Shape;174;p14"/>
          <p:cNvSpPr/>
          <p:nvPr/>
        </p:nvSpPr>
        <p:spPr>
          <a:xfrm>
            <a:off x="2327912" y="370798"/>
            <a:ext cx="7583068" cy="181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2800" b="1" dirty="0" smtClean="0">
                <a:solidFill>
                  <a:schemeClr val="dk1"/>
                </a:solidFill>
                <a:latin typeface="David"/>
                <a:ea typeface="David"/>
                <a:cs typeface="David"/>
                <a:sym typeface="David"/>
              </a:rPr>
              <a:t>هدفنا </a:t>
            </a:r>
            <a:r>
              <a:rPr lang="ar-JO" sz="2800" b="1" dirty="0">
                <a:solidFill>
                  <a:schemeClr val="dk1"/>
                </a:solidFill>
                <a:latin typeface="David"/>
                <a:ea typeface="David"/>
                <a:cs typeface="David"/>
                <a:sym typeface="David"/>
              </a:rPr>
              <a:t>هو تعزيز "المواطنة الرقمية" كقاعدة سلوك مناسبة ومسؤولة </a:t>
            </a:r>
            <a:r>
              <a:rPr lang="ar-JO" sz="2800" b="1" dirty="0" smtClean="0">
                <a:solidFill>
                  <a:schemeClr val="dk1"/>
                </a:solidFill>
                <a:latin typeface="David"/>
                <a:ea typeface="David"/>
                <a:cs typeface="David"/>
                <a:sym typeface="David"/>
              </a:rPr>
              <a:t>للمجتمع </a:t>
            </a:r>
            <a:r>
              <a:rPr lang="ar-JO" sz="2800" b="1" dirty="0">
                <a:solidFill>
                  <a:schemeClr val="dk1"/>
                </a:solidFill>
                <a:latin typeface="David"/>
                <a:ea typeface="David"/>
                <a:cs typeface="David"/>
                <a:sym typeface="David"/>
              </a:rPr>
              <a:t>فيما يتعلق باستخدام </a:t>
            </a:r>
            <a:r>
              <a:rPr lang="ar-JO" sz="2800" b="1" dirty="0" smtClean="0">
                <a:solidFill>
                  <a:schemeClr val="dk1"/>
                </a:solidFill>
                <a:latin typeface="David"/>
                <a:ea typeface="David"/>
                <a:cs typeface="David"/>
                <a:sym typeface="David"/>
              </a:rPr>
              <a:t>التكنولوجيا. غالبًا </a:t>
            </a:r>
            <a:r>
              <a:rPr lang="ar-JO" sz="2800" b="1" dirty="0">
                <a:solidFill>
                  <a:schemeClr val="dk1"/>
                </a:solidFill>
                <a:latin typeface="David"/>
                <a:ea typeface="David"/>
                <a:cs typeface="David"/>
                <a:sym typeface="David"/>
              </a:rPr>
              <a:t>ما نرى في واقعنا شبابًا وكبارًا يسيئون استخدام التكنولوجيا واستغلالها.</a:t>
            </a:r>
            <a:endParaRPr sz="2800" b="1" i="0" u="none" strike="noStrike" cap="none" dirty="0">
              <a:solidFill>
                <a:schemeClr val="dk1"/>
              </a:solidFill>
              <a:latin typeface="David"/>
              <a:ea typeface="David"/>
              <a:cs typeface="David"/>
              <a:sym typeface="David"/>
            </a:endParaRPr>
          </a:p>
        </p:txBody>
      </p:sp>
    </p:spTree>
    <p:extLst>
      <p:ext uri="{BB962C8B-B14F-4D97-AF65-F5344CB8AC3E}">
        <p14:creationId xmlns:p14="http://schemas.microsoft.com/office/powerpoint/2010/main" val="337879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David"/>
              <a:buNone/>
            </a:pPr>
            <a:r>
              <a:rPr lang="ar-JO" b="1" dirty="0" smtClean="0">
                <a:latin typeface="David"/>
                <a:ea typeface="David"/>
                <a:cs typeface="David"/>
                <a:sym typeface="David"/>
              </a:rPr>
              <a:t>ماذا سنتعلم في لقاء اليوم</a:t>
            </a:r>
            <a:r>
              <a:rPr lang="x-none" b="1" dirty="0" smtClean="0">
                <a:latin typeface="David"/>
                <a:ea typeface="David"/>
                <a:cs typeface="David"/>
                <a:sym typeface="David"/>
              </a:rPr>
              <a:t>:</a:t>
            </a:r>
            <a:endParaRPr b="1" dirty="0">
              <a:latin typeface="David"/>
              <a:ea typeface="David"/>
              <a:cs typeface="David"/>
              <a:sym typeface="David"/>
            </a:endParaRPr>
          </a:p>
        </p:txBody>
      </p:sp>
      <p:pic>
        <p:nvPicPr>
          <p:cNvPr id="100" name="Google Shape;100;p2" descr="הונאות אינטרנט: נתונים על מסך מחשב ומסיכה של ונדטה 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202919" y="2431140"/>
            <a:ext cx="4229553" cy="2821633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 txBox="1"/>
          <p:nvPr/>
        </p:nvSpPr>
        <p:spPr>
          <a:xfrm>
            <a:off x="6094959" y="2431140"/>
            <a:ext cx="489204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ar-JO" sz="2400" dirty="0" smtClean="0">
                <a:solidFill>
                  <a:schemeClr val="dk1"/>
                </a:solidFill>
                <a:latin typeface="David"/>
                <a:ea typeface="David"/>
                <a:cs typeface="David"/>
                <a:sym typeface="David"/>
              </a:rPr>
              <a:t>مخاطر شبكة الانترنت</a:t>
            </a:r>
            <a:endParaRPr dirty="0" smtClean="0"/>
          </a:p>
          <a:p>
            <a:pPr marL="285750" lvl="0" indent="-285750" algn="r" rtl="1">
              <a:lnSpc>
                <a:spcPct val="150000"/>
              </a:lnSpc>
              <a:buClr>
                <a:schemeClr val="dk1"/>
              </a:buClr>
              <a:buSzPts val="2400"/>
              <a:buFont typeface="Arial"/>
              <a:buChar char="•"/>
            </a:pPr>
            <a:r>
              <a:rPr lang="ar-JO" sz="2400" dirty="0" smtClean="0">
                <a:solidFill>
                  <a:schemeClr val="dk1"/>
                </a:solidFill>
                <a:latin typeface="David"/>
                <a:ea typeface="David"/>
                <a:cs typeface="David"/>
                <a:sym typeface="David"/>
              </a:rPr>
              <a:t>نصائح </a:t>
            </a:r>
            <a:r>
              <a:rPr lang="ar-JO" sz="2400" dirty="0">
                <a:solidFill>
                  <a:schemeClr val="dk1"/>
                </a:solidFill>
                <a:latin typeface="David"/>
                <a:ea typeface="David"/>
                <a:cs typeface="David"/>
                <a:sym typeface="David"/>
              </a:rPr>
              <a:t>تصفح </a:t>
            </a:r>
            <a:r>
              <a:rPr lang="ar-JO" sz="2400" dirty="0" smtClean="0">
                <a:solidFill>
                  <a:schemeClr val="dk1"/>
                </a:solidFill>
                <a:latin typeface="David"/>
                <a:ea typeface="David"/>
                <a:cs typeface="David"/>
                <a:sym typeface="David"/>
              </a:rPr>
              <a:t>امن ومسؤول</a:t>
            </a:r>
            <a:endParaRPr sz="2400" b="0" i="0" u="none" strike="noStrike" cap="none" dirty="0">
              <a:solidFill>
                <a:schemeClr val="dk1"/>
              </a:solidFill>
              <a:latin typeface="David"/>
              <a:ea typeface="David"/>
              <a:cs typeface="David"/>
              <a:sym typeface="Davi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lnSpc>
                <a:spcPct val="150000"/>
              </a:lnSpc>
              <a:buClr>
                <a:schemeClr val="dk1"/>
              </a:buClr>
              <a:buSzPts val="2400"/>
            </a:pPr>
            <a:r>
              <a:rPr lang="ar-JO" dirty="0">
                <a:solidFill>
                  <a:schemeClr val="dk1"/>
                </a:solidFill>
                <a:latin typeface="David"/>
                <a:ea typeface="David"/>
                <a:cs typeface="David"/>
                <a:sym typeface="David"/>
              </a:rPr>
              <a:t>مخاطر شبكة الانترنت</a:t>
            </a:r>
            <a:endParaRPr lang="ar-JO" dirty="0"/>
          </a:p>
        </p:txBody>
      </p:sp>
      <p:sp>
        <p:nvSpPr>
          <p:cNvPr id="107" name="Google Shape;107;p3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384048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ar-JO" sz="2800" dirty="0" smtClean="0">
                <a:latin typeface="David"/>
                <a:ea typeface="David"/>
                <a:cs typeface="David"/>
                <a:sym typeface="David"/>
              </a:rPr>
              <a:t>الإنترنت </a:t>
            </a:r>
            <a:r>
              <a:rPr lang="ar-JO" sz="2800" dirty="0">
                <a:latin typeface="David"/>
                <a:ea typeface="David"/>
                <a:cs typeface="David"/>
                <a:sym typeface="David"/>
              </a:rPr>
              <a:t>هو </a:t>
            </a:r>
            <a:r>
              <a:rPr lang="ar-JO" sz="2800" dirty="0" smtClean="0">
                <a:latin typeface="David"/>
                <a:ea typeface="David"/>
                <a:cs typeface="David"/>
                <a:sym typeface="David"/>
              </a:rPr>
              <a:t>مجمع كنز من </a:t>
            </a:r>
            <a:r>
              <a:rPr lang="ar-JO" sz="2800" dirty="0">
                <a:latin typeface="David"/>
                <a:ea typeface="David"/>
                <a:cs typeface="David"/>
                <a:sym typeface="David"/>
              </a:rPr>
              <a:t>المعلومات </a:t>
            </a:r>
            <a:r>
              <a:rPr lang="ar-JO" sz="2800" dirty="0" smtClean="0">
                <a:latin typeface="David"/>
                <a:ea typeface="David"/>
                <a:cs typeface="David"/>
                <a:sym typeface="David"/>
              </a:rPr>
              <a:t>والمعرفة، للمواقع </a:t>
            </a:r>
            <a:r>
              <a:rPr lang="ar-JO" sz="2800" dirty="0">
                <a:latin typeface="David"/>
                <a:ea typeface="David"/>
                <a:cs typeface="David"/>
                <a:sym typeface="David"/>
              </a:rPr>
              <a:t>المثيرة للاهتمام ، ولكن ليس فقط. </a:t>
            </a:r>
            <a:r>
              <a:rPr lang="ar-JO" sz="2800" dirty="0" smtClean="0">
                <a:latin typeface="David"/>
                <a:ea typeface="David"/>
                <a:cs typeface="David"/>
                <a:sym typeface="David"/>
              </a:rPr>
              <a:t>انه يشمل </a:t>
            </a:r>
            <a:r>
              <a:rPr lang="ar-JO" sz="2800" dirty="0">
                <a:latin typeface="David"/>
                <a:ea typeface="David"/>
                <a:cs typeface="David"/>
                <a:sym typeface="David"/>
              </a:rPr>
              <a:t>أيضًا عالمًا كاملاً </a:t>
            </a:r>
            <a:r>
              <a:rPr lang="ar-JO" sz="2800" dirty="0" smtClean="0">
                <a:latin typeface="David"/>
                <a:ea typeface="David"/>
                <a:cs typeface="David"/>
                <a:sym typeface="David"/>
              </a:rPr>
              <a:t>غير </a:t>
            </a:r>
            <a:r>
              <a:rPr lang="ar-JO" sz="2800" dirty="0">
                <a:latin typeface="David"/>
                <a:ea typeface="David"/>
                <a:cs typeface="David"/>
                <a:sym typeface="David"/>
              </a:rPr>
              <a:t>خاضع للرقابة من المواقع الإشكالية </a:t>
            </a:r>
            <a:r>
              <a:rPr lang="ar-JO" sz="2800" dirty="0" smtClean="0">
                <a:latin typeface="David"/>
                <a:ea typeface="David"/>
                <a:cs typeface="David"/>
                <a:sym typeface="David"/>
              </a:rPr>
              <a:t>من نواحٍ مختلفة. </a:t>
            </a:r>
            <a:r>
              <a:rPr lang="ar-JO" sz="2800" dirty="0">
                <a:latin typeface="David"/>
                <a:ea typeface="David"/>
                <a:cs typeface="David"/>
                <a:sym typeface="David"/>
              </a:rPr>
              <a:t>لا يوجد </a:t>
            </a:r>
            <a:r>
              <a:rPr lang="ar-JO" sz="2800" dirty="0" smtClean="0">
                <a:latin typeface="David"/>
                <a:ea typeface="David"/>
                <a:cs typeface="David"/>
                <a:sym typeface="David"/>
              </a:rPr>
              <a:t>مدير للإنترنت، </a:t>
            </a:r>
            <a:r>
              <a:rPr lang="ar-JO" sz="2800" dirty="0">
                <a:latin typeface="David"/>
                <a:ea typeface="David"/>
                <a:cs typeface="David"/>
                <a:sym typeface="David"/>
              </a:rPr>
              <a:t>كل يوم تضاف إليه مواقع وصفحات جديدة - دون أي إشراف. نظرًا لطبيعة الإنترنت ، فمن الممكن تمامًا أن نتعرض لمحتوى لم نكن نبحث </a:t>
            </a:r>
            <a:r>
              <a:rPr lang="ar-JO" sz="2800" dirty="0" smtClean="0">
                <a:latin typeface="David"/>
                <a:ea typeface="David"/>
                <a:cs typeface="David"/>
                <a:sym typeface="David"/>
              </a:rPr>
              <a:t>عنه، </a:t>
            </a:r>
            <a:r>
              <a:rPr lang="ar-JO" sz="2800" dirty="0">
                <a:latin typeface="David"/>
                <a:ea typeface="David"/>
                <a:cs typeface="David"/>
                <a:sym typeface="David"/>
              </a:rPr>
              <a:t>وقد نقع ضحية لعمليات احتيال مختلفة.</a:t>
            </a:r>
            <a:endParaRPr sz="2800" dirty="0">
              <a:latin typeface="David"/>
              <a:ea typeface="David"/>
              <a:cs typeface="David"/>
              <a:sym typeface="Davi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David"/>
              <a:buNone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1. </a:t>
            </a:r>
            <a:r>
              <a:rPr lang="x-none" dirty="0" smtClean="0">
                <a:latin typeface="David"/>
                <a:ea typeface="David"/>
                <a:cs typeface="David"/>
                <a:sym typeface="David"/>
              </a:rPr>
              <a:t>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الشبكة المظلمة</a:t>
            </a:r>
            <a:endParaRPr dirty="0">
              <a:latin typeface="David"/>
              <a:ea typeface="David"/>
              <a:cs typeface="David"/>
              <a:sym typeface="David"/>
            </a:endParaRPr>
          </a:p>
        </p:txBody>
      </p:sp>
      <p:sp>
        <p:nvSpPr>
          <p:cNvPr id="113" name="Google Shape;113;p4"/>
          <p:cNvSpPr txBox="1">
            <a:spLocks noGrp="1"/>
          </p:cNvSpPr>
          <p:nvPr>
            <p:ph type="body" idx="1"/>
          </p:nvPr>
        </p:nvSpPr>
        <p:spPr>
          <a:xfrm>
            <a:off x="1146412" y="2286000"/>
            <a:ext cx="9826388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84048" lvl="0" indent="-384048">
              <a:lnSpc>
                <a:spcPct val="150000"/>
              </a:lnSpc>
              <a:spcBef>
                <a:spcPts val="0"/>
              </a:spcBef>
              <a:buSzPts val="20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عندما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نفكر في الإنترنت ، عادة ما نفكر في شركات ضخمة مثل </a:t>
            </a:r>
            <a:r>
              <a:rPr lang="en-US" dirty="0">
                <a:latin typeface="David"/>
                <a:ea typeface="David"/>
                <a:cs typeface="David"/>
                <a:sym typeface="David"/>
              </a:rPr>
              <a:t>Google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 و</a:t>
            </a:r>
            <a:r>
              <a:rPr lang="en-US" dirty="0" smtClean="0">
                <a:latin typeface="David"/>
                <a:ea typeface="David"/>
                <a:cs typeface="David"/>
                <a:sym typeface="David"/>
              </a:rPr>
              <a:t>Facebook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 وغيرها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من المحتويات والمواقع الإعلامية لاستهلاك المعلومات ومشاركتها مع أشخاص آخرين.</a:t>
            </a:r>
            <a:endParaRPr dirty="0">
              <a:latin typeface="David"/>
              <a:ea typeface="David"/>
              <a:cs typeface="David"/>
              <a:sym typeface="David"/>
            </a:endParaRPr>
          </a:p>
          <a:p>
            <a:pPr marL="384048" lvl="0" indent="-384048">
              <a:lnSpc>
                <a:spcPct val="150000"/>
              </a:lnSpc>
              <a:spcBef>
                <a:spcPts val="1200"/>
              </a:spcBef>
              <a:buSzPts val="20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في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السنوات الأخيرة ،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هناك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زيادة كبيرة جدًا في استخدام شبكات الكمبيوتر الأخرى ، والتي هي في الواقع شبكة إنترنت موازية للإنترنت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الذي نعرفه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، هذه الشبكات التي تسمى في لغة الوسائط </a:t>
            </a:r>
            <a:r>
              <a:rPr lang="en-US" dirty="0">
                <a:latin typeface="David"/>
                <a:ea typeface="David"/>
                <a:cs typeface="David"/>
                <a:sym typeface="David"/>
              </a:rPr>
              <a:t>Deep Net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أو </a:t>
            </a:r>
            <a:r>
              <a:rPr lang="en-US" dirty="0" smtClean="0">
                <a:latin typeface="David"/>
                <a:ea typeface="David"/>
                <a:cs typeface="David"/>
                <a:sym typeface="David"/>
              </a:rPr>
              <a:t>  Dark Net </a:t>
            </a:r>
            <a:r>
              <a:rPr lang="en-US" dirty="0">
                <a:latin typeface="David"/>
                <a:ea typeface="David"/>
                <a:cs typeface="David"/>
                <a:sym typeface="David"/>
              </a:rPr>
              <a:t>=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  شبكة مظلمة/ شبكة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عميقة.</a:t>
            </a:r>
            <a:endParaRPr dirty="0"/>
          </a:p>
          <a:p>
            <a:pPr marL="384048" lvl="0" indent="-384048">
              <a:lnSpc>
                <a:spcPct val="150000"/>
              </a:lnSpc>
              <a:spcBef>
                <a:spcPts val="1200"/>
              </a:spcBef>
              <a:buSzPts val="20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تتعلق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بعض الأنشطة في هذه الشبكة بالتجسس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الصناعي، توزيع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المخدرات غير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المشروع، التجارة بالبشر، تجارة الأسلحة، أنشطة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الهيئات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الإرهابية 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والترويج لمحتوى النازيين الجدد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 وغيرها...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44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2. تعيير، تنمر، مضايقة وتحرش</a:t>
            </a:r>
            <a:endParaRPr dirty="0"/>
          </a:p>
        </p:txBody>
      </p:sp>
      <p:sp>
        <p:nvSpPr>
          <p:cNvPr id="119" name="Google Shape;119;p5"/>
          <p:cNvSpPr txBox="1">
            <a:spLocks noGrp="1"/>
          </p:cNvSpPr>
          <p:nvPr>
            <p:ph type="body" idx="1"/>
          </p:nvPr>
        </p:nvSpPr>
        <p:spPr>
          <a:xfrm>
            <a:off x="1494429" y="2171700"/>
            <a:ext cx="9601200" cy="4312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384048" algn="r" rtl="1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x-none" u="sng" dirty="0">
                <a:solidFill>
                  <a:schemeClr val="hlink"/>
                </a:solidFill>
                <a:latin typeface="David"/>
                <a:ea typeface="David"/>
                <a:cs typeface="David"/>
                <a:sym typeface="David"/>
                <a:hlinkClick r:id="rId3"/>
              </a:rPr>
              <a:t>https://www.ynet.co.il/articles/0,7340,L-4745657,00.html</a:t>
            </a:r>
            <a:endParaRPr dirty="0">
              <a:latin typeface="David"/>
              <a:ea typeface="David"/>
              <a:cs typeface="David"/>
              <a:sym typeface="David"/>
            </a:endParaRPr>
          </a:p>
          <a:p>
            <a:pPr marL="384048" lvl="0" indent="-384048">
              <a:spcBef>
                <a:spcPts val="1200"/>
              </a:spcBef>
              <a:buSzPts val="20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التعيير هو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إيذاء لشخص أو منظمة أو علامة تجارية من أجل إحراجه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في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الأماكن العامة.</a:t>
            </a:r>
            <a:endParaRPr dirty="0"/>
          </a:p>
          <a:p>
            <a:pPr marL="384048" lvl="0" indent="-384048">
              <a:lnSpc>
                <a:spcPct val="170000"/>
              </a:lnSpc>
              <a:spcBef>
                <a:spcPts val="1200"/>
              </a:spcBef>
              <a:buSzPts val="20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يتواجد التعيير أيضًا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في العالم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الحقيقي،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لكن استخدامه على الإنترنت يضخم تأثيره بسبب سرعة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التداول، شدة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التأثير وخلود المعلومات. يثير الإنترنت إحساسًا بعدم الكشف عن الهوية والانفصال عن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الآخرين،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ويتم توزيع المحتوى بسهولة وسرعة ، وغالبًا ما يكون مصحوبًا بموجة من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التعليقات التي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قد تزيد من حدة الضرر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.</a:t>
            </a:r>
            <a:endParaRPr dirty="0"/>
          </a:p>
          <a:p>
            <a:pPr marL="384048" lvl="0" indent="-384048">
              <a:spcBef>
                <a:spcPts val="1200"/>
              </a:spcBef>
              <a:buSzPts val="2000"/>
            </a:pPr>
            <a:r>
              <a:rPr lang="ar-JO" dirty="0">
                <a:latin typeface="David"/>
                <a:ea typeface="David"/>
                <a:cs typeface="David"/>
                <a:sym typeface="David"/>
              </a:rPr>
              <a:t>هناك ثلاثة أنواع رئيسية من التعيير </a:t>
            </a:r>
            <a:r>
              <a:rPr lang="x-none" dirty="0" smtClean="0">
                <a:latin typeface="David"/>
                <a:ea typeface="David"/>
                <a:cs typeface="David"/>
                <a:sym typeface="David"/>
              </a:rPr>
              <a:t>:</a:t>
            </a:r>
            <a:endParaRPr dirty="0"/>
          </a:p>
          <a:p>
            <a:pPr lvl="0" indent="-457200" algn="r" rtl="1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AutoNum type="arabicPeriod"/>
            </a:pPr>
            <a:r>
              <a:rPr lang="ar-JO" u="sng" dirty="0" smtClean="0">
                <a:latin typeface="David"/>
                <a:ea typeface="David"/>
                <a:cs typeface="David"/>
                <a:sym typeface="David"/>
              </a:rPr>
              <a:t>افشاء المعلومات الشخصية</a:t>
            </a:r>
          </a:p>
          <a:p>
            <a:pPr lvl="0" indent="-457200" algn="r" rtl="1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+mj-lt"/>
              <a:buAutoNum type="arabicPeriod"/>
            </a:pPr>
            <a:r>
              <a:rPr lang="ar-JO" u="sng" dirty="0" smtClean="0">
                <a:latin typeface="David"/>
                <a:ea typeface="David"/>
                <a:cs typeface="David"/>
                <a:sym typeface="David"/>
              </a:rPr>
              <a:t>النقد السلبي</a:t>
            </a:r>
          </a:p>
          <a:p>
            <a:pPr lvl="0" indent="-457200" algn="r" rtl="1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+mj-lt"/>
              <a:buAutoNum type="arabicPeriod"/>
            </a:pPr>
            <a:r>
              <a:rPr lang="ar-JO" u="sng" dirty="0" smtClean="0">
                <a:latin typeface="David"/>
                <a:ea typeface="David"/>
                <a:cs typeface="David"/>
                <a:sym typeface="David"/>
              </a:rPr>
              <a:t>نشر الصور الفاضحة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44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2. تعيير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،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تنمر،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مضايقة وتحرش</a:t>
            </a:r>
            <a:endParaRPr dirty="0"/>
          </a:p>
        </p:txBody>
      </p:sp>
      <p:sp>
        <p:nvSpPr>
          <p:cNvPr id="125" name="Google Shape;125;p6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384048">
              <a:lnSpc>
                <a:spcPct val="150000"/>
              </a:lnSpc>
              <a:spcBef>
                <a:spcPts val="0"/>
              </a:spcBef>
              <a:buSzPts val="2000"/>
            </a:pPr>
            <a:r>
              <a:rPr lang="x-none" dirty="0">
                <a:latin typeface="David"/>
                <a:ea typeface="David"/>
                <a:cs typeface="David"/>
                <a:sym typeface="David"/>
              </a:rPr>
              <a:t> 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يشارك الكثيرون في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التعيير،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ليس بالضرورة لأنهم يعتقدون أنها الطريقة الصحيحة لمعاقبة شخص ما ولكن لأن هذه المشاركة لا تتطلب منهم سوى الضغط على زر أو اثنين على الشاشة. يضغطون على زر "أعجبني" ، يشاركون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ويعلقون دون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تفكير ودون التحقق من الحقائق. هذه إجراءات بسيطة وسهلة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تغرس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إحساسًا زائفًا بالمشاركة السياسية والاجتماعية وتحقيق العدالة ، ولها عواقب وخيمة.</a:t>
            </a:r>
            <a:endParaRPr dirty="0">
              <a:latin typeface="David"/>
              <a:ea typeface="David"/>
              <a:cs typeface="David"/>
              <a:sym typeface="David"/>
            </a:endParaRPr>
          </a:p>
          <a:p>
            <a:pPr marL="384048" lvl="0" indent="-384048">
              <a:lnSpc>
                <a:spcPct val="150000"/>
              </a:lnSpc>
              <a:spcBef>
                <a:spcPts val="1200"/>
              </a:spcBef>
              <a:buSzPts val="20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غالبًا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ما يدعو مثل هذا السلوك على الإنترنت سلوك "القطيع" أو إجراء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«محكمة ميدانية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" بمشاركة المشاركين في الشبكة.</a:t>
            </a:r>
            <a:endParaRPr dirty="0"/>
          </a:p>
          <a:p>
            <a:pPr marL="0" lvl="0" indent="0" algn="r" rtl="1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"/>
          <p:cNvSpPr txBox="1">
            <a:spLocks noGrp="1"/>
          </p:cNvSpPr>
          <p:nvPr>
            <p:ph type="title"/>
          </p:nvPr>
        </p:nvSpPr>
        <p:spPr>
          <a:xfrm>
            <a:off x="1475323" y="538403"/>
            <a:ext cx="9784080" cy="1508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r" rtl="1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David"/>
              <a:buNone/>
            </a:pPr>
            <a:r>
              <a:rPr lang="ar-JO" sz="4400" dirty="0" smtClean="0">
                <a:latin typeface="David"/>
                <a:ea typeface="David"/>
                <a:cs typeface="David"/>
                <a:sym typeface="David"/>
              </a:rPr>
              <a:t>حدث إساءة لكلب في بات-</a:t>
            </a:r>
            <a:r>
              <a:rPr lang="ar-JO" sz="4400" dirty="0" err="1" smtClean="0">
                <a:latin typeface="David"/>
                <a:ea typeface="David"/>
                <a:cs typeface="David"/>
                <a:sym typeface="David"/>
              </a:rPr>
              <a:t>يام</a:t>
            </a:r>
            <a:r>
              <a:rPr lang="ar-JO" sz="4400" dirty="0" smtClean="0">
                <a:latin typeface="David"/>
                <a:ea typeface="David"/>
                <a:cs typeface="David"/>
                <a:sym typeface="David"/>
              </a:rPr>
              <a:t/>
            </a:r>
            <a:br>
              <a:rPr lang="ar-JO" sz="4400" dirty="0" smtClean="0">
                <a:latin typeface="David"/>
                <a:ea typeface="David"/>
                <a:cs typeface="David"/>
                <a:sym typeface="David"/>
              </a:rPr>
            </a:br>
            <a:r>
              <a:rPr lang="x-none" sz="2700" u="sng" dirty="0" smtClean="0">
                <a:solidFill>
                  <a:schemeClr val="hlink"/>
                </a:solidFill>
                <a:latin typeface="David"/>
                <a:ea typeface="David"/>
                <a:cs typeface="David"/>
                <a:sym typeface="David"/>
                <a:hlinkClick r:id="rId3"/>
              </a:rPr>
              <a:t>https</a:t>
            </a:r>
            <a:r>
              <a:rPr lang="x-none" sz="2700" u="sng" dirty="0">
                <a:solidFill>
                  <a:schemeClr val="hlink"/>
                </a:solidFill>
                <a:latin typeface="David"/>
                <a:ea typeface="David"/>
                <a:cs typeface="David"/>
                <a:sym typeface="David"/>
                <a:hlinkClick r:id="rId3"/>
              </a:rPr>
              <a:t>://youtu.be/9odsoEkYaXg</a:t>
            </a:r>
            <a:r>
              <a:rPr lang="x-none" sz="2700" dirty="0">
                <a:latin typeface="David"/>
                <a:ea typeface="David"/>
                <a:cs typeface="David"/>
                <a:sym typeface="David"/>
              </a:rPr>
              <a:t> </a:t>
            </a:r>
            <a:r>
              <a:rPr lang="x-none" sz="4400" dirty="0">
                <a:latin typeface="David"/>
                <a:ea typeface="David"/>
                <a:cs typeface="David"/>
                <a:sym typeface="David"/>
              </a:rPr>
              <a:t/>
            </a:r>
            <a:br>
              <a:rPr lang="x-none" sz="4400" dirty="0">
                <a:latin typeface="David"/>
                <a:ea typeface="David"/>
                <a:cs typeface="David"/>
                <a:sym typeface="David"/>
              </a:rPr>
            </a:br>
            <a:r>
              <a:rPr lang="x-none" dirty="0"/>
              <a:t/>
            </a:r>
            <a:br>
              <a:rPr lang="x-none" dirty="0"/>
            </a:br>
            <a:endParaRPr dirty="0"/>
          </a:p>
        </p:txBody>
      </p:sp>
      <p:sp>
        <p:nvSpPr>
          <p:cNvPr id="131" name="Google Shape;131;p7"/>
          <p:cNvSpPr txBox="1">
            <a:spLocks noGrp="1"/>
          </p:cNvSpPr>
          <p:nvPr>
            <p:ph type="body" idx="1"/>
          </p:nvPr>
        </p:nvSpPr>
        <p:spPr>
          <a:xfrm>
            <a:off x="6673204" y="1984003"/>
            <a:ext cx="4586198" cy="4293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buSzPts val="2000"/>
            </a:pPr>
            <a:r>
              <a:rPr lang="ar-JO" sz="2000" dirty="0" smtClean="0">
                <a:latin typeface="David"/>
                <a:ea typeface="David"/>
                <a:cs typeface="David"/>
                <a:sym typeface="David"/>
              </a:rPr>
              <a:t>"</a:t>
            </a:r>
            <a:r>
              <a:rPr lang="ar-JO" sz="2000" dirty="0">
                <a:latin typeface="David"/>
                <a:ea typeface="David"/>
                <a:cs typeface="David"/>
                <a:sym typeface="David"/>
              </a:rPr>
              <a:t>تجمع مئات الأشخاص الليلة (الثلاثاء) تحت منزل أحد المشتبه بهم بإساءة </a:t>
            </a:r>
            <a:r>
              <a:rPr lang="ar-JO" sz="2000" dirty="0" smtClean="0">
                <a:latin typeface="David"/>
                <a:ea typeface="David"/>
                <a:cs typeface="David"/>
                <a:sym typeface="David"/>
              </a:rPr>
              <a:t>لكلب </a:t>
            </a:r>
            <a:r>
              <a:rPr lang="ar-JO" sz="2000" dirty="0">
                <a:latin typeface="David"/>
                <a:ea typeface="David"/>
                <a:cs typeface="David"/>
                <a:sym typeface="David"/>
              </a:rPr>
              <a:t>في بات </a:t>
            </a:r>
            <a:r>
              <a:rPr lang="ar-JO" sz="2000" dirty="0" smtClean="0">
                <a:latin typeface="David"/>
                <a:ea typeface="David"/>
                <a:cs typeface="David"/>
                <a:sym typeface="David"/>
              </a:rPr>
              <a:t>يام. </a:t>
            </a:r>
            <a:r>
              <a:rPr lang="ar-JO" sz="2000" dirty="0">
                <a:latin typeface="David"/>
                <a:ea typeface="David"/>
                <a:cs typeface="David"/>
                <a:sym typeface="David"/>
              </a:rPr>
              <a:t>وبعد توثيق صعب المشاهدة ، حيث شوهد المشتبه به وهو يسيء معاملة كلب بشكل مروّع ، تم </a:t>
            </a:r>
            <a:r>
              <a:rPr lang="ar-JO" sz="2000" dirty="0" smtClean="0">
                <a:latin typeface="David"/>
                <a:ea typeface="David"/>
                <a:cs typeface="David"/>
                <a:sym typeface="David"/>
              </a:rPr>
              <a:t>الإعلان عن نداء على </a:t>
            </a:r>
            <a:r>
              <a:rPr lang="ar-JO" sz="2000" dirty="0">
                <a:latin typeface="David"/>
                <a:ea typeface="David"/>
                <a:cs typeface="David"/>
                <a:sym typeface="David"/>
              </a:rPr>
              <a:t>وسائل التواصل الاجتماعي للعثور على الرجل. </a:t>
            </a:r>
            <a:r>
              <a:rPr lang="ar-JO" sz="2000" dirty="0" smtClean="0">
                <a:latin typeface="David"/>
                <a:ea typeface="David"/>
                <a:cs typeface="David"/>
                <a:sym typeface="David"/>
              </a:rPr>
              <a:t>يظهر </a:t>
            </a:r>
            <a:r>
              <a:rPr lang="ar-JO" sz="2000" dirty="0">
                <a:latin typeface="David"/>
                <a:ea typeface="David"/>
                <a:cs typeface="David"/>
                <a:sym typeface="David"/>
              </a:rPr>
              <a:t>المشتبه به في الفيديوهات وهو يتصرف بقسوة وينتهك الكلب بشدة. من بين أمور أخرى ، قام بتقييد يديه </a:t>
            </a:r>
            <a:r>
              <a:rPr lang="ar-JO" sz="2000" dirty="0" smtClean="0">
                <a:latin typeface="David"/>
                <a:ea typeface="David"/>
                <a:cs typeface="David"/>
                <a:sym typeface="David"/>
              </a:rPr>
              <a:t>وجلده.»</a:t>
            </a:r>
            <a:endParaRPr dirty="0"/>
          </a:p>
          <a:p>
            <a:pPr marL="0" lvl="0" indent="0">
              <a:spcBef>
                <a:spcPts val="1500"/>
              </a:spcBef>
              <a:buSzPts val="2000"/>
            </a:pPr>
            <a:r>
              <a:rPr lang="ar-JO" sz="2000" dirty="0" smtClean="0">
                <a:latin typeface="David"/>
                <a:ea typeface="David"/>
                <a:cs typeface="David"/>
                <a:sym typeface="David"/>
              </a:rPr>
              <a:t>(من مقال </a:t>
            </a:r>
            <a:r>
              <a:rPr lang="x-none" sz="2000" dirty="0" smtClean="0">
                <a:latin typeface="David"/>
                <a:ea typeface="David"/>
                <a:cs typeface="David"/>
                <a:sym typeface="David"/>
              </a:rPr>
              <a:t>מעריב</a:t>
            </a:r>
            <a:r>
              <a:rPr lang="en-US" sz="2000" dirty="0" smtClean="0">
                <a:latin typeface="David"/>
                <a:ea typeface="David"/>
                <a:cs typeface="David"/>
                <a:sym typeface="David"/>
              </a:rPr>
              <a:t> </a:t>
            </a:r>
            <a:r>
              <a:rPr lang="x-none" sz="2000" dirty="0" smtClean="0">
                <a:latin typeface="David"/>
                <a:ea typeface="David"/>
                <a:cs typeface="David"/>
                <a:sym typeface="David"/>
              </a:rPr>
              <a:t>07/10/2020</a:t>
            </a:r>
            <a:r>
              <a:rPr lang="ar-JO" sz="2000" dirty="0" smtClean="0">
                <a:latin typeface="David"/>
                <a:ea typeface="David"/>
                <a:cs typeface="David"/>
                <a:sym typeface="David"/>
              </a:rPr>
              <a:t> </a:t>
            </a:r>
            <a:r>
              <a:rPr lang="en-US" sz="2000" dirty="0" smtClean="0">
                <a:latin typeface="David"/>
                <a:ea typeface="David"/>
                <a:cs typeface="David"/>
                <a:sym typeface="David"/>
              </a:rPr>
              <a:t>(</a:t>
            </a:r>
            <a:r>
              <a:rPr lang="ar-JO" sz="2000" dirty="0" smtClean="0">
                <a:latin typeface="David"/>
                <a:ea typeface="David"/>
                <a:cs typeface="David"/>
                <a:sym typeface="David"/>
              </a:rPr>
              <a:t> </a:t>
            </a:r>
            <a:endParaRPr sz="2000" dirty="0">
              <a:latin typeface="David"/>
              <a:ea typeface="David"/>
              <a:cs typeface="David"/>
              <a:sym typeface="David"/>
            </a:endParaRPr>
          </a:p>
        </p:txBody>
      </p:sp>
      <p:pic>
        <p:nvPicPr>
          <p:cNvPr id="132" name="Google Shape;132;p7"/>
          <p:cNvPicPr preferRelativeResize="0">
            <a:picLocks noGrp="1"/>
          </p:cNvPicPr>
          <p:nvPr>
            <p:ph type="pic" idx="2"/>
          </p:nvPr>
        </p:nvPicPr>
        <p:blipFill rotWithShape="1">
          <a:blip r:embed="rId4">
            <a:alphaModFix/>
          </a:blip>
          <a:srcRect l="28286" t="16647" r="30335" b="46212"/>
          <a:stretch/>
        </p:blipFill>
        <p:spPr>
          <a:xfrm>
            <a:off x="206632" y="1965276"/>
            <a:ext cx="5197881" cy="4790366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7"/>
          <p:cNvSpPr/>
          <p:nvPr/>
        </p:nvSpPr>
        <p:spPr>
          <a:xfrm>
            <a:off x="3085485" y="2169995"/>
            <a:ext cx="2087016" cy="1023582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2"/>
          </a:solidFill>
          <a:ln w="34925" cap="flat" cmpd="sng">
            <a:solidFill>
              <a:srgbClr val="A78C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4400"/>
            </a:pPr>
            <a:r>
              <a:rPr lang="he-IL" dirty="0" smtClean="0">
                <a:latin typeface="David"/>
                <a:ea typeface="David"/>
                <a:cs typeface="David"/>
                <a:sym typeface="David"/>
              </a:rPr>
              <a:t>3.</a:t>
            </a:r>
            <a:r>
              <a:rPr lang="x-none" dirty="0" smtClean="0">
                <a:latin typeface="David"/>
                <a:ea typeface="David"/>
                <a:cs typeface="David"/>
                <a:sym typeface="David"/>
              </a:rPr>
              <a:t>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سرقة المعلومات (التصيد)</a:t>
            </a:r>
            <a:endParaRPr dirty="0"/>
          </a:p>
        </p:txBody>
      </p:sp>
      <p:sp>
        <p:nvSpPr>
          <p:cNvPr id="139" name="Google Shape;139;p8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384048">
              <a:lnSpc>
                <a:spcPct val="150000"/>
              </a:lnSpc>
              <a:spcBef>
                <a:spcPts val="0"/>
              </a:spcBef>
              <a:buSzPts val="20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التصيد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الاحتيالي هو محاولة لسرقة معلومات حساسة عن طريق انتحال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الشخصية على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الإنترنت. تتم عملية الاحتيال هذه عادةً عن طريق انتحال صفة المواقع ذات السمعة الطيبة التي تطلب تأكيد كلمة المرور أو رسائل البريد الإلكتروني التي تعد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بهدايا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أو بيع منتجات وهمية. يستغل هذا النوع من الاحتيال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سذاجة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المستخدم للحصول على معلومات شخصية مثل رقم بطاقة الائتمان ومعلومات الحساب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البنكي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وكلمات المرور للحسابات الشخصية وما إلى ذلك.</a:t>
            </a:r>
            <a:endParaRPr dirty="0"/>
          </a:p>
          <a:p>
            <a:pPr marL="384048" lvl="0" indent="-384048">
              <a:lnSpc>
                <a:spcPct val="150000"/>
              </a:lnSpc>
              <a:spcBef>
                <a:spcPts val="1200"/>
              </a:spcBef>
              <a:buSzPts val="20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المواقع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الشائعة التي يتم فيها تنفيذ أنشطة التصيد الاحتيالي هي مواقع الشبكات الاجتماعية مثل </a:t>
            </a:r>
            <a:r>
              <a:rPr lang="en-US" dirty="0" smtClean="0">
                <a:latin typeface="David"/>
                <a:ea typeface="David"/>
                <a:cs typeface="David"/>
                <a:sym typeface="David"/>
              </a:rPr>
              <a:t>       Facebook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و</a:t>
            </a:r>
            <a:r>
              <a:rPr lang="en-US" dirty="0" smtClean="0">
                <a:latin typeface="David"/>
                <a:ea typeface="David"/>
                <a:cs typeface="David"/>
                <a:sym typeface="David"/>
              </a:rPr>
              <a:t> Google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ومواقع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المزادات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مثل</a:t>
            </a:r>
            <a:r>
              <a:rPr lang="en-US" dirty="0" smtClean="0">
                <a:latin typeface="David"/>
                <a:ea typeface="David"/>
                <a:cs typeface="David"/>
                <a:sym typeface="David"/>
              </a:rPr>
              <a:t>eBay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 وغيره.</a:t>
            </a:r>
            <a:endParaRPr dirty="0"/>
          </a:p>
          <a:p>
            <a:pPr marL="384048" lvl="0" indent="-257048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8994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44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4.</a:t>
            </a:r>
            <a:r>
              <a:rPr lang="x-none" dirty="0" smtClean="0">
                <a:latin typeface="David"/>
                <a:ea typeface="David"/>
                <a:cs typeface="David"/>
                <a:sym typeface="David"/>
              </a:rPr>
              <a:t>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نشر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الصور على الإنترنت</a:t>
            </a:r>
            <a:r>
              <a:rPr lang="x-none" dirty="0"/>
              <a:t/>
            </a:r>
            <a:br>
              <a:rPr lang="x-none" dirty="0"/>
            </a:br>
            <a:endParaRPr dirty="0"/>
          </a:p>
        </p:txBody>
      </p:sp>
      <p:sp>
        <p:nvSpPr>
          <p:cNvPr id="145" name="Google Shape;145;p9"/>
          <p:cNvSpPr txBox="1">
            <a:spLocks noGrp="1"/>
          </p:cNvSpPr>
          <p:nvPr>
            <p:ph type="body" idx="1"/>
          </p:nvPr>
        </p:nvSpPr>
        <p:spPr>
          <a:xfrm>
            <a:off x="1371600" y="2285999"/>
            <a:ext cx="9601200" cy="4281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384048">
              <a:lnSpc>
                <a:spcPct val="150000"/>
              </a:lnSpc>
              <a:spcBef>
                <a:spcPts val="0"/>
              </a:spcBef>
              <a:buSzPts val="20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تسمح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المساحة الافتراضية للأشخاص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بالقيام بأعمال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غير أخلاقية ومسيئة لن يجرؤوا عليها بالضرورة في مواجهة وجهاً لوجه. قد يعتبر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نشر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صور أو مقاطع فيديو أو تسجيلات ذات طبيعة جنسية أو نشرها دون موافقة الشخص الذي يتم تصويره بمثابة جريمة.</a:t>
            </a:r>
            <a:endParaRPr dirty="0"/>
          </a:p>
          <a:p>
            <a:pPr marL="384048" lvl="0" indent="-384048">
              <a:lnSpc>
                <a:spcPct val="150000"/>
              </a:lnSpc>
              <a:spcBef>
                <a:spcPts val="1200"/>
              </a:spcBef>
              <a:buSzPts val="20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ظاهرة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شائعة اليوم هي إرسال رسائل تتضمن صورًا أو مقاطع فيديو أو نصوصًا ذات محتوى جنسي وتوزيعها! في بعض الأحيان ، يمكن إرسال صورة ذات طبيعة جنسية بعد تهديدات أو ضغط أو ابتزاز من صديق أو شخص آخر أو مجموعة.</a:t>
            </a:r>
            <a:endParaRPr dirty="0"/>
          </a:p>
          <a:p>
            <a:pPr marL="384048" lvl="0" indent="-384048">
              <a:lnSpc>
                <a:spcPct val="150000"/>
              </a:lnSpc>
              <a:spcBef>
                <a:spcPts val="1200"/>
              </a:spcBef>
              <a:buSzPts val="2000"/>
            </a:pP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بمجرد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إرسال الصورة أو الفيديو ، يمكن توزيعها ونشرها عبر </a:t>
            </a:r>
            <a:r>
              <a:rPr lang="ar-JO" dirty="0" smtClean="0">
                <a:latin typeface="David"/>
                <a:ea typeface="David"/>
                <a:cs typeface="David"/>
                <a:sym typeface="David"/>
              </a:rPr>
              <a:t>الانترنت </a:t>
            </a:r>
            <a:r>
              <a:rPr lang="ar-JO" dirty="0">
                <a:latin typeface="David"/>
                <a:ea typeface="David"/>
                <a:cs typeface="David"/>
                <a:sym typeface="David"/>
              </a:rPr>
              <a:t>، دون إرجاع العجلة للخلف.</a:t>
            </a:r>
            <a:endParaRPr dirty="0"/>
          </a:p>
          <a:p>
            <a:pPr marL="384048" lvl="0" indent="-384048" algn="r" rtl="1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x-none" dirty="0">
                <a:latin typeface="David"/>
                <a:ea typeface="David"/>
                <a:cs typeface="David"/>
                <a:sym typeface="David"/>
              </a:rPr>
              <a:t> </a:t>
            </a:r>
            <a:r>
              <a:rPr lang="x-none" u="sng" dirty="0">
                <a:solidFill>
                  <a:schemeClr val="hlink"/>
                </a:solidFill>
                <a:latin typeface="David"/>
                <a:ea typeface="David"/>
                <a:cs typeface="David"/>
                <a:sym typeface="David"/>
                <a:hlinkClick r:id="rId3"/>
              </a:rPr>
              <a:t>https://www.mako.co.il/news-israel/local/Article-5ea0d7632f82e31004.htm</a:t>
            </a:r>
            <a:endParaRPr dirty="0">
              <a:latin typeface="David"/>
              <a:ea typeface="David"/>
              <a:cs typeface="David"/>
              <a:sym typeface="David"/>
            </a:endParaRPr>
          </a:p>
          <a:p>
            <a:pPr marL="384048" lvl="0" indent="-257048" algn="r" rtl="1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6625588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1118</Words>
  <Application>Microsoft Office PowerPoint</Application>
  <PresentationFormat>מסך רחב</PresentationFormat>
  <Paragraphs>72</Paragraphs>
  <Slides>14</Slides>
  <Notes>13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9" baseType="lpstr">
      <vt:lpstr>Wingdings</vt:lpstr>
      <vt:lpstr>David</vt:lpstr>
      <vt:lpstr>Libre Franklin</vt:lpstr>
      <vt:lpstr>Arial</vt:lpstr>
      <vt:lpstr>Crop</vt:lpstr>
      <vt:lpstr>مواطنة رقمية</vt:lpstr>
      <vt:lpstr>ماذا سنتعلم في لقاء اليوم:</vt:lpstr>
      <vt:lpstr>مخاطر شبكة الانترنت</vt:lpstr>
      <vt:lpstr>1.  الشبكة المظلمة</vt:lpstr>
      <vt:lpstr>2. تعيير، تنمر، مضايقة وتحرش</vt:lpstr>
      <vt:lpstr>2. تعيير، تنمر، مضايقة وتحرش</vt:lpstr>
      <vt:lpstr>حدث إساءة لكلب في بات-يام https://youtu.be/9odsoEkYaXg   </vt:lpstr>
      <vt:lpstr>3. سرقة المعلومات (التصيد)</vt:lpstr>
      <vt:lpstr>4. نشر الصور على الإنترنت </vt:lpstr>
      <vt:lpstr>5. انتحال الهوية والبروفيل المزيف</vt:lpstr>
      <vt:lpstr>.5 انتحال الهوية والبروفيل المزيف</vt:lpstr>
      <vt:lpstr>نصائح تصفح امن ومسؤول</vt:lpstr>
      <vt:lpstr>نصائح تصفح امن ومسؤول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 تكون مواطنًا رقميًا</dc:title>
  <dc:creator>Leor</dc:creator>
  <cp:lastModifiedBy>Leor</cp:lastModifiedBy>
  <cp:revision>28</cp:revision>
  <dcterms:created xsi:type="dcterms:W3CDTF">2021-07-08T12:45:23Z</dcterms:created>
  <dcterms:modified xsi:type="dcterms:W3CDTF">2021-11-07T11:51:59Z</dcterms:modified>
</cp:coreProperties>
</file>