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9" r:id="rId3"/>
    <p:sldId id="268" r:id="rId4"/>
    <p:sldId id="258" r:id="rId5"/>
    <p:sldId id="259" r:id="rId6"/>
    <p:sldId id="260" r:id="rId7"/>
    <p:sldId id="267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718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917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589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418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221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996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50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435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859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042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457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5A33-05ED-46F9-A7DA-F42190DBF112}" type="datetimeFigureOut">
              <a:rPr lang="he-IL" smtClean="0"/>
              <a:t>י"ד/טבת/תשפ"ב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78EB6-34B0-4900-A536-D63099FCE22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666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Is2uQiDqA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ليوم العالمي للغة العربية - ويكيبيديا">
            <a:extLst>
              <a:ext uri="{FF2B5EF4-FFF2-40B4-BE49-F238E27FC236}">
                <a16:creationId xmlns:a16="http://schemas.microsoft.com/office/drawing/2014/main" id="{9238AB9E-8552-4D09-8F48-D6AE298DE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0700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27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EB9A597-7B49-4E01-B857-B9DC095FB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5">
                    <a:lumMod val="50000"/>
                  </a:schemeClr>
                </a:solidFill>
              </a:rPr>
              <a:t>اللّغة العربيّة هي لغة: </a:t>
            </a:r>
            <a:endParaRPr lang="he-I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FFBBA4E-A15E-4EEC-8824-8D584B6BF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9600" dirty="0">
                <a:solidFill>
                  <a:schemeClr val="accent5">
                    <a:lumMod val="75000"/>
                  </a:schemeClr>
                </a:solidFill>
              </a:rPr>
              <a:t>قوم قريش</a:t>
            </a:r>
            <a:endParaRPr lang="he-IL" sz="9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61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90F6F8-3F66-4590-A8AE-912FE178A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5">
                    <a:lumMod val="50000"/>
                  </a:schemeClr>
                </a:solidFill>
              </a:rPr>
              <a:t>الدّول التّي اعتمدت اللّغة العربيّة:</a:t>
            </a:r>
            <a:endParaRPr lang="he-I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3FB49EC-4B7C-4EF7-886A-AD6CA78DA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solidFill>
                  <a:schemeClr val="accent5">
                    <a:lumMod val="75000"/>
                  </a:schemeClr>
                </a:solidFill>
              </a:rPr>
              <a:t>دولة باكستان.</a:t>
            </a:r>
          </a:p>
          <a:p>
            <a:r>
              <a:rPr lang="ar-SA" dirty="0">
                <a:solidFill>
                  <a:schemeClr val="accent5">
                    <a:lumMod val="75000"/>
                  </a:schemeClr>
                </a:solidFill>
              </a:rPr>
              <a:t>دولة الصومال.</a:t>
            </a:r>
          </a:p>
          <a:p>
            <a:r>
              <a:rPr lang="ar-SA" dirty="0">
                <a:solidFill>
                  <a:schemeClr val="accent5">
                    <a:lumMod val="75000"/>
                  </a:schemeClr>
                </a:solidFill>
              </a:rPr>
              <a:t>دولة السنغال.</a:t>
            </a:r>
          </a:p>
          <a:p>
            <a:r>
              <a:rPr lang="ar-SA" dirty="0">
                <a:solidFill>
                  <a:schemeClr val="accent5">
                    <a:lumMod val="75000"/>
                  </a:schemeClr>
                </a:solidFill>
              </a:rPr>
              <a:t>دولة جيبوتي.</a:t>
            </a:r>
          </a:p>
          <a:p>
            <a:r>
              <a:rPr lang="ar-SA" dirty="0">
                <a:solidFill>
                  <a:schemeClr val="accent5">
                    <a:lumMod val="75000"/>
                  </a:schemeClr>
                </a:solidFill>
              </a:rPr>
              <a:t>دولة أريتريا.</a:t>
            </a:r>
          </a:p>
          <a:p>
            <a:r>
              <a:rPr lang="ar-SA" dirty="0">
                <a:solidFill>
                  <a:schemeClr val="accent5">
                    <a:lumMod val="75000"/>
                  </a:schemeClr>
                </a:solidFill>
              </a:rPr>
              <a:t>دولة غامبيا.</a:t>
            </a:r>
          </a:p>
          <a:p>
            <a:r>
              <a:rPr lang="ar-SA" dirty="0">
                <a:solidFill>
                  <a:schemeClr val="accent5">
                    <a:lumMod val="75000"/>
                  </a:schemeClr>
                </a:solidFill>
              </a:rPr>
              <a:t>دولة تشاد.</a:t>
            </a:r>
          </a:p>
          <a:p>
            <a:r>
              <a:rPr lang="ar-SA" dirty="0">
                <a:solidFill>
                  <a:schemeClr val="accent5">
                    <a:lumMod val="75000"/>
                  </a:schemeClr>
                </a:solidFill>
              </a:rPr>
              <a:t>دولة جزر القمر.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24943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357BF8-9260-43F2-844F-1CDC71DF4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5">
                    <a:lumMod val="50000"/>
                  </a:schemeClr>
                </a:solidFill>
              </a:rPr>
              <a:t>أشهر خطوط اللّغة العربيّة:</a:t>
            </a:r>
            <a:endParaRPr lang="he-I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E48B21D-E539-4CE4-B5CC-F6540D420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9600" dirty="0">
                <a:solidFill>
                  <a:schemeClr val="accent5">
                    <a:lumMod val="75000"/>
                  </a:schemeClr>
                </a:solidFill>
              </a:rPr>
              <a:t>الخط الكوفي</a:t>
            </a:r>
          </a:p>
          <a:p>
            <a:pPr marL="0" indent="0">
              <a:buNone/>
            </a:pPr>
            <a:r>
              <a:rPr lang="ar-SA" dirty="0"/>
              <a:t>هو أشهر وأقدم الخطوط في اللّغة العربيّة.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564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0F3E1F7-908C-4A69-A89C-DDE10A613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000" dirty="0">
                <a:solidFill>
                  <a:schemeClr val="accent5">
                    <a:lumMod val="50000"/>
                  </a:schemeClr>
                </a:solidFill>
              </a:rPr>
              <a:t>من هو الّذي قام بوضع النّقاط على الحروف في اللّغة العربيّة؟</a:t>
            </a:r>
            <a:endParaRPr lang="he-IL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34FD28F-8C9F-430B-939F-83AFD26A3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9600" dirty="0">
                <a:solidFill>
                  <a:schemeClr val="accent5">
                    <a:lumMod val="75000"/>
                  </a:schemeClr>
                </a:solidFill>
              </a:rPr>
              <a:t>أسود </a:t>
            </a:r>
            <a:r>
              <a:rPr lang="ar-SA" sz="9600" dirty="0" err="1">
                <a:solidFill>
                  <a:schemeClr val="accent5">
                    <a:lumMod val="75000"/>
                  </a:schemeClr>
                </a:solidFill>
              </a:rPr>
              <a:t>الدّؤول</a:t>
            </a:r>
            <a:endParaRPr lang="ar-SA" sz="96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34896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CF5A0FC-7F7B-4B9D-B8A2-93BC3C1A1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5">
                    <a:lumMod val="50000"/>
                  </a:schemeClr>
                </a:solidFill>
              </a:rPr>
              <a:t>أنقر فوق الرّابط لمشاهدة الفيديو</a:t>
            </a:r>
            <a:endParaRPr lang="he-I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8C6CCD2-DD37-436C-9CBB-C58356AB8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hlinkClick r:id="rId2"/>
              </a:rPr>
              <a:t>هل تعلم لماذا سميت اللغة العربية بلغة الضاد | طور ذهنك - </a:t>
            </a:r>
            <a:r>
              <a:rPr lang="en-US" dirty="0">
                <a:hlinkClick r:id="rId2"/>
              </a:rPr>
              <a:t>YouTube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2462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5573947-2506-4132-9C9D-62746270C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9600" dirty="0">
                <a:solidFill>
                  <a:schemeClr val="accent5">
                    <a:lumMod val="50000"/>
                  </a:schemeClr>
                </a:solidFill>
              </a:rPr>
              <a:t>18 ديسمبر</a:t>
            </a:r>
            <a:endParaRPr lang="he-IL" sz="9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24B437D-3EAD-4DEA-B91A-B0CFB904E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>
                <a:solidFill>
                  <a:srgbClr val="333333"/>
                </a:solidFill>
                <a:latin typeface="tahoma" panose="020B0604030504040204" pitchFamily="34" charset="0"/>
              </a:rPr>
              <a:t>يوافق اليوم العالميّ للّغة العربيّة في 18 من شهر ديسمبر كل عام.</a:t>
            </a:r>
            <a:endParaRPr lang="ar-SA" dirty="0">
              <a:solidFill>
                <a:srgbClr val="333333"/>
              </a:solidFill>
              <a:latin typeface="Droid-Naskh-Regular"/>
            </a:endParaRPr>
          </a:p>
          <a:p>
            <a:pPr lvl="0"/>
            <a:r>
              <a:rPr lang="ar-SA" dirty="0">
                <a:solidFill>
                  <a:srgbClr val="333333"/>
                </a:solidFill>
                <a:latin typeface="Droid-Naskh-Regular"/>
              </a:rPr>
              <a:t>وقد أقرّت الأمم المتّحدة في هذا اليوم من سنة 1973 اعتماد اللّغة العربيّة لغة رسميّة، ثم أقرّت منظمة اليونسكو أن يكون هذا اليوم يومًا عالميًّا للعربيّة. </a:t>
            </a:r>
          </a:p>
          <a:p>
            <a:pPr lvl="0"/>
            <a:r>
              <a:rPr lang="ar-SA" dirty="0">
                <a:solidFill>
                  <a:srgbClr val="333333"/>
                </a:solidFill>
                <a:latin typeface="Droid-Naskh-Regular"/>
              </a:rPr>
              <a:t>وبهذه المناسبة تحتفل مؤسسات كثيرة في العالم وتقِيم ندوات تذكّر فيها بأهميّة اللّغة العربيّة ودورها في بناء الحضارة الإنسانيّة.</a:t>
            </a:r>
          </a:p>
          <a:p>
            <a:pPr lvl="0"/>
            <a:r>
              <a:rPr lang="ar-SA" dirty="0">
                <a:solidFill>
                  <a:srgbClr val="333333"/>
                </a:solidFill>
                <a:latin typeface="Droid-Naskh-Regular"/>
              </a:rPr>
              <a:t>وتعدّ اللّغة العربيّة من أعرق اللّغات وأكثرها خصوبة؛ إذ يمتد تاريخها إلى أكثر من 18 قرنا، وتبلغ كلماتها نحو 12.3 مليون مفردة. </a:t>
            </a:r>
          </a:p>
          <a:p>
            <a:pPr lvl="0"/>
            <a:r>
              <a:rPr lang="ar-SA" dirty="0">
                <a:solidFill>
                  <a:srgbClr val="333333"/>
                </a:solidFill>
                <a:latin typeface="Droid-Naskh-Regular"/>
              </a:rPr>
              <a:t>ويتحدّث اللّغة العربيّة اليوم أكثر من 422 مليون شخص، وهي لغة العبادة لدى أكثر من مليار مسلم في العالم.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4451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D54A4C2-739A-46EE-B3B0-F3E57B0F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ctr"/>
            <a:r>
              <a:rPr lang="ar-SA" b="1" dirty="0">
                <a:solidFill>
                  <a:schemeClr val="accent5">
                    <a:lumMod val="50000"/>
                  </a:schemeClr>
                </a:solidFill>
                <a:latin typeface="Droid Arabic Kufi"/>
              </a:rPr>
              <a:t>لماذا سُمّيت لغة الضّاد؟</a:t>
            </a:r>
            <a:br>
              <a:rPr lang="ar-SA" b="1" dirty="0">
                <a:solidFill>
                  <a:schemeClr val="accent5">
                    <a:lumMod val="50000"/>
                  </a:schemeClr>
                </a:solidFill>
                <a:latin typeface="Droid Arabic Kufi"/>
              </a:rPr>
            </a:br>
            <a:endParaRPr lang="he-I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F55B483-0165-47A3-9BF5-4662BF6D3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>
                <a:latin typeface="Droid Arabic Kufi"/>
              </a:rPr>
              <a:t>سُميت بلغة الضّاد؛ لأنّها اللّغة الوحيدة الّتي تضم بين حروفها حرف الـ</a:t>
            </a:r>
          </a:p>
          <a:p>
            <a:endParaRPr lang="ar-SA" b="1" dirty="0">
              <a:latin typeface="Droid Arabic Kufi"/>
            </a:endParaRPr>
          </a:p>
          <a:p>
            <a:pPr marL="0" indent="0" algn="ctr">
              <a:buNone/>
            </a:pPr>
            <a:r>
              <a:rPr lang="ar-SA" sz="9600" b="1" dirty="0">
                <a:solidFill>
                  <a:schemeClr val="accent5">
                    <a:lumMod val="75000"/>
                  </a:schemeClr>
                </a:solidFill>
                <a:latin typeface="Droid Arabic Kufi"/>
              </a:rPr>
              <a:t>ض</a:t>
            </a:r>
            <a:endParaRPr lang="he-IL" sz="96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31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A58B589-B16A-42FA-B29A-4C512561B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5">
                    <a:lumMod val="50000"/>
                  </a:schemeClr>
                </a:solidFill>
                <a:latin typeface="Amiri"/>
              </a:rPr>
              <a:t>كم عدد حروف اللّغة العربيّة؟</a:t>
            </a:r>
            <a:br>
              <a:rPr lang="ar-SA" dirty="0">
                <a:solidFill>
                  <a:srgbClr val="BD2C88"/>
                </a:solidFill>
                <a:latin typeface="Amiri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8E11319-31E9-4653-9287-1708BD117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solidFill>
                  <a:srgbClr val="161616"/>
                </a:solidFill>
                <a:latin typeface="Amiri"/>
              </a:rPr>
              <a:t>في اللّغة العربيّة </a:t>
            </a:r>
          </a:p>
          <a:p>
            <a:pPr marL="0" indent="0">
              <a:buNone/>
            </a:pPr>
            <a:r>
              <a:rPr lang="ar-SA" sz="9600" b="1" dirty="0">
                <a:solidFill>
                  <a:schemeClr val="accent5">
                    <a:lumMod val="75000"/>
                  </a:schemeClr>
                </a:solidFill>
                <a:latin typeface="Amiri"/>
              </a:rPr>
              <a:t>29 حرفًا </a:t>
            </a:r>
          </a:p>
          <a:p>
            <a:pPr marL="0" indent="0">
              <a:buNone/>
            </a:pPr>
            <a:r>
              <a:rPr lang="ar-SA" dirty="0">
                <a:solidFill>
                  <a:srgbClr val="161616"/>
                </a:solidFill>
                <a:latin typeface="Amiri"/>
              </a:rPr>
              <a:t>باعتبار الهمزة حرفًا منفصلًا .</a:t>
            </a:r>
          </a:p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7958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0EFD817-A77E-47CD-99B1-AA0BC9B4E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>
                <a:solidFill>
                  <a:schemeClr val="accent5">
                    <a:lumMod val="50000"/>
                  </a:schemeClr>
                </a:solidFill>
                <a:latin typeface="Amiri"/>
              </a:rPr>
              <a:t>أقصر كلمة في اللّغة العربيّة</a:t>
            </a:r>
            <a:endParaRPr lang="he-I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7F62D18-E8B4-4F0E-BCB6-B32B2CDE4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9600" dirty="0">
                <a:solidFill>
                  <a:schemeClr val="accent5">
                    <a:lumMod val="75000"/>
                  </a:schemeClr>
                </a:solidFill>
                <a:latin typeface="Amiri"/>
                <a:ea typeface="+mj-ea"/>
                <a:cs typeface="Times New Roman" panose="02020603050405020304" pitchFamily="18" charset="0"/>
              </a:rPr>
              <a:t>(قِ) </a:t>
            </a:r>
          </a:p>
          <a:p>
            <a:pPr marL="0" indent="0">
              <a:buNone/>
            </a:pPr>
            <a:r>
              <a:rPr lang="ar-SA" sz="4000" dirty="0">
                <a:solidFill>
                  <a:srgbClr val="161616"/>
                </a:solidFill>
                <a:latin typeface="Amiri"/>
                <a:ea typeface="+mj-ea"/>
                <a:cs typeface="Times New Roman" panose="02020603050405020304" pitchFamily="18" charset="0"/>
              </a:rPr>
              <a:t>وتأتي من “وقى” “وقاية” وتستعمل في حالة الأمر</a:t>
            </a:r>
            <a:br>
              <a:rPr lang="ar-SA" sz="4000" dirty="0">
                <a:solidFill>
                  <a:srgbClr val="161616"/>
                </a:solidFill>
                <a:latin typeface="Amiri"/>
                <a:ea typeface="+mj-ea"/>
                <a:cs typeface="Times New Roman" panose="02020603050405020304" pitchFamily="18" charset="0"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5351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5642B1A-73AE-4874-9723-7F544A3F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>
                <a:solidFill>
                  <a:schemeClr val="accent5">
                    <a:lumMod val="50000"/>
                  </a:schemeClr>
                </a:solidFill>
                <a:latin typeface="var(--fontFamilyName) Bold"/>
              </a:rPr>
              <a:t>أطول كلمة في اللّغة العربيّة:</a:t>
            </a:r>
            <a:br>
              <a:rPr lang="ar-SA" b="1" dirty="0">
                <a:solidFill>
                  <a:srgbClr val="333333"/>
                </a:solidFill>
                <a:latin typeface="var(--fontFamilyName) Bold"/>
              </a:rPr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27A118D-9F65-4DF8-B4BF-999E13F88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sz="9600" dirty="0">
                <a:solidFill>
                  <a:schemeClr val="accent5">
                    <a:lumMod val="75000"/>
                  </a:schemeClr>
                </a:solidFill>
                <a:latin typeface="Janna Regular"/>
              </a:rPr>
              <a:t>"</a:t>
            </a:r>
            <a:r>
              <a:rPr lang="ar-SA" sz="9600" dirty="0" err="1">
                <a:solidFill>
                  <a:schemeClr val="accent5">
                    <a:lumMod val="75000"/>
                  </a:schemeClr>
                </a:solidFill>
                <a:latin typeface="Janna Regular"/>
              </a:rPr>
              <a:t>أَفَاستَسقَينَاكُمُوهَا</a:t>
            </a:r>
            <a:r>
              <a:rPr lang="ar-SA" sz="9600" dirty="0">
                <a:solidFill>
                  <a:schemeClr val="accent5">
                    <a:lumMod val="75000"/>
                  </a:schemeClr>
                </a:solidFill>
                <a:latin typeface="Janna Regular"/>
              </a:rPr>
              <a:t>"</a:t>
            </a:r>
          </a:p>
          <a:p>
            <a:r>
              <a:rPr lang="ar-SA" sz="3500" dirty="0">
                <a:solidFill>
                  <a:srgbClr val="333333"/>
                </a:solidFill>
                <a:latin typeface="Janna Regular"/>
              </a:rPr>
              <a:t>ولأن اللّغة العربيّة لغة إعجازيّة، فيمكن فيها اشتقاق أطول كلمة بأخذ فعل مزيد من 3 أحرف من فعل ثلاثي، ويكون متعدّي لمفعولين، أي بمعنى أوضح: نأخذ الفعل "سقى" ونزيده إلى "استسقى"، ونضع له فاعل نحن: "استسقينا"، ثم نضع له مفعول أول أنتم: "استسقيناكم"، ونضع له مفعول ثان: "</a:t>
            </a:r>
            <a:r>
              <a:rPr lang="ar-SA" sz="3500" dirty="0" err="1">
                <a:solidFill>
                  <a:srgbClr val="333333"/>
                </a:solidFill>
                <a:latin typeface="Janna Regular"/>
              </a:rPr>
              <a:t>استسقيناكموها</a:t>
            </a:r>
            <a:r>
              <a:rPr lang="ar-SA" sz="3500" dirty="0">
                <a:solidFill>
                  <a:srgbClr val="333333"/>
                </a:solidFill>
                <a:latin typeface="Janna Regular"/>
              </a:rPr>
              <a:t>"، ثم نضع له "الفاء" فيصبح: "</a:t>
            </a:r>
            <a:r>
              <a:rPr lang="ar-SA" sz="3500" dirty="0" err="1">
                <a:solidFill>
                  <a:srgbClr val="333333"/>
                </a:solidFill>
                <a:latin typeface="Janna Regular"/>
              </a:rPr>
              <a:t>فاستسقيناكموها</a:t>
            </a:r>
            <a:r>
              <a:rPr lang="ar-SA" sz="3500" dirty="0">
                <a:solidFill>
                  <a:srgbClr val="333333"/>
                </a:solidFill>
                <a:latin typeface="Janna Regular"/>
              </a:rPr>
              <a:t>"، وهمزة الاستفهام فتكون: "</a:t>
            </a:r>
            <a:r>
              <a:rPr lang="ar-SA" sz="3500" dirty="0" err="1">
                <a:solidFill>
                  <a:srgbClr val="333333"/>
                </a:solidFill>
                <a:latin typeface="Janna Regular"/>
              </a:rPr>
              <a:t>أفاستسقيناكموها</a:t>
            </a:r>
            <a:r>
              <a:rPr lang="ar-SA" sz="3500" dirty="0">
                <a:solidFill>
                  <a:srgbClr val="333333"/>
                </a:solidFill>
                <a:latin typeface="Janna Regular"/>
              </a:rPr>
              <a:t>؟"، فيصبح لدينا كلمة من 15 حرفاً</a:t>
            </a:r>
          </a:p>
          <a:p>
            <a:r>
              <a:rPr lang="ar-SA" sz="3500" dirty="0">
                <a:solidFill>
                  <a:srgbClr val="333333"/>
                </a:solidFill>
                <a:latin typeface="Janna Regular"/>
              </a:rPr>
              <a:t>وعندما نستزيد عن هذا ونقوم بإضافة الحركات "</a:t>
            </a:r>
            <a:r>
              <a:rPr lang="ar-SA" sz="3500" dirty="0" err="1">
                <a:solidFill>
                  <a:srgbClr val="333333"/>
                </a:solidFill>
                <a:latin typeface="Janna Regular"/>
              </a:rPr>
              <a:t>أَفَاستَسقَينَاكُمُوهَا</a:t>
            </a:r>
            <a:r>
              <a:rPr lang="ar-SA" sz="3500" dirty="0">
                <a:solidFill>
                  <a:srgbClr val="333333"/>
                </a:solidFill>
                <a:latin typeface="Janna Regular"/>
              </a:rPr>
              <a:t>؟"، فيصبح لدينا 24 حرفاً وحركة، وبالتّالي تصبح كلمة "</a:t>
            </a:r>
            <a:r>
              <a:rPr lang="ar-SA" sz="3500" dirty="0" err="1">
                <a:solidFill>
                  <a:srgbClr val="333333"/>
                </a:solidFill>
                <a:latin typeface="Janna Regular"/>
              </a:rPr>
              <a:t>أَفَاستَسقَينَاكُمُوهَا</a:t>
            </a:r>
            <a:r>
              <a:rPr lang="ar-SA" sz="3500" dirty="0">
                <a:solidFill>
                  <a:srgbClr val="333333"/>
                </a:solidFill>
                <a:latin typeface="Janna Regular"/>
              </a:rPr>
              <a:t>" هي أطول كلمة في اللّغة العربيّة على الإطلاق.</a:t>
            </a:r>
          </a:p>
          <a:p>
            <a:pPr marL="0" indent="0">
              <a:buNone/>
            </a:pPr>
            <a:endParaRPr lang="ar-SA" sz="3500" dirty="0">
              <a:solidFill>
                <a:schemeClr val="accent5">
                  <a:lumMod val="75000"/>
                </a:schemeClr>
              </a:solidFill>
              <a:latin typeface="Janna Regular"/>
            </a:endParaRPr>
          </a:p>
          <a:p>
            <a:pPr marL="0" indent="0">
              <a:buNone/>
            </a:pPr>
            <a:endParaRPr lang="he-IL" sz="9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091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ED06B16-D904-40A5-9CCC-87644E3AA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>
                <a:solidFill>
                  <a:schemeClr val="accent5">
                    <a:lumMod val="50000"/>
                  </a:schemeClr>
                </a:solidFill>
              </a:rPr>
              <a:t>في أيّ مرتبة تصنّف اللّغة العربيّة؟ </a:t>
            </a:r>
            <a:endParaRPr lang="he-I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9015848-1660-4918-B501-F428793E0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تردّ اللّغة العربيّة في </a:t>
            </a:r>
            <a:r>
              <a:rPr lang="ar-SA" sz="8800" dirty="0">
                <a:solidFill>
                  <a:schemeClr val="accent5">
                    <a:lumMod val="75000"/>
                  </a:schemeClr>
                </a:solidFill>
              </a:rPr>
              <a:t>المرتبة الرّابعة </a:t>
            </a:r>
            <a:r>
              <a:rPr lang="ar-SA" dirty="0"/>
              <a:t>من بين لغات العالم، لاسيّما أنّ متحدّثي اللّغة العربيّة يشكّلون 66 % من سكّان العالم.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97315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EF1BFE-556D-430A-BFD6-B7EC48686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>
                <a:solidFill>
                  <a:schemeClr val="accent5">
                    <a:lumMod val="50000"/>
                  </a:schemeClr>
                </a:solidFill>
              </a:rPr>
              <a:t>أيّ الكتب السّماويّة أنزّلت بها اللّغة العربيّة؟</a:t>
            </a:r>
            <a:endParaRPr lang="he-IL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E84ED5A-2F85-4962-AD9C-7BD3260BE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9600" dirty="0">
                <a:solidFill>
                  <a:schemeClr val="accent5">
                    <a:lumMod val="75000"/>
                  </a:schemeClr>
                </a:solidFill>
              </a:rPr>
              <a:t>القرآن الكريم </a:t>
            </a:r>
          </a:p>
          <a:p>
            <a:pPr marL="0" indent="0">
              <a:buNone/>
            </a:pPr>
            <a:r>
              <a:rPr lang="ar-SA" dirty="0"/>
              <a:t>أنزل من السّماء باللّغة العربيّة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10143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434</Words>
  <Application>Microsoft Office PowerPoint</Application>
  <PresentationFormat>מסך רחב</PresentationFormat>
  <Paragraphs>44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10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24" baseType="lpstr">
      <vt:lpstr>Amiri</vt:lpstr>
      <vt:lpstr>Arial</vt:lpstr>
      <vt:lpstr>Calibri</vt:lpstr>
      <vt:lpstr>Calibri Light</vt:lpstr>
      <vt:lpstr>Droid Arabic Kufi</vt:lpstr>
      <vt:lpstr>Droid-Naskh-Regular</vt:lpstr>
      <vt:lpstr>Janna Regular</vt:lpstr>
      <vt:lpstr>tahoma</vt:lpstr>
      <vt:lpstr>Times New Roman</vt:lpstr>
      <vt:lpstr>var(--fontFamilyName) Bold</vt:lpstr>
      <vt:lpstr>Office Theme</vt:lpstr>
      <vt:lpstr>מצגת של PowerPoint‏</vt:lpstr>
      <vt:lpstr>أنقر فوق الرّابط لمشاهدة الفيديو</vt:lpstr>
      <vt:lpstr>18 ديسمبر</vt:lpstr>
      <vt:lpstr>لماذا سُمّيت لغة الضّاد؟ </vt:lpstr>
      <vt:lpstr>كم عدد حروف اللّغة العربيّة؟ </vt:lpstr>
      <vt:lpstr>أقصر كلمة في اللّغة العربيّة</vt:lpstr>
      <vt:lpstr>أطول كلمة في اللّغة العربيّة: </vt:lpstr>
      <vt:lpstr>في أيّ مرتبة تصنّف اللّغة العربيّة؟ </vt:lpstr>
      <vt:lpstr>أيّ الكتب السّماويّة أنزّلت بها اللّغة العربيّة؟</vt:lpstr>
      <vt:lpstr>اللّغة العربيّة هي لغة: </vt:lpstr>
      <vt:lpstr>الدّول التّي اعتمدت اللّغة العربيّة:</vt:lpstr>
      <vt:lpstr>أشهر خطوط اللّغة العربيّة:</vt:lpstr>
      <vt:lpstr>من هو الّذي قام بوضع النّقاط على الحروف في اللّغة العربيّة؟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IMOE001</dc:creator>
  <cp:lastModifiedBy>IMOE001</cp:lastModifiedBy>
  <cp:revision>7</cp:revision>
  <dcterms:created xsi:type="dcterms:W3CDTF">2021-12-18T14:22:40Z</dcterms:created>
  <dcterms:modified xsi:type="dcterms:W3CDTF">2021-12-18T15:23:08Z</dcterms:modified>
</cp:coreProperties>
</file>