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6D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01988-3330-4080-8FAE-47CD2DFBBC53}" type="datetimeFigureOut">
              <a:rPr lang="he-IL" smtClean="0"/>
              <a:t>כ"ה/טבת/תשפ"ב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26BE5-6F59-4AA9-91EF-1542B39886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63340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01988-3330-4080-8FAE-47CD2DFBBC53}" type="datetimeFigureOut">
              <a:rPr lang="he-IL" smtClean="0"/>
              <a:t>כ"ה/טבת/תשפ"ב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26BE5-6F59-4AA9-91EF-1542B39886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80914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01988-3330-4080-8FAE-47CD2DFBBC53}" type="datetimeFigureOut">
              <a:rPr lang="he-IL" smtClean="0"/>
              <a:t>כ"ה/טבת/תשפ"ב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26BE5-6F59-4AA9-91EF-1542B39886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94858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01988-3330-4080-8FAE-47CD2DFBBC53}" type="datetimeFigureOut">
              <a:rPr lang="he-IL" smtClean="0"/>
              <a:t>כ"ה/טבת/תשפ"ב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26BE5-6F59-4AA9-91EF-1542B39886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17547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01988-3330-4080-8FAE-47CD2DFBBC53}" type="datetimeFigureOut">
              <a:rPr lang="he-IL" smtClean="0"/>
              <a:t>כ"ה/טבת/תשפ"ב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26BE5-6F59-4AA9-91EF-1542B39886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81553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01988-3330-4080-8FAE-47CD2DFBBC53}" type="datetimeFigureOut">
              <a:rPr lang="he-IL" smtClean="0"/>
              <a:t>כ"ה/טבת/תשפ"ב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26BE5-6F59-4AA9-91EF-1542B39886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92264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01988-3330-4080-8FAE-47CD2DFBBC53}" type="datetimeFigureOut">
              <a:rPr lang="he-IL" smtClean="0"/>
              <a:t>כ"ה/טבת/תשפ"ב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26BE5-6F59-4AA9-91EF-1542B39886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40811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01988-3330-4080-8FAE-47CD2DFBBC53}" type="datetimeFigureOut">
              <a:rPr lang="he-IL" smtClean="0"/>
              <a:t>כ"ה/טבת/תשפ"ב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26BE5-6F59-4AA9-91EF-1542B39886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88729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01988-3330-4080-8FAE-47CD2DFBBC53}" type="datetimeFigureOut">
              <a:rPr lang="he-IL" smtClean="0"/>
              <a:t>כ"ה/טבת/תשפ"ב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26BE5-6F59-4AA9-91EF-1542B39886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26885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01988-3330-4080-8FAE-47CD2DFBBC53}" type="datetimeFigureOut">
              <a:rPr lang="he-IL" smtClean="0"/>
              <a:t>כ"ה/טבת/תשפ"ב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26BE5-6F59-4AA9-91EF-1542B39886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9687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01988-3330-4080-8FAE-47CD2DFBBC53}" type="datetimeFigureOut">
              <a:rPr lang="he-IL" smtClean="0"/>
              <a:t>כ"ה/טבת/תשפ"ב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26BE5-6F59-4AA9-91EF-1542B39886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77810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01988-3330-4080-8FAE-47CD2DFBBC53}" type="datetimeFigureOut">
              <a:rPr lang="he-IL" smtClean="0"/>
              <a:t>כ"ה/טבת/תשפ"ב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26BE5-6F59-4AA9-91EF-1542B39886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67242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yzWASs0Nh7I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oney.ort.org.il/%d7%91%d7%97%d7%9f-%d7%90%d7%aa-%d7%a2%d7%a6%d7%9e%d7%9a-%d7%90%d7%99%d7%96%d7%94-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adlet.com/leorbern/nit9eb17bqwoxfvh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ko.co.il/news-money/2019_q4/Article-638060666724e61026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950785" y="609599"/>
            <a:ext cx="8653715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JO" sz="4400" b="1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بالأمس أرسلنا </a:t>
            </a:r>
            <a:r>
              <a:rPr lang="ar-JO" sz="4400" b="1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لكم </a:t>
            </a:r>
            <a:r>
              <a:rPr lang="ar-JO" sz="4400" b="1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مقطع فيديو لمشاهدته ، هل </a:t>
            </a:r>
            <a:r>
              <a:rPr lang="ar-JO" sz="4400" b="1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شاهده </a:t>
            </a:r>
            <a:r>
              <a:rPr lang="ar-JO" sz="4400" b="1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الجميع؟</a:t>
            </a:r>
            <a:endParaRPr lang="he-IL" sz="4400" b="1" cap="none" spc="0" dirty="0">
              <a:ln w="0"/>
              <a:solidFill>
                <a:schemeClr val="accent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pic>
        <p:nvPicPr>
          <p:cNvPr id="5" name="yzWASs0Nh7I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991642" y="2056149"/>
            <a:ext cx="4572000" cy="2571750"/>
          </a:xfrm>
          <a:prstGeom prst="rect">
            <a:avLst/>
          </a:prstGeom>
        </p:spPr>
      </p:pic>
      <p:sp>
        <p:nvSpPr>
          <p:cNvPr id="7" name="מלבן 6"/>
          <p:cNvSpPr/>
          <p:nvPr/>
        </p:nvSpPr>
        <p:spPr>
          <a:xfrm>
            <a:off x="3107601" y="5416034"/>
            <a:ext cx="62279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JO" sz="3600" b="1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شاركونا بشيء جديد تعلمتموه </a:t>
            </a:r>
            <a:r>
              <a:rPr lang="ar-JO" sz="3600" b="1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 الفيديو</a:t>
            </a:r>
            <a:endParaRPr lang="he-IL" sz="3600" b="1" dirty="0">
              <a:ln w="0"/>
              <a:solidFill>
                <a:schemeClr val="accent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33378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pPr algn="ctr"/>
            <a:r>
              <a:rPr lang="ar-JO" b="1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أي نوع من المستهلكين أنا ؟!</a:t>
            </a:r>
            <a:endParaRPr lang="he-IL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מציין מיקום תוכן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hlinkClick r:id="rId2"/>
              </a:rPr>
              <a:t>https://money.ort.org.il/%d7%91%d7%97%d7%9f-%</a:t>
            </a:r>
            <a:r>
              <a:rPr lang="en-US" b="1" dirty="0" smtClean="0">
                <a:cs typeface="+mj-cs"/>
                <a:hlinkClick r:id="rId2"/>
              </a:rPr>
              <a:t>d7%90%d7%aa-%d7%a2%d7%a6%d7%9e%d7%9a-%d7%90%d7%99%d7%96%d7%94-</a:t>
            </a:r>
            <a:endParaRPr lang="en-US" b="1" dirty="0" smtClean="0">
              <a:cs typeface="+mj-cs"/>
            </a:endParaRPr>
          </a:p>
          <a:p>
            <a:pPr>
              <a:lnSpc>
                <a:spcPct val="150000"/>
              </a:lnSpc>
            </a:pPr>
            <a:r>
              <a:rPr lang="ar-JO" b="1" dirty="0" smtClean="0">
                <a:cs typeface="+mj-cs"/>
              </a:rPr>
              <a:t>أدخل الرابط </a:t>
            </a:r>
            <a:r>
              <a:rPr lang="ar-JO" b="1" dirty="0">
                <a:cs typeface="+mj-cs"/>
              </a:rPr>
              <a:t>المرفق وأجب على الاستبيان "أي مستهلك أنت؟"</a:t>
            </a:r>
            <a:endParaRPr lang="he-IL" b="1" dirty="0" smtClean="0">
              <a:cs typeface="+mj-cs"/>
            </a:endParaRPr>
          </a:p>
          <a:p>
            <a:pPr>
              <a:lnSpc>
                <a:spcPct val="150000"/>
              </a:lnSpc>
            </a:pPr>
            <a:r>
              <a:rPr lang="ar-JO" b="1" dirty="0" smtClean="0">
                <a:cs typeface="+mj-cs"/>
              </a:rPr>
              <a:t>أي </a:t>
            </a:r>
            <a:r>
              <a:rPr lang="ar-JO" b="1" dirty="0">
                <a:cs typeface="+mj-cs"/>
              </a:rPr>
              <a:t>نوع من المستهلكين أنت وفقًا لإجاباتك؟ ذكي ، متوسط ​​أم </a:t>
            </a:r>
            <a:r>
              <a:rPr lang="ar-JO" b="1" dirty="0" smtClean="0">
                <a:cs typeface="+mj-cs"/>
              </a:rPr>
              <a:t>سهل الاستغلال؟</a:t>
            </a:r>
            <a:endParaRPr lang="he-IL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44640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b="1" dirty="0">
                <a:solidFill>
                  <a:schemeClr val="accent2">
                    <a:lumMod val="50000"/>
                  </a:schemeClr>
                </a:solidFill>
              </a:rPr>
              <a:t>إذن ماذا يوجد في قائمة </a:t>
            </a:r>
            <a:r>
              <a:rPr lang="ar-JO" b="1" dirty="0" smtClean="0">
                <a:solidFill>
                  <a:schemeClr val="accent2">
                    <a:lumMod val="50000"/>
                  </a:schemeClr>
                </a:solidFill>
              </a:rPr>
              <a:t>التعليم </a:t>
            </a:r>
            <a:r>
              <a:rPr lang="ar-JO" b="1" dirty="0">
                <a:solidFill>
                  <a:schemeClr val="accent2">
                    <a:lumMod val="50000"/>
                  </a:schemeClr>
                </a:solidFill>
              </a:rPr>
              <a:t>اليوم؟</a:t>
            </a:r>
            <a:endParaRPr lang="he-IL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ar-JO" b="1" dirty="0">
                <a:cs typeface="+mj-cs"/>
              </a:rPr>
              <a:t>ما هي الفكرة </a:t>
            </a:r>
            <a:r>
              <a:rPr lang="ar-JO" b="1" dirty="0" smtClean="0">
                <a:cs typeface="+mj-cs"/>
              </a:rPr>
              <a:t>من المجمع التجاري؟</a:t>
            </a:r>
            <a:endParaRPr lang="he-IL" b="1" dirty="0" smtClean="0">
              <a:cs typeface="+mj-cs"/>
            </a:endParaRPr>
          </a:p>
          <a:p>
            <a:pPr>
              <a:lnSpc>
                <a:spcPct val="150000"/>
              </a:lnSpc>
            </a:pPr>
            <a:r>
              <a:rPr lang="ar-JO" b="1" dirty="0">
                <a:cs typeface="+mj-cs"/>
              </a:rPr>
              <a:t>ثقافة الاستهلاك </a:t>
            </a:r>
            <a:endParaRPr lang="he-IL" b="1" dirty="0" smtClean="0">
              <a:cs typeface="+mj-cs"/>
            </a:endParaRPr>
          </a:p>
          <a:p>
            <a:pPr>
              <a:lnSpc>
                <a:spcPct val="150000"/>
              </a:lnSpc>
            </a:pPr>
            <a:r>
              <a:rPr lang="ar-JO" b="1" dirty="0" smtClean="0">
                <a:cs typeface="+mj-cs"/>
              </a:rPr>
              <a:t>ما الفرق بين </a:t>
            </a:r>
            <a:r>
              <a:rPr lang="ar-JO" b="1" dirty="0" smtClean="0"/>
              <a:t>المجمع </a:t>
            </a:r>
            <a:r>
              <a:rPr lang="ar-JO" b="1" dirty="0"/>
              <a:t>التجاري والمحلات التجارية </a:t>
            </a:r>
            <a:r>
              <a:rPr lang="ar-JO" b="1" dirty="0" smtClean="0">
                <a:cs typeface="+mj-cs"/>
              </a:rPr>
              <a:t>الموجودة </a:t>
            </a:r>
            <a:r>
              <a:rPr lang="ar-JO" b="1" dirty="0">
                <a:cs typeface="+mj-cs"/>
              </a:rPr>
              <a:t>في الشارع</a:t>
            </a:r>
            <a:r>
              <a:rPr lang="ar-JO" b="1" dirty="0" smtClean="0">
                <a:cs typeface="+mj-cs"/>
              </a:rPr>
              <a:t>؟ - مهمة</a:t>
            </a:r>
            <a:endParaRPr lang="he-IL" b="1" dirty="0" smtClean="0">
              <a:cs typeface="+mj-cs"/>
            </a:endParaRPr>
          </a:p>
          <a:p>
            <a:pPr>
              <a:lnSpc>
                <a:spcPct val="150000"/>
              </a:lnSpc>
            </a:pPr>
            <a:r>
              <a:rPr lang="ar-JO" b="1" dirty="0" smtClean="0">
                <a:cs typeface="+mj-cs"/>
              </a:rPr>
              <a:t>ت</a:t>
            </a:r>
            <a:r>
              <a:rPr lang="ar-JO" b="1" dirty="0" smtClean="0">
                <a:cs typeface="+mj-cs"/>
              </a:rPr>
              <a:t>لخيص </a:t>
            </a:r>
            <a:r>
              <a:rPr lang="ar-JO" b="1" dirty="0">
                <a:cs typeface="+mj-cs"/>
              </a:rPr>
              <a:t>الدرس </a:t>
            </a:r>
            <a:r>
              <a:rPr lang="ar-JO" b="1" dirty="0" smtClean="0">
                <a:cs typeface="+mj-cs"/>
              </a:rPr>
              <a:t>ومهمة بيتية</a:t>
            </a:r>
            <a:endParaRPr lang="he-IL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91469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111125"/>
            <a:ext cx="10515600" cy="1325563"/>
          </a:xfrm>
        </p:spPr>
        <p:txBody>
          <a:bodyPr/>
          <a:lstStyle/>
          <a:p>
            <a:pPr algn="ctr"/>
            <a:r>
              <a:rPr lang="ar-JO" b="1" dirty="0">
                <a:solidFill>
                  <a:schemeClr val="accent2">
                    <a:lumMod val="50000"/>
                  </a:schemeClr>
                </a:solidFill>
              </a:rPr>
              <a:t>ما هي الفكرة من المجمع التجاري؟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1320801"/>
            <a:ext cx="10515600" cy="49784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60000"/>
              </a:lnSpc>
            </a:pPr>
            <a:r>
              <a:rPr lang="ar-JO" sz="3200" b="1" dirty="0" smtClean="0">
                <a:cs typeface="+mj-cs"/>
              </a:rPr>
              <a:t>المجمع التجاري </a:t>
            </a:r>
            <a:r>
              <a:rPr lang="ar-JO" sz="3200" b="1" dirty="0">
                <a:cs typeface="+mj-cs"/>
              </a:rPr>
              <a:t>هو مركز تسوق حيث يمكنك العثور على متاجر الملابس والأحذية والمجوهرات والعطور والوجبات السريعة والمزيد ... كل ذلك تحت سقف واحد. من الناحية المعمارية ، </a:t>
            </a:r>
            <a:r>
              <a:rPr lang="ar-JO" sz="3200" b="1" dirty="0" smtClean="0">
                <a:cs typeface="+mj-cs"/>
              </a:rPr>
              <a:t>يستمد </a:t>
            </a:r>
            <a:r>
              <a:rPr lang="ar-JO" sz="3200" b="1" dirty="0">
                <a:cs typeface="+mj-cs"/>
              </a:rPr>
              <a:t>الإلهام من الكنائس </a:t>
            </a:r>
            <a:r>
              <a:rPr lang="ar-JO" sz="3200" b="1" dirty="0" smtClean="0">
                <a:cs typeface="+mj-cs"/>
              </a:rPr>
              <a:t>والمعابد الجماهيرية.</a:t>
            </a:r>
            <a:endParaRPr lang="he-IL" sz="3200" b="1" dirty="0" smtClean="0">
              <a:cs typeface="+mj-cs"/>
            </a:endParaRPr>
          </a:p>
          <a:p>
            <a:pPr>
              <a:lnSpc>
                <a:spcPct val="160000"/>
              </a:lnSpc>
            </a:pPr>
            <a:r>
              <a:rPr lang="ar-JO" sz="3200" b="1" dirty="0" smtClean="0">
                <a:cs typeface="+mj-cs"/>
              </a:rPr>
              <a:t>يوجد </a:t>
            </a:r>
            <a:r>
              <a:rPr lang="ar-JO" sz="3200" b="1" dirty="0">
                <a:cs typeface="+mj-cs"/>
              </a:rPr>
              <a:t>في كل مدينة تقريبًا </a:t>
            </a:r>
            <a:r>
              <a:rPr lang="ar-JO" sz="3200" b="1" dirty="0" smtClean="0"/>
              <a:t>مجمع لتجاري </a:t>
            </a:r>
            <a:r>
              <a:rPr lang="ar-JO" sz="3200" b="1" dirty="0" smtClean="0">
                <a:cs typeface="+mj-cs"/>
              </a:rPr>
              <a:t>والمجمعات في </a:t>
            </a:r>
            <a:r>
              <a:rPr lang="ar-JO" sz="3200" b="1" dirty="0">
                <a:cs typeface="+mj-cs"/>
              </a:rPr>
              <a:t>العالم متشابهة </a:t>
            </a:r>
            <a:r>
              <a:rPr lang="ar-JO" sz="3200" b="1" dirty="0" smtClean="0">
                <a:cs typeface="+mj-cs"/>
              </a:rPr>
              <a:t>من حيث التصميم</a:t>
            </a:r>
            <a:r>
              <a:rPr lang="ar-JO" sz="3200" b="1" dirty="0">
                <a:cs typeface="+mj-cs"/>
              </a:rPr>
              <a:t>.</a:t>
            </a:r>
            <a:endParaRPr lang="he-IL" sz="3200" b="1" dirty="0" smtClean="0">
              <a:cs typeface="+mj-cs"/>
            </a:endParaRPr>
          </a:p>
          <a:p>
            <a:pPr>
              <a:lnSpc>
                <a:spcPct val="160000"/>
              </a:lnSpc>
            </a:pPr>
            <a:r>
              <a:rPr lang="ar-JO" sz="3200" b="1" dirty="0" smtClean="0">
                <a:cs typeface="+mj-cs"/>
              </a:rPr>
              <a:t>تبعث المجمعات التجارية رغبة الناس في </a:t>
            </a:r>
            <a:r>
              <a:rPr lang="ar-JO" sz="3200" b="1" dirty="0">
                <a:cs typeface="+mj-cs"/>
              </a:rPr>
              <a:t>شراء المنتجات والخدمات مع شعورهم بأنهم في مكان مرموق وعالمي</a:t>
            </a:r>
            <a:endParaRPr lang="he-IL" sz="3200" b="1" dirty="0" smtClean="0">
              <a:cs typeface="+mj-cs"/>
            </a:endParaRPr>
          </a:p>
          <a:p>
            <a:pPr>
              <a:lnSpc>
                <a:spcPct val="160000"/>
              </a:lnSpc>
            </a:pPr>
            <a:r>
              <a:rPr lang="ar-JO" sz="3200" b="1" dirty="0">
                <a:cs typeface="+mj-cs"/>
              </a:rPr>
              <a:t>يجبر التصميم الداخلي الداخلين على السير على طول الطريق عبر الممرات وعبور العديد من المحلات التجارية. يتم وضع السلالم المتحركة والمصاعد عمدًا عند </a:t>
            </a:r>
            <a:r>
              <a:rPr lang="ar-JO" sz="3200" b="1" dirty="0" smtClean="0">
                <a:cs typeface="+mj-cs"/>
              </a:rPr>
              <a:t>الأطراف.</a:t>
            </a:r>
            <a:endParaRPr lang="he-IL" sz="3200" b="1" dirty="0" smtClean="0">
              <a:cs typeface="+mj-cs"/>
            </a:endParaRPr>
          </a:p>
          <a:p>
            <a:pPr>
              <a:lnSpc>
                <a:spcPct val="160000"/>
              </a:lnSpc>
            </a:pPr>
            <a:r>
              <a:rPr lang="ar-JO" sz="3200" b="1" dirty="0">
                <a:cs typeface="+mj-cs"/>
              </a:rPr>
              <a:t>منذ اللحظة التي تدخل فيها </a:t>
            </a:r>
            <a:r>
              <a:rPr lang="ar-JO" sz="3200" b="1" dirty="0"/>
              <a:t>المجمع التجاري </a:t>
            </a:r>
            <a:r>
              <a:rPr lang="ar-JO" sz="3200" b="1" dirty="0" smtClean="0">
                <a:cs typeface="+mj-cs"/>
              </a:rPr>
              <a:t>تفقد </a:t>
            </a:r>
            <a:r>
              <a:rPr lang="ar-JO" sz="3200" b="1" dirty="0">
                <a:cs typeface="+mj-cs"/>
              </a:rPr>
              <a:t>الإحساس بالوقت: لا ترى عندما يحل الظلام ولا تشعر بما إذا كانت السماء تمطر أو </a:t>
            </a:r>
            <a:r>
              <a:rPr lang="ar-JO" sz="3200" b="1" dirty="0" smtClean="0">
                <a:cs typeface="+mj-cs"/>
              </a:rPr>
              <a:t>الجو حار. </a:t>
            </a:r>
            <a:r>
              <a:rPr lang="ar-JO" sz="3200" b="1" dirty="0">
                <a:cs typeface="+mj-cs"/>
              </a:rPr>
              <a:t>الروائح الجميلة والموسيقى الممتعة تصاحب التنزه على طول الممرات. كل هذا مصمم لإنتاج تجربة ممتعة لجميع الحواس.</a:t>
            </a:r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704220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b="1" dirty="0">
                <a:solidFill>
                  <a:schemeClr val="accent2">
                    <a:lumMod val="50000"/>
                  </a:schemeClr>
                </a:solidFill>
              </a:rPr>
              <a:t>ثقافة الاستهلاك 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JO" b="1" dirty="0">
                <a:cs typeface="+mj-cs"/>
              </a:rPr>
              <a:t>هل سبق لك أن لاحظت وجود عدد قليل من المقاعد في المركز التجاري؟ هل لاحظت أنه لا توجد ساعات تقريبًا تشير إلى الوقت؟ هل لاحظت الموسيقى الممتعة في الخلفية؟ - كل هذه </a:t>
            </a:r>
            <a:r>
              <a:rPr lang="ar-JO" b="1" dirty="0" smtClean="0">
                <a:cs typeface="+mj-cs"/>
              </a:rPr>
              <a:t>الأشياء ليست مصادفة!!!</a:t>
            </a:r>
            <a:endParaRPr lang="he-IL" b="1" dirty="0" smtClean="0">
              <a:cs typeface="+mj-cs"/>
            </a:endParaRPr>
          </a:p>
          <a:p>
            <a:pPr>
              <a:lnSpc>
                <a:spcPct val="150000"/>
              </a:lnSpc>
            </a:pPr>
            <a:r>
              <a:rPr lang="ar-JO" b="1" dirty="0" smtClean="0">
                <a:cs typeface="+mj-cs"/>
              </a:rPr>
              <a:t>المجمع </a:t>
            </a:r>
            <a:r>
              <a:rPr lang="ar-JO" b="1" dirty="0">
                <a:cs typeface="+mj-cs"/>
              </a:rPr>
              <a:t>التجاري هو السمة المميزة </a:t>
            </a:r>
            <a:r>
              <a:rPr lang="ar-JO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لثقافة الاستهلاك </a:t>
            </a:r>
            <a:r>
              <a:rPr lang="ar-JO" b="1" dirty="0">
                <a:cs typeface="+mj-cs"/>
              </a:rPr>
              <a:t>. إنه مفهوم يصف عادة الناس لشراء أشياء أكثر مما يحتاجون.</a:t>
            </a:r>
            <a:endParaRPr lang="he-IL" b="1" dirty="0" smtClean="0">
              <a:cs typeface="+mj-cs"/>
            </a:endParaRPr>
          </a:p>
          <a:p>
            <a:r>
              <a:rPr lang="ar-JO" b="1" dirty="0">
                <a:cs typeface="+mj-cs"/>
              </a:rPr>
              <a:t>ثقافة المستهلك هي جزء من تأثير الثقافة الأمريكية على العالم كله - </a:t>
            </a:r>
            <a:r>
              <a:rPr lang="ar-JO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الأمركة</a:t>
            </a:r>
            <a:r>
              <a:rPr lang="ar-JO" b="1" dirty="0">
                <a:cs typeface="+mj-cs"/>
              </a:rPr>
              <a:t>.</a:t>
            </a:r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1746140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127000"/>
            <a:ext cx="10515600" cy="1855789"/>
          </a:xfrm>
        </p:spPr>
        <p:txBody>
          <a:bodyPr>
            <a:normAutofit fontScale="90000"/>
          </a:bodyPr>
          <a:lstStyle/>
          <a:p>
            <a:pPr algn="ctr"/>
            <a:r>
              <a:rPr lang="ar-JO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ar-JO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ar-JO" b="1" dirty="0" smtClean="0">
                <a:solidFill>
                  <a:schemeClr val="accent2">
                    <a:lumMod val="50000"/>
                  </a:schemeClr>
                </a:solidFill>
              </a:rPr>
              <a:t>ما </a:t>
            </a:r>
            <a:r>
              <a:rPr lang="ar-JO" b="1" dirty="0">
                <a:solidFill>
                  <a:schemeClr val="accent2">
                    <a:lumMod val="50000"/>
                  </a:schemeClr>
                </a:solidFill>
              </a:rPr>
              <a:t>الفرق بين المجمع التجاري </a:t>
            </a:r>
            <a:r>
              <a:rPr lang="ar-JO" b="1" dirty="0" smtClean="0">
                <a:solidFill>
                  <a:schemeClr val="accent2">
                    <a:lumMod val="50000"/>
                  </a:schemeClr>
                </a:solidFill>
              </a:rPr>
              <a:t>والمحلات التجارية الموجودة </a:t>
            </a:r>
            <a:r>
              <a:rPr lang="ar-JO" b="1" dirty="0">
                <a:solidFill>
                  <a:schemeClr val="accent2">
                    <a:lumMod val="50000"/>
                  </a:schemeClr>
                </a:solidFill>
              </a:rPr>
              <a:t>في الشارع؟ - مهمة</a:t>
            </a:r>
            <a:br>
              <a:rPr lang="ar-JO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2700" dirty="0" smtClean="0">
                <a:hlinkClick r:id="rId2"/>
              </a:rPr>
              <a:t>https</a:t>
            </a:r>
            <a:r>
              <a:rPr lang="en-US" sz="2700" dirty="0" smtClean="0">
                <a:hlinkClick r:id="rId2"/>
              </a:rPr>
              <a:t>://padlet.com/leorbern/nit9eb17bqwoxfvh</a:t>
            </a:r>
            <a:r>
              <a:rPr lang="he-IL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he-IL" b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he-IL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2117725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JO" b="1" dirty="0" smtClean="0">
                <a:cs typeface="+mj-cs"/>
              </a:rPr>
              <a:t>في </a:t>
            </a:r>
            <a:r>
              <a:rPr lang="ar-JO" b="1" dirty="0">
                <a:cs typeface="+mj-cs"/>
              </a:rPr>
              <a:t>دردشة </a:t>
            </a:r>
            <a:r>
              <a:rPr lang="ar-JO" b="1" dirty="0" smtClean="0">
                <a:cs typeface="+mj-cs"/>
              </a:rPr>
              <a:t>(تشات) الزوم، </a:t>
            </a:r>
            <a:r>
              <a:rPr lang="ar-JO" b="1" dirty="0">
                <a:cs typeface="+mj-cs"/>
              </a:rPr>
              <a:t>سنرسل لك رابطًا إلى </a:t>
            </a:r>
            <a:r>
              <a:rPr lang="en-US" b="1" dirty="0">
                <a:cs typeface="+mj-cs"/>
              </a:rPr>
              <a:t>padlet ، </a:t>
            </a:r>
            <a:r>
              <a:rPr lang="ar-JO" b="1" dirty="0">
                <a:cs typeface="+mj-cs"/>
              </a:rPr>
              <a:t>يرجى تسجيل الدخول وتنفيذ المهمة:</a:t>
            </a:r>
            <a:endParaRPr lang="he-IL" b="1" dirty="0" smtClean="0">
              <a:cs typeface="+mj-cs"/>
            </a:endParaRPr>
          </a:p>
          <a:p>
            <a:pPr>
              <a:lnSpc>
                <a:spcPct val="150000"/>
              </a:lnSpc>
            </a:pPr>
            <a:endParaRPr lang="he-IL" b="1" dirty="0">
              <a:cs typeface="+mj-cs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ar-JO" b="1" dirty="0" smtClean="0">
                <a:cs typeface="+mj-cs"/>
              </a:rPr>
              <a:t>على </a:t>
            </a:r>
            <a:r>
              <a:rPr lang="ar-JO" b="1" dirty="0">
                <a:cs typeface="+mj-cs"/>
              </a:rPr>
              <a:t>صفحة </a:t>
            </a:r>
            <a:r>
              <a:rPr lang="en-US" b="1" dirty="0"/>
              <a:t>padlet</a:t>
            </a:r>
            <a:r>
              <a:rPr lang="ar-JO" b="1" dirty="0" smtClean="0">
                <a:cs typeface="+mj-cs"/>
              </a:rPr>
              <a:t> </a:t>
            </a:r>
            <a:r>
              <a:rPr lang="ar-JO" b="1" dirty="0">
                <a:cs typeface="+mj-cs"/>
              </a:rPr>
              <a:t>هناك ثلاثة أعمدة </a:t>
            </a:r>
            <a:r>
              <a:rPr lang="ar-JO" b="1" dirty="0" smtClean="0">
                <a:cs typeface="+mj-cs"/>
              </a:rPr>
              <a:t>– المعايير، المجمع التجاري والمحلات </a:t>
            </a:r>
            <a:r>
              <a:rPr lang="ar-JO" b="1" dirty="0">
                <a:cs typeface="+mj-cs"/>
              </a:rPr>
              <a:t>التجارية في الشارع. أضف ب</a:t>
            </a:r>
            <a:r>
              <a:rPr lang="ar-JO" b="1" dirty="0" smtClean="0">
                <a:cs typeface="+mj-cs"/>
              </a:rPr>
              <a:t>كلماتك </a:t>
            </a:r>
            <a:r>
              <a:rPr lang="ar-JO" b="1" dirty="0">
                <a:cs typeface="+mj-cs"/>
              </a:rPr>
              <a:t>باستخدام </a:t>
            </a:r>
            <a:r>
              <a:rPr lang="ar-JO" b="1" dirty="0" smtClean="0">
                <a:cs typeface="+mj-cs"/>
              </a:rPr>
              <a:t>زر </a:t>
            </a:r>
            <a:r>
              <a:rPr lang="ar-JO" b="1" dirty="0">
                <a:cs typeface="+mj-cs"/>
              </a:rPr>
              <a:t>الإضافة (+) </a:t>
            </a:r>
            <a:r>
              <a:rPr lang="ar-JO" b="1" dirty="0" smtClean="0">
                <a:cs typeface="+mj-cs"/>
              </a:rPr>
              <a:t>الاختلافات بين </a:t>
            </a:r>
            <a:r>
              <a:rPr lang="ar-JO" b="1" dirty="0"/>
              <a:t>المجمع التجاري والمحلات التجارية في الشارع </a:t>
            </a:r>
            <a:r>
              <a:rPr lang="ar-JO" b="1" dirty="0" smtClean="0">
                <a:cs typeface="+mj-cs"/>
              </a:rPr>
              <a:t>وفقًا </a:t>
            </a:r>
            <a:r>
              <a:rPr lang="ar-JO" b="1" dirty="0">
                <a:cs typeface="+mj-cs"/>
              </a:rPr>
              <a:t>للمعايير التي تظهر. يمكن إضافة المزيد من المعايير!</a:t>
            </a:r>
            <a:endParaRPr lang="he-IL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69082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b="1" dirty="0">
                <a:solidFill>
                  <a:schemeClr val="accent2">
                    <a:lumMod val="50000"/>
                  </a:schemeClr>
                </a:solidFill>
              </a:rPr>
              <a:t>تلخيص الدرس </a:t>
            </a:r>
            <a:endParaRPr lang="he-IL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לחצן פעולה: עזרה 3">
            <a:hlinkClick r:id="" action="ppaction://noaction" highlightClick="1"/>
          </p:cNvPr>
          <p:cNvSpPr/>
          <p:nvPr/>
        </p:nvSpPr>
        <p:spPr>
          <a:xfrm>
            <a:off x="228600" y="2552700"/>
            <a:ext cx="2565400" cy="1968500"/>
          </a:xfrm>
          <a:prstGeom prst="actionButtonHelp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2400" b="1" dirty="0">
                <a:cs typeface="+mj-cs"/>
              </a:rPr>
              <a:t>ما هي المباني الأخرى </a:t>
            </a:r>
            <a:r>
              <a:rPr lang="ar-JO" sz="2400" b="1" dirty="0" smtClean="0">
                <a:cs typeface="+mj-cs"/>
              </a:rPr>
              <a:t>التي يتم بناؤها مثل </a:t>
            </a:r>
            <a:r>
              <a:rPr lang="ar-JO" sz="2400" b="1" dirty="0">
                <a:cs typeface="+mj-cs"/>
              </a:rPr>
              <a:t>المجمع التجاري؟</a:t>
            </a:r>
            <a:endParaRPr lang="he-IL" sz="2400" b="1" dirty="0">
              <a:cs typeface="+mj-cs"/>
            </a:endParaRPr>
          </a:p>
        </p:txBody>
      </p:sp>
      <p:sp>
        <p:nvSpPr>
          <p:cNvPr id="5" name="לחצן פעולה: עזרה 4">
            <a:hlinkClick r:id="" action="ppaction://noaction" highlightClick="1"/>
          </p:cNvPr>
          <p:cNvSpPr/>
          <p:nvPr/>
        </p:nvSpPr>
        <p:spPr>
          <a:xfrm>
            <a:off x="3375025" y="2552700"/>
            <a:ext cx="2565400" cy="1968500"/>
          </a:xfrm>
          <a:prstGeom prst="actionButtonHelp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2400" b="1" dirty="0">
                <a:cs typeface="+mj-cs"/>
              </a:rPr>
              <a:t>لماذا لا يوجد الكثير من المقاعد داخل </a:t>
            </a:r>
            <a:r>
              <a:rPr lang="ar-JO" sz="2400" b="1" dirty="0" smtClean="0">
                <a:cs typeface="+mj-cs"/>
              </a:rPr>
              <a:t>المجمع التجاري؟</a:t>
            </a:r>
            <a:endParaRPr lang="he-IL" sz="2400" b="1" dirty="0">
              <a:cs typeface="+mj-cs"/>
            </a:endParaRPr>
          </a:p>
        </p:txBody>
      </p:sp>
      <p:sp>
        <p:nvSpPr>
          <p:cNvPr id="6" name="לחצן פעולה: עזרה 5">
            <a:hlinkClick r:id="" action="ppaction://noaction" highlightClick="1"/>
          </p:cNvPr>
          <p:cNvSpPr/>
          <p:nvPr/>
        </p:nvSpPr>
        <p:spPr>
          <a:xfrm>
            <a:off x="6378575" y="2552700"/>
            <a:ext cx="2565400" cy="1968500"/>
          </a:xfrm>
          <a:prstGeom prst="actionButtonHelp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2400" b="1" dirty="0">
                <a:cs typeface="+mj-cs"/>
              </a:rPr>
              <a:t>اشرح </a:t>
            </a:r>
            <a:r>
              <a:rPr lang="ar-JO" sz="2400" b="1" dirty="0" smtClean="0">
                <a:cs typeface="+mj-cs"/>
              </a:rPr>
              <a:t>بكلماتك مصطلح "ثقافة </a:t>
            </a:r>
            <a:r>
              <a:rPr lang="ar-JO" sz="2400" b="1" dirty="0">
                <a:cs typeface="+mj-cs"/>
              </a:rPr>
              <a:t>المستهلك"</a:t>
            </a:r>
            <a:endParaRPr lang="he-IL" sz="2400" b="1" dirty="0">
              <a:cs typeface="+mj-cs"/>
            </a:endParaRPr>
          </a:p>
        </p:txBody>
      </p:sp>
      <p:sp>
        <p:nvSpPr>
          <p:cNvPr id="7" name="לחצן פעולה: עזרה 6">
            <a:hlinkClick r:id="" action="ppaction://noaction" highlightClick="1"/>
          </p:cNvPr>
          <p:cNvSpPr/>
          <p:nvPr/>
        </p:nvSpPr>
        <p:spPr>
          <a:xfrm>
            <a:off x="228600" y="4800600"/>
            <a:ext cx="2565400" cy="1968500"/>
          </a:xfrm>
          <a:prstGeom prst="actionButtonHelp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2400" b="1" dirty="0">
                <a:cs typeface="+mj-cs"/>
              </a:rPr>
              <a:t>لماذا المصاعد والسلالم على </a:t>
            </a:r>
            <a:r>
              <a:rPr lang="ar-JO" sz="2400" b="1" dirty="0" smtClean="0">
                <a:cs typeface="+mj-cs"/>
              </a:rPr>
              <a:t>أطراف مبنى </a:t>
            </a:r>
            <a:r>
              <a:rPr lang="ar-JO" sz="2400" b="1" dirty="0"/>
              <a:t>المجمع التجاري </a:t>
            </a:r>
            <a:r>
              <a:rPr lang="ar-JO" sz="2400" b="1" dirty="0" smtClean="0">
                <a:cs typeface="+mj-cs"/>
              </a:rPr>
              <a:t>؟</a:t>
            </a:r>
            <a:endParaRPr lang="he-IL" sz="2400" b="1" dirty="0">
              <a:cs typeface="+mj-cs"/>
            </a:endParaRPr>
          </a:p>
        </p:txBody>
      </p:sp>
      <p:sp>
        <p:nvSpPr>
          <p:cNvPr id="8" name="לחצן פעולה: עזרה 7">
            <a:hlinkClick r:id="" action="ppaction://noaction" highlightClick="1"/>
          </p:cNvPr>
          <p:cNvSpPr/>
          <p:nvPr/>
        </p:nvSpPr>
        <p:spPr>
          <a:xfrm>
            <a:off x="3375025" y="4779962"/>
            <a:ext cx="2565400" cy="1968500"/>
          </a:xfrm>
          <a:prstGeom prst="actionButtonHelp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2400" b="1" dirty="0">
                <a:cs typeface="+mj-cs"/>
              </a:rPr>
              <a:t>كيف يرتبط تصميم </a:t>
            </a:r>
            <a:r>
              <a:rPr lang="ar-JO" sz="2400" b="1" dirty="0" smtClean="0">
                <a:cs typeface="+mj-cs"/>
              </a:rPr>
              <a:t>المبنى الداخلي للمجمع </a:t>
            </a:r>
            <a:r>
              <a:rPr lang="ar-JO" sz="2400" b="1" dirty="0" smtClean="0"/>
              <a:t>التجاري </a:t>
            </a:r>
            <a:r>
              <a:rPr lang="ar-JO" sz="2400" b="1" dirty="0" smtClean="0">
                <a:cs typeface="+mj-cs"/>
              </a:rPr>
              <a:t>بالاستهلاك</a:t>
            </a:r>
            <a:r>
              <a:rPr lang="ar-JO" sz="2400" b="1" dirty="0">
                <a:cs typeface="+mj-cs"/>
              </a:rPr>
              <a:t>؟</a:t>
            </a:r>
            <a:endParaRPr lang="he-IL" sz="2400" b="1" dirty="0">
              <a:cs typeface="+mj-cs"/>
            </a:endParaRPr>
          </a:p>
        </p:txBody>
      </p:sp>
      <p:sp>
        <p:nvSpPr>
          <p:cNvPr id="9" name="לחצן פעולה: עזרה 8">
            <a:hlinkClick r:id="" action="ppaction://noaction" highlightClick="1"/>
          </p:cNvPr>
          <p:cNvSpPr/>
          <p:nvPr/>
        </p:nvSpPr>
        <p:spPr>
          <a:xfrm>
            <a:off x="6378575" y="4813300"/>
            <a:ext cx="2565400" cy="1968500"/>
          </a:xfrm>
          <a:prstGeom prst="actionButtonHelp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2400" b="1" dirty="0">
                <a:cs typeface="+mj-cs"/>
              </a:rPr>
              <a:t>كيف يرتبط </a:t>
            </a:r>
            <a:r>
              <a:rPr lang="ar-JO" sz="2400" b="1" dirty="0" smtClean="0">
                <a:cs typeface="+mj-cs"/>
              </a:rPr>
              <a:t>الإحساس بالوقت </a:t>
            </a:r>
            <a:r>
              <a:rPr lang="ar-JO" sz="2400" b="1" dirty="0">
                <a:cs typeface="+mj-cs"/>
              </a:rPr>
              <a:t>بالتسوق في </a:t>
            </a:r>
            <a:r>
              <a:rPr lang="ar-JO" sz="2400" b="1" dirty="0"/>
              <a:t>المجمع التجاري </a:t>
            </a:r>
            <a:r>
              <a:rPr lang="ar-JO" sz="2400" b="1" dirty="0" smtClean="0">
                <a:cs typeface="+mj-cs"/>
              </a:rPr>
              <a:t>؟</a:t>
            </a:r>
            <a:endParaRPr lang="he-IL" sz="2400" b="1" dirty="0">
              <a:cs typeface="+mj-cs"/>
            </a:endParaRPr>
          </a:p>
        </p:txBody>
      </p:sp>
      <p:sp>
        <p:nvSpPr>
          <p:cNvPr id="10" name="לחצן פעולה: עזרה 9">
            <a:hlinkClick r:id="" action="ppaction://noaction" highlightClick="1"/>
          </p:cNvPr>
          <p:cNvSpPr/>
          <p:nvPr/>
        </p:nvSpPr>
        <p:spPr>
          <a:xfrm>
            <a:off x="9474200" y="2552700"/>
            <a:ext cx="2565400" cy="1968500"/>
          </a:xfrm>
          <a:prstGeom prst="actionButtonHelp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2400" b="1" dirty="0">
                <a:cs typeface="+mj-cs"/>
              </a:rPr>
              <a:t>ماذا يعني مصطلح "أمركة"؟</a:t>
            </a:r>
            <a:endParaRPr lang="he-IL" sz="2400" b="1" dirty="0">
              <a:cs typeface="+mj-cs"/>
            </a:endParaRPr>
          </a:p>
        </p:txBody>
      </p:sp>
      <p:sp>
        <p:nvSpPr>
          <p:cNvPr id="11" name="לחצן פעולה: עזרה 10">
            <a:hlinkClick r:id="" action="ppaction://noaction" highlightClick="1"/>
          </p:cNvPr>
          <p:cNvSpPr/>
          <p:nvPr/>
        </p:nvSpPr>
        <p:spPr>
          <a:xfrm>
            <a:off x="9382125" y="4779962"/>
            <a:ext cx="2565400" cy="1968500"/>
          </a:xfrm>
          <a:prstGeom prst="actionButtonHelp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2400" b="1" dirty="0" smtClean="0">
                <a:cs typeface="+mj-cs"/>
              </a:rPr>
              <a:t>أذكر ثلاثة </a:t>
            </a:r>
            <a:r>
              <a:rPr lang="ar-JO" sz="2400" b="1" dirty="0">
                <a:cs typeface="+mj-cs"/>
              </a:rPr>
              <a:t>اختلافات بين </a:t>
            </a:r>
            <a:r>
              <a:rPr lang="ar-JO" sz="2400" b="1" dirty="0"/>
              <a:t>المجمع التجاري </a:t>
            </a:r>
            <a:r>
              <a:rPr lang="ar-JO" sz="2400" b="1" dirty="0" smtClean="0">
                <a:cs typeface="+mj-cs"/>
              </a:rPr>
              <a:t>ومحلات </a:t>
            </a:r>
            <a:r>
              <a:rPr lang="ar-JO" sz="2400" b="1" dirty="0">
                <a:cs typeface="+mj-cs"/>
              </a:rPr>
              <a:t>الشارع</a:t>
            </a:r>
            <a:endParaRPr lang="he-IL" sz="2400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30574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b="1" dirty="0" smtClean="0">
                <a:solidFill>
                  <a:schemeClr val="accent2">
                    <a:lumMod val="50000"/>
                  </a:schemeClr>
                </a:solidFill>
              </a:rPr>
              <a:t>مهمة </a:t>
            </a:r>
            <a:r>
              <a:rPr lang="ar-JO" b="1" dirty="0">
                <a:solidFill>
                  <a:schemeClr val="accent2">
                    <a:lumMod val="50000"/>
                  </a:schemeClr>
                </a:solidFill>
              </a:rPr>
              <a:t>بيتية</a:t>
            </a:r>
            <a:br>
              <a:rPr lang="ar-JO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he-IL" b="1" dirty="0" smtClean="0">
                <a:solidFill>
                  <a:schemeClr val="accent2">
                    <a:lumMod val="50000"/>
                  </a:schemeClr>
                </a:solidFill>
              </a:rPr>
              <a:t>– </a:t>
            </a:r>
            <a:r>
              <a:rPr lang="ar-JO" b="1" dirty="0">
                <a:solidFill>
                  <a:schemeClr val="accent2">
                    <a:lumMod val="50000"/>
                  </a:schemeClr>
                </a:solidFill>
              </a:rPr>
              <a:t>سيتم إرسالها إلى </a:t>
            </a:r>
            <a:r>
              <a:rPr lang="ar-JO" b="1" dirty="0" smtClean="0">
                <a:solidFill>
                  <a:schemeClr val="accent2">
                    <a:lumMod val="50000"/>
                  </a:schemeClr>
                </a:solidFill>
              </a:rPr>
              <a:t>مجموعة في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WhatsApp</a:t>
            </a:r>
            <a:endParaRPr lang="he-IL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ar-JO" b="1" dirty="0">
                <a:cs typeface="+mj-cs"/>
              </a:rPr>
              <a:t>شاهد الفيديو</a:t>
            </a:r>
            <a:r>
              <a:rPr lang="en-US" b="1" dirty="0" smtClean="0">
                <a:cs typeface="+mj-cs"/>
                <a:hlinkClick r:id="rId2"/>
              </a:rPr>
              <a:t>https</a:t>
            </a:r>
            <a:r>
              <a:rPr lang="en-US" b="1" dirty="0" smtClean="0">
                <a:cs typeface="+mj-cs"/>
                <a:hlinkClick r:id="rId2"/>
              </a:rPr>
              <a:t>://www.mako.co.il/news-money/2019_q4/Article-638060666724e61026.htm</a:t>
            </a:r>
            <a:endParaRPr lang="he-IL" b="1" dirty="0" smtClean="0">
              <a:cs typeface="+mj-cs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ar-JO" b="1" dirty="0">
                <a:cs typeface="+mj-cs"/>
              </a:rPr>
              <a:t>ماذا تعلمت من الفيديو؟ (4 سطور</a:t>
            </a:r>
            <a:r>
              <a:rPr lang="ar-JO" b="1" dirty="0" smtClean="0">
                <a:cs typeface="+mj-cs"/>
              </a:rPr>
              <a:t>)</a:t>
            </a:r>
            <a:endParaRPr lang="he-IL" b="1" dirty="0" smtClean="0">
              <a:cs typeface="+mj-cs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ar-JO" b="1" dirty="0">
                <a:cs typeface="+mj-cs"/>
              </a:rPr>
              <a:t>كيف يختلف التسوق عبر الإنترنت عن التسوق في </a:t>
            </a:r>
            <a:r>
              <a:rPr lang="ar-JO" b="1" dirty="0" smtClean="0">
                <a:cs typeface="+mj-cs"/>
              </a:rPr>
              <a:t>المجمع التجاري؟ </a:t>
            </a:r>
            <a:r>
              <a:rPr lang="ar-JO" b="1" dirty="0">
                <a:cs typeface="+mj-cs"/>
              </a:rPr>
              <a:t>(4 سطور</a:t>
            </a:r>
            <a:r>
              <a:rPr lang="ar-JO" b="1" dirty="0" smtClean="0">
                <a:cs typeface="+mj-cs"/>
              </a:rPr>
              <a:t>)</a:t>
            </a:r>
            <a:endParaRPr lang="he-IL" b="1" dirty="0" smtClean="0">
              <a:cs typeface="+mj-cs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ar-JO" b="1" dirty="0">
                <a:cs typeface="+mj-cs"/>
              </a:rPr>
              <a:t>قم بصياغة 3 نصائح للقيام بالتسوق </a:t>
            </a:r>
            <a:r>
              <a:rPr lang="ar-JO" b="1" dirty="0" smtClean="0">
                <a:cs typeface="+mj-cs"/>
              </a:rPr>
              <a:t>الحكيم.</a:t>
            </a:r>
            <a:endParaRPr lang="he-IL" b="1" dirty="0" smtClean="0">
              <a:cs typeface="+mj-cs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ar-JO" b="1" dirty="0">
                <a:cs typeface="+mj-cs"/>
              </a:rPr>
              <a:t>يجب إرسال الإجابات كصورة إلى البريد الإلكتروني.</a:t>
            </a:r>
            <a:endParaRPr lang="he-IL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95803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492</Words>
  <Application>Microsoft Office PowerPoint</Application>
  <PresentationFormat>מסך רחב</PresentationFormat>
  <Paragraphs>40</Paragraphs>
  <Slides>8</Slides>
  <Notes>0</Notes>
  <HiddenSlides>0</HiddenSlides>
  <MMClips>1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ערכת נושא Office</vt:lpstr>
      <vt:lpstr>מצגת של PowerPoint</vt:lpstr>
      <vt:lpstr>أي نوع من المستهلكين أنا ؟!</vt:lpstr>
      <vt:lpstr>إذن ماذا يوجد في قائمة التعليم اليوم؟</vt:lpstr>
      <vt:lpstr>ما هي الفكرة من المجمع التجاري؟</vt:lpstr>
      <vt:lpstr>ثقافة الاستهلاك </vt:lpstr>
      <vt:lpstr> ما الفرق بين المجمع التجاري والمحلات التجارية الموجودة في الشارع؟ - مهمة https://padlet.com/leorbern/nit9eb17bqwoxfvh </vt:lpstr>
      <vt:lpstr>تلخيص الدرس </vt:lpstr>
      <vt:lpstr>مهمة بيتية – سيتم إرسالها إلى مجموعة في WhatsApp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Leor</dc:creator>
  <cp:lastModifiedBy>USER15</cp:lastModifiedBy>
  <cp:revision>26</cp:revision>
  <dcterms:created xsi:type="dcterms:W3CDTF">2020-08-02T07:39:00Z</dcterms:created>
  <dcterms:modified xsi:type="dcterms:W3CDTF">2021-12-29T11:01:26Z</dcterms:modified>
</cp:coreProperties>
</file>