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DCE0C0-3BC1-4ACD-8BFD-174FF2E3AADA}" type="doc">
      <dgm:prSet loTypeId="urn:microsoft.com/office/officeart/2005/8/layout/hProcess9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pPr rtl="1"/>
          <a:endParaRPr lang="he-IL"/>
        </a:p>
      </dgm:t>
    </dgm:pt>
    <dgm:pt modelId="{E05B8014-ABFC-47EC-B948-C8D012361084}">
      <dgm:prSet/>
      <dgm:spPr/>
      <dgm:t>
        <a:bodyPr/>
        <a:lstStyle/>
        <a:p>
          <a:pPr rtl="1"/>
          <a:r>
            <a:rPr lang="he-IL" dirty="0"/>
            <a:t>צעד ראשון - בחירת נושא +תוצר (התוצר אינו חובה)</a:t>
          </a:r>
        </a:p>
      </dgm:t>
    </dgm:pt>
    <dgm:pt modelId="{8BD613E0-152F-4FF7-BCBE-0BFD781CE9D2}" type="parTrans" cxnId="{AE0FE856-600F-4D99-8865-776EF0393C1F}">
      <dgm:prSet/>
      <dgm:spPr/>
      <dgm:t>
        <a:bodyPr/>
        <a:lstStyle/>
        <a:p>
          <a:pPr rtl="1"/>
          <a:endParaRPr lang="he-IL"/>
        </a:p>
      </dgm:t>
    </dgm:pt>
    <dgm:pt modelId="{25C748C1-E6A0-44DC-B6E8-255705CC2CF2}" type="sibTrans" cxnId="{AE0FE856-600F-4D99-8865-776EF0393C1F}">
      <dgm:prSet/>
      <dgm:spPr/>
      <dgm:t>
        <a:bodyPr/>
        <a:lstStyle/>
        <a:p>
          <a:pPr rtl="1"/>
          <a:endParaRPr lang="he-IL"/>
        </a:p>
      </dgm:t>
    </dgm:pt>
    <dgm:pt modelId="{F4E0CD74-B5BB-49E5-B71C-67AD928DD307}">
      <dgm:prSet/>
      <dgm:spPr/>
      <dgm:t>
        <a:bodyPr/>
        <a:lstStyle/>
        <a:p>
          <a:pPr rtl="1"/>
          <a:r>
            <a:rPr lang="he-IL" dirty="0"/>
            <a:t>צעד שלישי – חיפוש 3 מקורות מידע</a:t>
          </a:r>
        </a:p>
      </dgm:t>
    </dgm:pt>
    <dgm:pt modelId="{C77219C7-49CB-4F28-A6F1-510802F6DC91}" type="parTrans" cxnId="{4CC92AE7-9C5F-463C-BDF1-D42B716B2F33}">
      <dgm:prSet/>
      <dgm:spPr/>
      <dgm:t>
        <a:bodyPr/>
        <a:lstStyle/>
        <a:p>
          <a:pPr rtl="1"/>
          <a:endParaRPr lang="he-IL"/>
        </a:p>
      </dgm:t>
    </dgm:pt>
    <dgm:pt modelId="{827CBD23-6310-4B95-844E-2447F2174E3E}" type="sibTrans" cxnId="{4CC92AE7-9C5F-463C-BDF1-D42B716B2F33}">
      <dgm:prSet/>
      <dgm:spPr/>
      <dgm:t>
        <a:bodyPr/>
        <a:lstStyle/>
        <a:p>
          <a:pPr rtl="1"/>
          <a:endParaRPr lang="he-IL"/>
        </a:p>
      </dgm:t>
    </dgm:pt>
    <dgm:pt modelId="{2EEFFA06-9AC8-4423-8B56-A6F236956B1F}">
      <dgm:prSet/>
      <dgm:spPr/>
      <dgm:t>
        <a:bodyPr/>
        <a:lstStyle/>
        <a:p>
          <a:pPr rtl="1"/>
          <a:r>
            <a:rPr lang="he-IL" dirty="0"/>
            <a:t>צעד רביעי – טיפול במידע, קריאה וסיכום</a:t>
          </a:r>
        </a:p>
      </dgm:t>
    </dgm:pt>
    <dgm:pt modelId="{C9259BB2-136E-448D-A5BA-4075541C86B8}" type="parTrans" cxnId="{A63F0B6E-C96B-4ACD-9071-B3A34E3FF7FB}">
      <dgm:prSet/>
      <dgm:spPr/>
      <dgm:t>
        <a:bodyPr/>
        <a:lstStyle/>
        <a:p>
          <a:pPr rtl="1"/>
          <a:endParaRPr lang="he-IL"/>
        </a:p>
      </dgm:t>
    </dgm:pt>
    <dgm:pt modelId="{2A70622E-7435-4F6D-B631-E5B5B58580FD}" type="sibTrans" cxnId="{A63F0B6E-C96B-4ACD-9071-B3A34E3FF7FB}">
      <dgm:prSet/>
      <dgm:spPr/>
      <dgm:t>
        <a:bodyPr/>
        <a:lstStyle/>
        <a:p>
          <a:pPr rtl="1"/>
          <a:endParaRPr lang="he-IL"/>
        </a:p>
      </dgm:t>
    </dgm:pt>
    <dgm:pt modelId="{1368304B-576D-4989-9EC9-7EF13407260B}">
      <dgm:prSet/>
      <dgm:spPr/>
      <dgm:t>
        <a:bodyPr/>
        <a:lstStyle/>
        <a:p>
          <a:pPr rtl="1"/>
          <a:r>
            <a:rPr lang="he-IL" dirty="0"/>
            <a:t>צעד חמישי – כתיבת העבודה ועיצובה</a:t>
          </a:r>
        </a:p>
      </dgm:t>
    </dgm:pt>
    <dgm:pt modelId="{C0F48C0C-9E8D-43D9-B8E9-FE7624DEA25F}" type="parTrans" cxnId="{6FB90484-948C-45AB-8E0E-57A47B2BEFA7}">
      <dgm:prSet/>
      <dgm:spPr/>
      <dgm:t>
        <a:bodyPr/>
        <a:lstStyle/>
        <a:p>
          <a:pPr rtl="1"/>
          <a:endParaRPr lang="he-IL"/>
        </a:p>
      </dgm:t>
    </dgm:pt>
    <dgm:pt modelId="{04CD248E-5FCC-458B-A28A-7BAEC2CC3922}" type="sibTrans" cxnId="{6FB90484-948C-45AB-8E0E-57A47B2BEFA7}">
      <dgm:prSet/>
      <dgm:spPr/>
      <dgm:t>
        <a:bodyPr/>
        <a:lstStyle/>
        <a:p>
          <a:pPr rtl="1"/>
          <a:endParaRPr lang="he-IL"/>
        </a:p>
      </dgm:t>
    </dgm:pt>
    <dgm:pt modelId="{9005BA5D-5AE3-4265-92CA-EEE831F97772}">
      <dgm:prSet/>
      <dgm:spPr/>
      <dgm:t>
        <a:bodyPr/>
        <a:lstStyle/>
        <a:p>
          <a:pPr rtl="1"/>
          <a:r>
            <a:rPr lang="he-IL" dirty="0"/>
            <a:t>צעד שישי – הכנת נספח תמונות וסרטונים</a:t>
          </a:r>
        </a:p>
      </dgm:t>
    </dgm:pt>
    <dgm:pt modelId="{CBF9C45C-1E5D-4FC8-A7DF-9D983CA832C2}" type="parTrans" cxnId="{5449440A-2526-43C2-9BD9-D528C2E61B6A}">
      <dgm:prSet/>
      <dgm:spPr/>
      <dgm:t>
        <a:bodyPr/>
        <a:lstStyle/>
        <a:p>
          <a:pPr rtl="1"/>
          <a:endParaRPr lang="he-IL"/>
        </a:p>
      </dgm:t>
    </dgm:pt>
    <dgm:pt modelId="{17D53763-A3D1-4268-95A1-C667B50A521F}" type="sibTrans" cxnId="{5449440A-2526-43C2-9BD9-D528C2E61B6A}">
      <dgm:prSet/>
      <dgm:spPr/>
      <dgm:t>
        <a:bodyPr/>
        <a:lstStyle/>
        <a:p>
          <a:pPr rtl="1"/>
          <a:endParaRPr lang="he-IL"/>
        </a:p>
      </dgm:t>
    </dgm:pt>
    <dgm:pt modelId="{2A87C6F4-A578-4274-B512-7E79F0816B89}">
      <dgm:prSet/>
      <dgm:spPr/>
      <dgm:t>
        <a:bodyPr/>
        <a:lstStyle/>
        <a:p>
          <a:pPr rtl="1"/>
          <a:r>
            <a:rPr lang="he-IL" dirty="0"/>
            <a:t>צעד שביעי – הכנת תוצר: רשות ולא חובה</a:t>
          </a:r>
        </a:p>
        <a:p>
          <a:pPr rtl="1"/>
          <a:r>
            <a:rPr lang="he-IL" dirty="0"/>
            <a:t>ומזל טוב יש עבודה!!</a:t>
          </a:r>
        </a:p>
      </dgm:t>
    </dgm:pt>
    <dgm:pt modelId="{A8FB8BBD-B018-4A0A-AB24-0AD8FD782997}" type="parTrans" cxnId="{9308F1E8-FAF9-4530-AE15-CD3F6CA3D757}">
      <dgm:prSet/>
      <dgm:spPr/>
      <dgm:t>
        <a:bodyPr/>
        <a:lstStyle/>
        <a:p>
          <a:pPr rtl="1"/>
          <a:endParaRPr lang="he-IL"/>
        </a:p>
      </dgm:t>
    </dgm:pt>
    <dgm:pt modelId="{BFEAFD69-EAD4-456D-A599-2923043B8CB6}" type="sibTrans" cxnId="{9308F1E8-FAF9-4530-AE15-CD3F6CA3D757}">
      <dgm:prSet/>
      <dgm:spPr/>
      <dgm:t>
        <a:bodyPr/>
        <a:lstStyle/>
        <a:p>
          <a:pPr rtl="1"/>
          <a:endParaRPr lang="he-IL"/>
        </a:p>
      </dgm:t>
    </dgm:pt>
    <dgm:pt modelId="{60DCB86B-9909-45F8-9236-515771D46908}">
      <dgm:prSet/>
      <dgm:spPr/>
      <dgm:t>
        <a:bodyPr/>
        <a:lstStyle/>
        <a:p>
          <a:pPr rtl="1"/>
          <a:r>
            <a:rPr lang="he-IL" dirty="0"/>
            <a:t>צעד שני – שאילת שאלות על הפרק הנבחר מסיפור יוסף ואחיו וסיכומו</a:t>
          </a:r>
        </a:p>
      </dgm:t>
    </dgm:pt>
    <dgm:pt modelId="{B133059C-380B-48AF-A465-8B449CA8DF85}" type="sibTrans" cxnId="{4E14A357-063D-4516-9E23-4901E716280B}">
      <dgm:prSet/>
      <dgm:spPr/>
      <dgm:t>
        <a:bodyPr/>
        <a:lstStyle/>
        <a:p>
          <a:pPr rtl="1"/>
          <a:endParaRPr lang="he-IL"/>
        </a:p>
      </dgm:t>
    </dgm:pt>
    <dgm:pt modelId="{7065CA81-D49C-4B8B-9292-E633778330E4}" type="parTrans" cxnId="{4E14A357-063D-4516-9E23-4901E716280B}">
      <dgm:prSet/>
      <dgm:spPr/>
      <dgm:t>
        <a:bodyPr/>
        <a:lstStyle/>
        <a:p>
          <a:pPr rtl="1"/>
          <a:endParaRPr lang="he-IL"/>
        </a:p>
      </dgm:t>
    </dgm:pt>
    <dgm:pt modelId="{55E4EB67-2844-4BEB-8AE8-23FEA6B694A4}" type="pres">
      <dgm:prSet presAssocID="{EEDCE0C0-3BC1-4ACD-8BFD-174FF2E3AADA}" presName="CompostProcess" presStyleCnt="0">
        <dgm:presLayoutVars>
          <dgm:dir val="rev"/>
          <dgm:resizeHandles val="exact"/>
        </dgm:presLayoutVars>
      </dgm:prSet>
      <dgm:spPr/>
    </dgm:pt>
    <dgm:pt modelId="{FAFED176-9C79-40A0-9EB9-92BE793BCED4}" type="pres">
      <dgm:prSet presAssocID="{EEDCE0C0-3BC1-4ACD-8BFD-174FF2E3AADA}" presName="arrow" presStyleLbl="bgShp" presStyleIdx="0" presStyleCnt="1"/>
      <dgm:spPr/>
    </dgm:pt>
    <dgm:pt modelId="{8C844A91-8CBB-4911-8675-17F86AD50C9A}" type="pres">
      <dgm:prSet presAssocID="{EEDCE0C0-3BC1-4ACD-8BFD-174FF2E3AADA}" presName="linearProcess" presStyleCnt="0"/>
      <dgm:spPr/>
    </dgm:pt>
    <dgm:pt modelId="{1B42DDB7-1119-413A-B782-21EA315762DF}" type="pres">
      <dgm:prSet presAssocID="{E05B8014-ABFC-47EC-B948-C8D012361084}" presName="textNode" presStyleLbl="node1" presStyleIdx="0" presStyleCnt="7">
        <dgm:presLayoutVars>
          <dgm:bulletEnabled val="1"/>
        </dgm:presLayoutVars>
      </dgm:prSet>
      <dgm:spPr/>
    </dgm:pt>
    <dgm:pt modelId="{983C6ACD-63F9-410A-9808-8D6D505D26F6}" type="pres">
      <dgm:prSet presAssocID="{25C748C1-E6A0-44DC-B6E8-255705CC2CF2}" presName="sibTrans" presStyleCnt="0"/>
      <dgm:spPr/>
    </dgm:pt>
    <dgm:pt modelId="{CAC740BB-A0A3-4898-A437-8FFAD82BEF20}" type="pres">
      <dgm:prSet presAssocID="{60DCB86B-9909-45F8-9236-515771D46908}" presName="textNode" presStyleLbl="node1" presStyleIdx="1" presStyleCnt="7">
        <dgm:presLayoutVars>
          <dgm:bulletEnabled val="1"/>
        </dgm:presLayoutVars>
      </dgm:prSet>
      <dgm:spPr/>
    </dgm:pt>
    <dgm:pt modelId="{9B9A9680-880B-4A5B-80F6-D7F7EBD6329B}" type="pres">
      <dgm:prSet presAssocID="{B133059C-380B-48AF-A465-8B449CA8DF85}" presName="sibTrans" presStyleCnt="0"/>
      <dgm:spPr/>
    </dgm:pt>
    <dgm:pt modelId="{490EE243-A970-4D40-A210-E9078C285FA6}" type="pres">
      <dgm:prSet presAssocID="{F4E0CD74-B5BB-49E5-B71C-67AD928DD307}" presName="textNode" presStyleLbl="node1" presStyleIdx="2" presStyleCnt="7">
        <dgm:presLayoutVars>
          <dgm:bulletEnabled val="1"/>
        </dgm:presLayoutVars>
      </dgm:prSet>
      <dgm:spPr/>
    </dgm:pt>
    <dgm:pt modelId="{DD27B490-F430-49CD-88A9-0B0EA2A9EC2A}" type="pres">
      <dgm:prSet presAssocID="{827CBD23-6310-4B95-844E-2447F2174E3E}" presName="sibTrans" presStyleCnt="0"/>
      <dgm:spPr/>
    </dgm:pt>
    <dgm:pt modelId="{7660AF84-9A55-4EDA-A052-CC17CCE5B511}" type="pres">
      <dgm:prSet presAssocID="{2EEFFA06-9AC8-4423-8B56-A6F236956B1F}" presName="textNode" presStyleLbl="node1" presStyleIdx="3" presStyleCnt="7">
        <dgm:presLayoutVars>
          <dgm:bulletEnabled val="1"/>
        </dgm:presLayoutVars>
      </dgm:prSet>
      <dgm:spPr/>
    </dgm:pt>
    <dgm:pt modelId="{199DDFE2-134A-47FA-9DAC-5C0012CA6F06}" type="pres">
      <dgm:prSet presAssocID="{2A70622E-7435-4F6D-B631-E5B5B58580FD}" presName="sibTrans" presStyleCnt="0"/>
      <dgm:spPr/>
    </dgm:pt>
    <dgm:pt modelId="{1B454442-BC60-4B06-BA9B-E3B37626F1E3}" type="pres">
      <dgm:prSet presAssocID="{1368304B-576D-4989-9EC9-7EF13407260B}" presName="textNode" presStyleLbl="node1" presStyleIdx="4" presStyleCnt="7">
        <dgm:presLayoutVars>
          <dgm:bulletEnabled val="1"/>
        </dgm:presLayoutVars>
      </dgm:prSet>
      <dgm:spPr/>
    </dgm:pt>
    <dgm:pt modelId="{15405B22-0C36-4FFB-A5FD-9E9A66242D44}" type="pres">
      <dgm:prSet presAssocID="{04CD248E-5FCC-458B-A28A-7BAEC2CC3922}" presName="sibTrans" presStyleCnt="0"/>
      <dgm:spPr/>
    </dgm:pt>
    <dgm:pt modelId="{268CA34E-F887-477C-B228-3DB170884E2E}" type="pres">
      <dgm:prSet presAssocID="{9005BA5D-5AE3-4265-92CA-EEE831F97772}" presName="textNode" presStyleLbl="node1" presStyleIdx="5" presStyleCnt="7">
        <dgm:presLayoutVars>
          <dgm:bulletEnabled val="1"/>
        </dgm:presLayoutVars>
      </dgm:prSet>
      <dgm:spPr/>
    </dgm:pt>
    <dgm:pt modelId="{7A92CAA6-E570-4319-B8BD-AF9E60CCC1F8}" type="pres">
      <dgm:prSet presAssocID="{17D53763-A3D1-4268-95A1-C667B50A521F}" presName="sibTrans" presStyleCnt="0"/>
      <dgm:spPr/>
    </dgm:pt>
    <dgm:pt modelId="{4736E0AC-9CE4-4B2A-B7A2-F6141D4FB8B8}" type="pres">
      <dgm:prSet presAssocID="{2A87C6F4-A578-4274-B512-7E79F0816B89}" presName="textNode" presStyleLbl="node1" presStyleIdx="6" presStyleCnt="7">
        <dgm:presLayoutVars>
          <dgm:bulletEnabled val="1"/>
        </dgm:presLayoutVars>
      </dgm:prSet>
      <dgm:spPr/>
    </dgm:pt>
  </dgm:ptLst>
  <dgm:cxnLst>
    <dgm:cxn modelId="{5449440A-2526-43C2-9BD9-D528C2E61B6A}" srcId="{EEDCE0C0-3BC1-4ACD-8BFD-174FF2E3AADA}" destId="{9005BA5D-5AE3-4265-92CA-EEE831F97772}" srcOrd="5" destOrd="0" parTransId="{CBF9C45C-1E5D-4FC8-A7DF-9D983CA832C2}" sibTransId="{17D53763-A3D1-4268-95A1-C667B50A521F}"/>
    <dgm:cxn modelId="{59D09440-CB9B-40A5-8973-A352953863A3}" type="presOf" srcId="{60DCB86B-9909-45F8-9236-515771D46908}" destId="{CAC740BB-A0A3-4898-A437-8FFAD82BEF20}" srcOrd="0" destOrd="0" presId="urn:microsoft.com/office/officeart/2005/8/layout/hProcess9"/>
    <dgm:cxn modelId="{DD6B0560-2D8D-4D50-98E0-DE8FAB0E31EA}" type="presOf" srcId="{F4E0CD74-B5BB-49E5-B71C-67AD928DD307}" destId="{490EE243-A970-4D40-A210-E9078C285FA6}" srcOrd="0" destOrd="0" presId="urn:microsoft.com/office/officeart/2005/8/layout/hProcess9"/>
    <dgm:cxn modelId="{A63F0B6E-C96B-4ACD-9071-B3A34E3FF7FB}" srcId="{EEDCE0C0-3BC1-4ACD-8BFD-174FF2E3AADA}" destId="{2EEFFA06-9AC8-4423-8B56-A6F236956B1F}" srcOrd="3" destOrd="0" parTransId="{C9259BB2-136E-448D-A5BA-4075541C86B8}" sibTransId="{2A70622E-7435-4F6D-B631-E5B5B58580FD}"/>
    <dgm:cxn modelId="{AE0FE856-600F-4D99-8865-776EF0393C1F}" srcId="{EEDCE0C0-3BC1-4ACD-8BFD-174FF2E3AADA}" destId="{E05B8014-ABFC-47EC-B948-C8D012361084}" srcOrd="0" destOrd="0" parTransId="{8BD613E0-152F-4FF7-BCBE-0BFD781CE9D2}" sibTransId="{25C748C1-E6A0-44DC-B6E8-255705CC2CF2}"/>
    <dgm:cxn modelId="{4E14A357-063D-4516-9E23-4901E716280B}" srcId="{EEDCE0C0-3BC1-4ACD-8BFD-174FF2E3AADA}" destId="{60DCB86B-9909-45F8-9236-515771D46908}" srcOrd="1" destOrd="0" parTransId="{7065CA81-D49C-4B8B-9292-E633778330E4}" sibTransId="{B133059C-380B-48AF-A465-8B449CA8DF85}"/>
    <dgm:cxn modelId="{6FB90484-948C-45AB-8E0E-57A47B2BEFA7}" srcId="{EEDCE0C0-3BC1-4ACD-8BFD-174FF2E3AADA}" destId="{1368304B-576D-4989-9EC9-7EF13407260B}" srcOrd="4" destOrd="0" parTransId="{C0F48C0C-9E8D-43D9-B8E9-FE7624DEA25F}" sibTransId="{04CD248E-5FCC-458B-A28A-7BAEC2CC3922}"/>
    <dgm:cxn modelId="{8FCD029F-51A4-4ABB-A1E0-7A5D1C2A7A51}" type="presOf" srcId="{2EEFFA06-9AC8-4423-8B56-A6F236956B1F}" destId="{7660AF84-9A55-4EDA-A052-CC17CCE5B511}" srcOrd="0" destOrd="0" presId="urn:microsoft.com/office/officeart/2005/8/layout/hProcess9"/>
    <dgm:cxn modelId="{53957ABB-3522-47E6-BE7C-833882F4686D}" type="presOf" srcId="{9005BA5D-5AE3-4265-92CA-EEE831F97772}" destId="{268CA34E-F887-477C-B228-3DB170884E2E}" srcOrd="0" destOrd="0" presId="urn:microsoft.com/office/officeart/2005/8/layout/hProcess9"/>
    <dgm:cxn modelId="{88BE2CBF-8A6D-4658-BFF1-A11D4C2CDB8F}" type="presOf" srcId="{1368304B-576D-4989-9EC9-7EF13407260B}" destId="{1B454442-BC60-4B06-BA9B-E3B37626F1E3}" srcOrd="0" destOrd="0" presId="urn:microsoft.com/office/officeart/2005/8/layout/hProcess9"/>
    <dgm:cxn modelId="{A49EFEC6-4F32-413D-B9D5-CFFA2B763EAB}" type="presOf" srcId="{E05B8014-ABFC-47EC-B948-C8D012361084}" destId="{1B42DDB7-1119-413A-B782-21EA315762DF}" srcOrd="0" destOrd="0" presId="urn:microsoft.com/office/officeart/2005/8/layout/hProcess9"/>
    <dgm:cxn modelId="{11DC50CE-2F6A-4EDD-AB26-38C9915D2756}" type="presOf" srcId="{EEDCE0C0-3BC1-4ACD-8BFD-174FF2E3AADA}" destId="{55E4EB67-2844-4BEB-8AE8-23FEA6B694A4}" srcOrd="0" destOrd="0" presId="urn:microsoft.com/office/officeart/2005/8/layout/hProcess9"/>
    <dgm:cxn modelId="{F6D67ECF-7DC8-4D4B-BACB-9EA5855A360D}" type="presOf" srcId="{2A87C6F4-A578-4274-B512-7E79F0816B89}" destId="{4736E0AC-9CE4-4B2A-B7A2-F6141D4FB8B8}" srcOrd="0" destOrd="0" presId="urn:microsoft.com/office/officeart/2005/8/layout/hProcess9"/>
    <dgm:cxn modelId="{4CC92AE7-9C5F-463C-BDF1-D42B716B2F33}" srcId="{EEDCE0C0-3BC1-4ACD-8BFD-174FF2E3AADA}" destId="{F4E0CD74-B5BB-49E5-B71C-67AD928DD307}" srcOrd="2" destOrd="0" parTransId="{C77219C7-49CB-4F28-A6F1-510802F6DC91}" sibTransId="{827CBD23-6310-4B95-844E-2447F2174E3E}"/>
    <dgm:cxn modelId="{9308F1E8-FAF9-4530-AE15-CD3F6CA3D757}" srcId="{EEDCE0C0-3BC1-4ACD-8BFD-174FF2E3AADA}" destId="{2A87C6F4-A578-4274-B512-7E79F0816B89}" srcOrd="6" destOrd="0" parTransId="{A8FB8BBD-B018-4A0A-AB24-0AD8FD782997}" sibTransId="{BFEAFD69-EAD4-456D-A599-2923043B8CB6}"/>
    <dgm:cxn modelId="{DCA4AA4E-26B0-4A9A-840D-8CDD786DBDEC}" type="presParOf" srcId="{55E4EB67-2844-4BEB-8AE8-23FEA6B694A4}" destId="{FAFED176-9C79-40A0-9EB9-92BE793BCED4}" srcOrd="0" destOrd="0" presId="urn:microsoft.com/office/officeart/2005/8/layout/hProcess9"/>
    <dgm:cxn modelId="{5F7D2AA2-EAE4-4560-9BDE-FA68024D0915}" type="presParOf" srcId="{55E4EB67-2844-4BEB-8AE8-23FEA6B694A4}" destId="{8C844A91-8CBB-4911-8675-17F86AD50C9A}" srcOrd="1" destOrd="0" presId="urn:microsoft.com/office/officeart/2005/8/layout/hProcess9"/>
    <dgm:cxn modelId="{736222CE-41F5-45FB-B3FB-F1EB265D2DCD}" type="presParOf" srcId="{8C844A91-8CBB-4911-8675-17F86AD50C9A}" destId="{1B42DDB7-1119-413A-B782-21EA315762DF}" srcOrd="0" destOrd="0" presId="urn:microsoft.com/office/officeart/2005/8/layout/hProcess9"/>
    <dgm:cxn modelId="{555D3436-1486-46A3-8A87-846E1D581075}" type="presParOf" srcId="{8C844A91-8CBB-4911-8675-17F86AD50C9A}" destId="{983C6ACD-63F9-410A-9808-8D6D505D26F6}" srcOrd="1" destOrd="0" presId="urn:microsoft.com/office/officeart/2005/8/layout/hProcess9"/>
    <dgm:cxn modelId="{F07C4FC9-73C0-48B2-BF85-A3C7E81F95E2}" type="presParOf" srcId="{8C844A91-8CBB-4911-8675-17F86AD50C9A}" destId="{CAC740BB-A0A3-4898-A437-8FFAD82BEF20}" srcOrd="2" destOrd="0" presId="urn:microsoft.com/office/officeart/2005/8/layout/hProcess9"/>
    <dgm:cxn modelId="{4049B775-4E74-4C8A-90EE-891328B7F17D}" type="presParOf" srcId="{8C844A91-8CBB-4911-8675-17F86AD50C9A}" destId="{9B9A9680-880B-4A5B-80F6-D7F7EBD6329B}" srcOrd="3" destOrd="0" presId="urn:microsoft.com/office/officeart/2005/8/layout/hProcess9"/>
    <dgm:cxn modelId="{C4932392-184D-4F19-8995-17F9B2B4B85D}" type="presParOf" srcId="{8C844A91-8CBB-4911-8675-17F86AD50C9A}" destId="{490EE243-A970-4D40-A210-E9078C285FA6}" srcOrd="4" destOrd="0" presId="urn:microsoft.com/office/officeart/2005/8/layout/hProcess9"/>
    <dgm:cxn modelId="{01B2B6FA-45F6-4072-BCDB-BFE5F111F935}" type="presParOf" srcId="{8C844A91-8CBB-4911-8675-17F86AD50C9A}" destId="{DD27B490-F430-49CD-88A9-0B0EA2A9EC2A}" srcOrd="5" destOrd="0" presId="urn:microsoft.com/office/officeart/2005/8/layout/hProcess9"/>
    <dgm:cxn modelId="{A229ABAB-F3BB-4A5D-890C-9974A0FE104D}" type="presParOf" srcId="{8C844A91-8CBB-4911-8675-17F86AD50C9A}" destId="{7660AF84-9A55-4EDA-A052-CC17CCE5B511}" srcOrd="6" destOrd="0" presId="urn:microsoft.com/office/officeart/2005/8/layout/hProcess9"/>
    <dgm:cxn modelId="{C9A08F51-7776-4D98-AD49-49A343705F2A}" type="presParOf" srcId="{8C844A91-8CBB-4911-8675-17F86AD50C9A}" destId="{199DDFE2-134A-47FA-9DAC-5C0012CA6F06}" srcOrd="7" destOrd="0" presId="urn:microsoft.com/office/officeart/2005/8/layout/hProcess9"/>
    <dgm:cxn modelId="{3416ABE2-F245-4FB0-B071-E384099E6967}" type="presParOf" srcId="{8C844A91-8CBB-4911-8675-17F86AD50C9A}" destId="{1B454442-BC60-4B06-BA9B-E3B37626F1E3}" srcOrd="8" destOrd="0" presId="urn:microsoft.com/office/officeart/2005/8/layout/hProcess9"/>
    <dgm:cxn modelId="{15D840E7-F05B-4525-A980-27E352FA8327}" type="presParOf" srcId="{8C844A91-8CBB-4911-8675-17F86AD50C9A}" destId="{15405B22-0C36-4FFB-A5FD-9E9A66242D44}" srcOrd="9" destOrd="0" presId="urn:microsoft.com/office/officeart/2005/8/layout/hProcess9"/>
    <dgm:cxn modelId="{500998A6-13AB-42ED-9610-4CB10F700D43}" type="presParOf" srcId="{8C844A91-8CBB-4911-8675-17F86AD50C9A}" destId="{268CA34E-F887-477C-B228-3DB170884E2E}" srcOrd="10" destOrd="0" presId="urn:microsoft.com/office/officeart/2005/8/layout/hProcess9"/>
    <dgm:cxn modelId="{33D76C2D-DE16-4D66-94E5-86039433E1AC}" type="presParOf" srcId="{8C844A91-8CBB-4911-8675-17F86AD50C9A}" destId="{7A92CAA6-E570-4319-B8BD-AF9E60CCC1F8}" srcOrd="11" destOrd="0" presId="urn:microsoft.com/office/officeart/2005/8/layout/hProcess9"/>
    <dgm:cxn modelId="{8F52138F-CAA6-436E-9A39-65F8EFCED86C}" type="presParOf" srcId="{8C844A91-8CBB-4911-8675-17F86AD50C9A}" destId="{4736E0AC-9CE4-4B2A-B7A2-F6141D4FB8B8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FED176-9C79-40A0-9EB9-92BE793BCED4}">
      <dsp:nvSpPr>
        <dsp:cNvPr id="0" name=""/>
        <dsp:cNvSpPr/>
      </dsp:nvSpPr>
      <dsp:spPr>
        <a:xfrm>
          <a:off x="927797" y="0"/>
          <a:ext cx="10515033" cy="5811355"/>
        </a:xfrm>
        <a:prstGeom prst="lef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42DDB7-1119-413A-B782-21EA315762DF}">
      <dsp:nvSpPr>
        <dsp:cNvPr id="0" name=""/>
        <dsp:cNvSpPr/>
      </dsp:nvSpPr>
      <dsp:spPr>
        <a:xfrm>
          <a:off x="10675253" y="1743406"/>
          <a:ext cx="1694316" cy="23245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צעד ראשון - בחירת נושא +תוצר (התוצר אינו חובה)</a:t>
          </a:r>
        </a:p>
      </dsp:txBody>
      <dsp:txXfrm>
        <a:off x="10757963" y="1826116"/>
        <a:ext cx="1528896" cy="2159122"/>
      </dsp:txXfrm>
    </dsp:sp>
    <dsp:sp modelId="{CAC740BB-A0A3-4898-A437-8FFAD82BEF20}">
      <dsp:nvSpPr>
        <dsp:cNvPr id="0" name=""/>
        <dsp:cNvSpPr/>
      </dsp:nvSpPr>
      <dsp:spPr>
        <a:xfrm>
          <a:off x="8896221" y="1743406"/>
          <a:ext cx="1694316" cy="23245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צעד שני – שאילת שאלות על הפרק הנבחר מסיפור יוסף ואחיו וסיכומו</a:t>
          </a:r>
        </a:p>
      </dsp:txBody>
      <dsp:txXfrm>
        <a:off x="8978931" y="1826116"/>
        <a:ext cx="1528896" cy="2159122"/>
      </dsp:txXfrm>
    </dsp:sp>
    <dsp:sp modelId="{490EE243-A970-4D40-A210-E9078C285FA6}">
      <dsp:nvSpPr>
        <dsp:cNvPr id="0" name=""/>
        <dsp:cNvSpPr/>
      </dsp:nvSpPr>
      <dsp:spPr>
        <a:xfrm>
          <a:off x="7117188" y="1743406"/>
          <a:ext cx="1694316" cy="23245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צעד שלישי – חיפוש 3 מקורות מידע</a:t>
          </a:r>
        </a:p>
      </dsp:txBody>
      <dsp:txXfrm>
        <a:off x="7199898" y="1826116"/>
        <a:ext cx="1528896" cy="2159122"/>
      </dsp:txXfrm>
    </dsp:sp>
    <dsp:sp modelId="{7660AF84-9A55-4EDA-A052-CC17CCE5B511}">
      <dsp:nvSpPr>
        <dsp:cNvPr id="0" name=""/>
        <dsp:cNvSpPr/>
      </dsp:nvSpPr>
      <dsp:spPr>
        <a:xfrm>
          <a:off x="5338155" y="1743406"/>
          <a:ext cx="1694316" cy="23245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צעד רביעי – טיפול במידע, קריאה וסיכום</a:t>
          </a:r>
        </a:p>
      </dsp:txBody>
      <dsp:txXfrm>
        <a:off x="5420865" y="1826116"/>
        <a:ext cx="1528896" cy="2159122"/>
      </dsp:txXfrm>
    </dsp:sp>
    <dsp:sp modelId="{1B454442-BC60-4B06-BA9B-E3B37626F1E3}">
      <dsp:nvSpPr>
        <dsp:cNvPr id="0" name=""/>
        <dsp:cNvSpPr/>
      </dsp:nvSpPr>
      <dsp:spPr>
        <a:xfrm>
          <a:off x="3559122" y="1743406"/>
          <a:ext cx="1694316" cy="23245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צעד חמישי – כתיבת העבודה ועיצובה</a:t>
          </a:r>
        </a:p>
      </dsp:txBody>
      <dsp:txXfrm>
        <a:off x="3641832" y="1826116"/>
        <a:ext cx="1528896" cy="2159122"/>
      </dsp:txXfrm>
    </dsp:sp>
    <dsp:sp modelId="{268CA34E-F887-477C-B228-3DB170884E2E}">
      <dsp:nvSpPr>
        <dsp:cNvPr id="0" name=""/>
        <dsp:cNvSpPr/>
      </dsp:nvSpPr>
      <dsp:spPr>
        <a:xfrm>
          <a:off x="1780089" y="1743406"/>
          <a:ext cx="1694316" cy="23245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צעד שישי – הכנת נספח תמונות וסרטונים</a:t>
          </a:r>
        </a:p>
      </dsp:txBody>
      <dsp:txXfrm>
        <a:off x="1862799" y="1826116"/>
        <a:ext cx="1528896" cy="2159122"/>
      </dsp:txXfrm>
    </dsp:sp>
    <dsp:sp modelId="{4736E0AC-9CE4-4B2A-B7A2-F6141D4FB8B8}">
      <dsp:nvSpPr>
        <dsp:cNvPr id="0" name=""/>
        <dsp:cNvSpPr/>
      </dsp:nvSpPr>
      <dsp:spPr>
        <a:xfrm>
          <a:off x="1057" y="1743406"/>
          <a:ext cx="1694316" cy="23245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צעד שביעי – הכנת תוצר: רשות ולא חובה</a:t>
          </a: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ומזל טוב יש עבודה!!</a:t>
          </a:r>
        </a:p>
      </dsp:txBody>
      <dsp:txXfrm>
        <a:off x="83767" y="1826116"/>
        <a:ext cx="1528896" cy="21591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נכון או לא נכו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68163C1-6061-435A-8A9E-8453A2548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0601" y="475129"/>
            <a:ext cx="8915399" cy="3117040"/>
          </a:xfrm>
        </p:spPr>
        <p:txBody>
          <a:bodyPr>
            <a:normAutofit/>
          </a:bodyPr>
          <a:lstStyle/>
          <a:p>
            <a:pPr algn="ctr"/>
            <a:r>
              <a:rPr lang="he-IL" sz="4400" dirty="0">
                <a:latin typeface="David" panose="020E0502060401010101" pitchFamily="34" charset="-79"/>
                <a:cs typeface="David" panose="020E0502060401010101" pitchFamily="34" charset="-79"/>
              </a:rPr>
              <a:t>תנ"ך תשפ"ב</a:t>
            </a:r>
            <a:b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sz="3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4B2892B-32ED-4459-8180-AC91655D87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10000"/>
              <a:buFont typeface="Arial" pitchFamily="34" charset="0"/>
              <a:buNone/>
              <a:tabLst/>
              <a:defRPr/>
            </a:pPr>
            <a:r>
              <a:rPr kumimoji="0" lang="he-IL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צעדים ראשנים בכתיבת עבודה</a:t>
            </a:r>
            <a:endParaRPr kumimoji="0" lang="he-IL" sz="4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David" panose="020E0502060401010101" pitchFamily="34" charset="-79"/>
              <a:ea typeface="Tahoma" panose="020B0604030504040204" pitchFamily="34" charset="0"/>
              <a:cs typeface="David" panose="020E0502060401010101" pitchFamily="34" charset="-79"/>
            </a:endParaRPr>
          </a:p>
          <a:p>
            <a:pPr algn="r"/>
            <a:endParaRPr lang="he-IL" dirty="0"/>
          </a:p>
        </p:txBody>
      </p:sp>
      <p:pic>
        <p:nvPicPr>
          <p:cNvPr id="4" name="Picture 2" descr="אוזן – ציוד משרדי">
            <a:extLst>
              <a:ext uri="{FF2B5EF4-FFF2-40B4-BE49-F238E27FC236}">
                <a16:creationId xmlns:a16="http://schemas.microsoft.com/office/drawing/2014/main" id="{265BA90F-F038-4F1F-83D2-2C3D9301FC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690" y="948090"/>
            <a:ext cx="4064968" cy="2708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7253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D9646E3-22D1-4CE4-9B55-6EA4487BF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kumimoji="0" lang="he-IL" sz="4900" b="1" i="0" u="none" strike="noStrike" kern="1200" cap="none" spc="0" normalizeH="0" baseline="0" noProof="0" dirty="0">
                <a:ln>
                  <a:noFill/>
                </a:ln>
                <a:solidFill>
                  <a:srgbClr val="E9502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צעדים בכתיבת עבודה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מציין מיקום תוכן 4">
            <a:extLst>
              <a:ext uri="{FF2B5EF4-FFF2-40B4-BE49-F238E27FC236}">
                <a16:creationId xmlns:a16="http://schemas.microsoft.com/office/drawing/2014/main" id="{90DFE935-D424-4EBE-8660-8768B0D1A1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1182371"/>
              </p:ext>
            </p:extLst>
          </p:nvPr>
        </p:nvGraphicFramePr>
        <p:xfrm>
          <a:off x="47329" y="1685364"/>
          <a:ext cx="12370628" cy="5811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עמותת צעדים קטנים - YouTube">
            <a:extLst>
              <a:ext uri="{FF2B5EF4-FFF2-40B4-BE49-F238E27FC236}">
                <a16:creationId xmlns:a16="http://schemas.microsoft.com/office/drawing/2014/main" id="{7062454D-AA99-480D-9546-2B67984405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9" y="739588"/>
            <a:ext cx="2143868" cy="2143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938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BF431BD-0BE6-45BA-87EE-29295976C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kumimoji="0" lang="he-IL" sz="4900" b="1" i="0" u="none" strike="noStrike" kern="1200" cap="none" spc="0" normalizeH="0" baseline="0" noProof="0" dirty="0">
                <a:ln>
                  <a:noFill/>
                </a:ln>
                <a:solidFill>
                  <a:srgbClr val="E95020"/>
                </a:solidFill>
                <a:effectLst/>
                <a:uLnTx/>
                <a:uFillTx/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בחירת הנושא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9E29AD3C-1894-475A-B927-680A023081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7176" y="2648006"/>
            <a:ext cx="10787437" cy="4030700"/>
          </a:xfrm>
        </p:spPr>
      </p:pic>
      <p:pic>
        <p:nvPicPr>
          <p:cNvPr id="6" name="Picture 2" descr="בחירת הנושא - נושא אישי">
            <a:extLst>
              <a:ext uri="{FF2B5EF4-FFF2-40B4-BE49-F238E27FC236}">
                <a16:creationId xmlns:a16="http://schemas.microsoft.com/office/drawing/2014/main" id="{29FC4A0F-A1D6-4D32-B447-2AB59A1018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640" y="3942020"/>
            <a:ext cx="3747145" cy="260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0707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B696752-956E-48E7-8AC5-F4A8378C5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1" dirty="0">
                <a:solidFill>
                  <a:schemeClr val="accent4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ניסוח שאלת חקר</a:t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6943602-45E8-46D2-875E-F7694FA25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4659" y="2133600"/>
            <a:ext cx="9639953" cy="3777622"/>
          </a:xfrm>
        </p:spPr>
        <p:txBody>
          <a:bodyPr>
            <a:normAutofit fontScale="92500" lnSpcReduction="10000"/>
          </a:bodyPr>
          <a:lstStyle/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Tx/>
              <a:buSzPct val="110000"/>
              <a:buFont typeface="Arial" pitchFamily="34" charset="0"/>
              <a:buNone/>
              <a:tabLst/>
              <a:defRPr/>
            </a:pPr>
            <a:r>
              <a:rPr kumimoji="0" lang="he-IL" sz="3400" b="0" i="0" u="none" strike="noStrike" kern="1200" cap="none" spc="0" normalizeH="0" baseline="0" noProof="0" dirty="0">
                <a:ln>
                  <a:noFill/>
                </a:ln>
                <a:solidFill>
                  <a:srgbClr val="652825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שאלת חקר היא הבסיס לעבודתכם, ומובילה למעשה את העבודה כולה. </a:t>
            </a:r>
          </a:p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Tx/>
              <a:buSzPct val="110000"/>
              <a:buFont typeface="Arial" pitchFamily="34" charset="0"/>
              <a:buNone/>
              <a:tabLst/>
              <a:defRPr/>
            </a:pPr>
            <a:r>
              <a:rPr kumimoji="0" lang="he-IL" sz="3400" b="0" i="0" u="none" strike="noStrike" kern="1200" cap="none" spc="0" normalizeH="0" baseline="0" noProof="0" dirty="0">
                <a:ln>
                  <a:noFill/>
                </a:ln>
                <a:solidFill>
                  <a:srgbClr val="652825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שאלת חקר טובה, היא המפתח להצלחה בכתיבת עבודה. </a:t>
            </a:r>
          </a:p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Tx/>
              <a:buSzPct val="110000"/>
              <a:buFont typeface="Arial" pitchFamily="34" charset="0"/>
              <a:buNone/>
              <a:tabLst/>
              <a:defRPr/>
            </a:pPr>
            <a:r>
              <a:rPr kumimoji="0" lang="he-IL" sz="3400" b="0" i="0" u="none" strike="noStrike" kern="1200" cap="none" spc="0" normalizeH="0" baseline="0" noProof="0" dirty="0">
                <a:ln>
                  <a:noFill/>
                </a:ln>
                <a:solidFill>
                  <a:srgbClr val="652825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שאלת החקר שתנסחו צריכה להיות רלוונטית (קשורה) לנושא אותו בחרתם, עליה להיות ממוקדת (כלומר ברור מה היא מבקשת לבדוק), ומנוסחת  היטב.</a:t>
            </a:r>
          </a:p>
          <a:p>
            <a:endParaRPr lang="he-IL" sz="2400" dirty="0"/>
          </a:p>
        </p:txBody>
      </p:sp>
      <p:pic>
        <p:nvPicPr>
          <p:cNvPr id="4" name="Picture 2" descr="מה באמת אתם יודעים על כאב? - אקטיבי">
            <a:extLst>
              <a:ext uri="{FF2B5EF4-FFF2-40B4-BE49-F238E27FC236}">
                <a16:creationId xmlns:a16="http://schemas.microsoft.com/office/drawing/2014/main" id="{4E7F1AFC-0949-437F-9E8F-A31DC242D2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621" y="316784"/>
            <a:ext cx="1575579" cy="1816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9246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11646B4-F95E-4A22-AA18-8D0E131A4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b="1" dirty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סיעור מוחות ראשוני בזוגות ועם המורה לבחירת תוצר - רשות</a:t>
            </a:r>
            <a:endParaRPr lang="he-IL" sz="4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A2CC71B2-FC07-4D3B-AB9E-104E15D2B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954" y="4354045"/>
            <a:ext cx="11501718" cy="2342589"/>
          </a:xfrm>
        </p:spPr>
        <p:txBody>
          <a:bodyPr>
            <a:normAutofit fontScale="47500" lnSpcReduction="20000"/>
          </a:bodyPr>
          <a:lstStyle/>
          <a:p>
            <a:pPr marL="274320" marR="0" lvl="0" indent="-27432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10000"/>
              <a:buFont typeface="Arial" pitchFamily="34" charset="0"/>
              <a:buChar char="▪"/>
              <a:tabLst/>
              <a:defRPr/>
            </a:pPr>
            <a:r>
              <a:rPr kumimoji="0" lang="he-IL" sz="5100" b="1" i="0" u="none" strike="noStrike" kern="1200" cap="none" spc="0" normalizeH="0" baseline="0" noProof="0" dirty="0">
                <a:ln>
                  <a:noFill/>
                </a:ln>
                <a:solidFill>
                  <a:srgbClr val="652825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כל תוצר יתאים ובתנאי שהוא יראה  /ידגים  /ימחיש  את הנושא העיקרי של העבודה והדברים החשובים שלמדתם.</a:t>
            </a:r>
          </a:p>
          <a:p>
            <a:pPr marL="274320" marR="0" lvl="0" indent="-27432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10000"/>
              <a:buFont typeface="Arial" pitchFamily="34" charset="0"/>
              <a:buChar char="▪"/>
              <a:tabLst/>
              <a:defRPr/>
            </a:pPr>
            <a:r>
              <a:rPr kumimoji="0" lang="he-IL" sz="5100" b="1" i="0" u="none" strike="noStrike" kern="1200" cap="none" spc="0" normalizeH="0" baseline="0" noProof="0" dirty="0">
                <a:ln>
                  <a:noFill/>
                </a:ln>
                <a:solidFill>
                  <a:srgbClr val="652825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תוצרים אפשריים: משחק או סרטון, או פוסטר/כרזה, או ציור או צילום. </a:t>
            </a:r>
          </a:p>
          <a:p>
            <a:pPr marL="274320" marR="0" lvl="0" indent="-27432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10000"/>
              <a:buFont typeface="Arial" pitchFamily="34" charset="0"/>
              <a:buChar char="▪"/>
              <a:tabLst/>
              <a:defRPr/>
            </a:pPr>
            <a:endParaRPr kumimoji="0" lang="he-IL" sz="5100" b="1" i="0" u="none" strike="noStrike" kern="1200" cap="none" spc="0" normalizeH="0" baseline="0" noProof="0" dirty="0">
              <a:ln>
                <a:noFill/>
              </a:ln>
              <a:solidFill>
                <a:srgbClr val="652825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10000"/>
              <a:buFont typeface="Arial" pitchFamily="34" charset="0"/>
              <a:buChar char="▪"/>
              <a:tabLst/>
              <a:defRPr/>
            </a:pPr>
            <a:r>
              <a:rPr kumimoji="0" lang="he-IL" sz="5100" b="1" i="0" u="none" strike="noStrike" kern="1200" cap="none" spc="0" normalizeH="0" baseline="0" noProof="0" dirty="0">
                <a:ln>
                  <a:noFill/>
                </a:ln>
                <a:solidFill>
                  <a:srgbClr val="652825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הערה: התוצר אינו חובה אלא רשות.  </a:t>
            </a:r>
          </a:p>
          <a:p>
            <a:pPr algn="r"/>
            <a:endParaRPr lang="he-IL" dirty="0"/>
          </a:p>
        </p:txBody>
      </p:sp>
      <p:pic>
        <p:nvPicPr>
          <p:cNvPr id="4" name="Picture 2" descr="סיעור מוחות - العصف الذهني - ניצול מקורות טבעיים - استغلال المصادر الطبيعية">
            <a:extLst>
              <a:ext uri="{FF2B5EF4-FFF2-40B4-BE49-F238E27FC236}">
                <a16:creationId xmlns:a16="http://schemas.microsoft.com/office/drawing/2014/main" id="{6AAB4D3C-9664-43FA-8F73-43B71A3139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78" y="900870"/>
            <a:ext cx="3127477" cy="2342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000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9A6500B-DD03-4210-B846-E87B41A2F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4000" b="1" dirty="0">
                <a:solidFill>
                  <a:schemeClr val="accent4"/>
                </a:solidFill>
              </a:rPr>
              <a:t>איסוף החומרים</a:t>
            </a:r>
            <a:endParaRPr lang="he-IL" dirty="0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452EF1D-E2BD-4815-801D-FB8C199D5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89212" y="3530128"/>
            <a:ext cx="8915399" cy="2942389"/>
          </a:xfrm>
        </p:spPr>
        <p:txBody>
          <a:bodyPr>
            <a:normAutofit lnSpcReduction="10000"/>
          </a:bodyPr>
          <a:lstStyle/>
          <a:p>
            <a:pPr marL="274320" marR="0" lvl="0" indent="-27432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10000"/>
              <a:buFont typeface="Arial" pitchFamily="34" charset="0"/>
              <a:buChar char="▪"/>
              <a:tabLst/>
              <a:defRPr/>
            </a:pPr>
            <a:endParaRPr kumimoji="0" lang="he-IL" sz="2400" b="0" i="0" u="sng" strike="noStrike" kern="1200" cap="none" spc="0" normalizeH="0" baseline="0" noProof="0" dirty="0">
              <a:ln>
                <a:noFill/>
              </a:ln>
              <a:solidFill>
                <a:srgbClr val="652825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10000"/>
              <a:buFont typeface="Arial" pitchFamily="34" charset="0"/>
              <a:buChar char="▪"/>
              <a:tabLst/>
              <a:defRPr/>
            </a:pP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652825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איסוף מידע על הנושא שבחרתם </a:t>
            </a:r>
          </a:p>
          <a:p>
            <a:pPr marL="274320" marR="0" lvl="0" indent="-27432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10000"/>
              <a:buFont typeface="Arial" pitchFamily="34" charset="0"/>
              <a:buChar char="▪"/>
              <a:tabLst/>
              <a:defRPr/>
            </a:pP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652825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ניתן לבנות טבלה של שאלות</a:t>
            </a:r>
          </a:p>
          <a:p>
            <a:pPr marL="274320" marR="0" lvl="0" indent="-27432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10000"/>
              <a:buFont typeface="Arial" pitchFamily="34" charset="0"/>
              <a:buChar char="▪"/>
              <a:tabLst/>
              <a:defRPr/>
            </a:pP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652825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עיינו באתרי אינטרנט. </a:t>
            </a:r>
          </a:p>
          <a:p>
            <a:pPr marL="274320" marR="0" lvl="0" indent="-27432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10000"/>
              <a:buFont typeface="Arial" pitchFamily="34" charset="0"/>
              <a:buChar char="▪"/>
              <a:tabLst/>
              <a:defRPr/>
            </a:pP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652825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לאחר סיום שלב זה כתבו והסבירו מדוע בחרתם נושא זה, ומה היה התהליך שהוביל אתכם לבחירה זו.</a:t>
            </a:r>
          </a:p>
          <a:p>
            <a:pPr marL="274320" marR="0" lvl="0" indent="-27432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10000"/>
              <a:buFont typeface="Arial" pitchFamily="34" charset="0"/>
              <a:buChar char="▪"/>
              <a:tabLst/>
              <a:defRPr/>
            </a:pP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652825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endParaRPr lang="he-IL" dirty="0"/>
          </a:p>
        </p:txBody>
      </p:sp>
      <p:pic>
        <p:nvPicPr>
          <p:cNvPr id="5" name="Picture 2" descr="ד&quot;ר לאה מזור: על מקרא, הוראה וחינוך: כתיבת עבודה אקדמית במקרא: מבחר מספרות  העזר">
            <a:extLst>
              <a:ext uri="{FF2B5EF4-FFF2-40B4-BE49-F238E27FC236}">
                <a16:creationId xmlns:a16="http://schemas.microsoft.com/office/drawing/2014/main" id="{C85A31A3-6C44-4F8C-9BF1-D58E15FB2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138" y="1752600"/>
            <a:ext cx="541972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7713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DF6F3C7-D2CD-40FB-A382-EE77664D7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kumimoji="0" lang="he-IL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כתיבת העבודה והמבנה שלה:</a:t>
            </a:r>
            <a:endParaRPr lang="he-IL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BF0E65A-14DF-403E-B64E-A0D2C8FDA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635" y="2294964"/>
            <a:ext cx="10769506" cy="4296335"/>
          </a:xfrm>
        </p:spPr>
        <p:txBody>
          <a:bodyPr>
            <a:normAutofit/>
          </a:bodyPr>
          <a:lstStyle/>
          <a:p>
            <a:pPr marL="274320" marR="0" lvl="0" indent="-27432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10000"/>
              <a:buFont typeface="Arial" pitchFamily="34" charset="0"/>
              <a:buChar char="▪"/>
              <a:tabLst/>
              <a:defRPr/>
            </a:pPr>
            <a:r>
              <a:rPr kumimoji="0" lang="he-IL" sz="2800" b="0" i="0" u="none" strike="noStrike" kern="1200" cap="none" spc="0" normalizeH="0" baseline="0" noProof="0" dirty="0">
                <a:ln>
                  <a:noFill/>
                </a:ln>
                <a:solidFill>
                  <a:srgbClr val="652825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הכינו עמוד שער ובו שמכם, שם המורה המנחה ותאריך ההגשה. </a:t>
            </a:r>
          </a:p>
          <a:p>
            <a:pPr marL="274320" marR="0" lvl="0" indent="-27432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10000"/>
              <a:buFont typeface="Arial" pitchFamily="34" charset="0"/>
              <a:buChar char="▪"/>
              <a:tabLst/>
              <a:defRPr/>
            </a:pPr>
            <a:r>
              <a:rPr kumimoji="0" lang="he-IL" sz="2800" b="0" i="0" u="none" strike="noStrike" kern="1200" cap="none" spc="0" normalizeH="0" baseline="0" noProof="0" dirty="0">
                <a:ln>
                  <a:noFill/>
                </a:ln>
                <a:solidFill>
                  <a:srgbClr val="652825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כתבו </a:t>
            </a:r>
            <a:r>
              <a:rPr kumimoji="0" lang="he-IL" sz="2800" b="1" i="0" u="none" strike="noStrike" kern="1200" cap="none" spc="0" normalizeH="0" baseline="0" noProof="0" dirty="0">
                <a:ln>
                  <a:noFill/>
                </a:ln>
                <a:solidFill>
                  <a:srgbClr val="652825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מבוא</a:t>
            </a:r>
            <a:r>
              <a:rPr kumimoji="0" lang="he-IL" sz="2800" b="0" i="0" u="none" strike="noStrike" kern="1200" cap="none" spc="0" normalizeH="0" baseline="0" noProof="0" dirty="0">
                <a:ln>
                  <a:noFill/>
                </a:ln>
                <a:solidFill>
                  <a:srgbClr val="652825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ובו הצגת הנושא שבחרתם, הסיבה לבחירת הנושא, ומה </a:t>
            </a:r>
            <a:r>
              <a:rPr kumimoji="0" lang="he-IL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652825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היתה</a:t>
            </a:r>
            <a:r>
              <a:rPr kumimoji="0" lang="he-IL" sz="2800" b="0" i="0" u="none" strike="noStrike" kern="1200" cap="none" spc="0" normalizeH="0" baseline="0" noProof="0" dirty="0">
                <a:ln>
                  <a:noFill/>
                </a:ln>
                <a:solidFill>
                  <a:srgbClr val="652825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שאלת החקר שלכם.</a:t>
            </a:r>
          </a:p>
          <a:p>
            <a:pPr marL="274320" marR="0" lvl="0" indent="-27432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10000"/>
              <a:buFont typeface="Arial" pitchFamily="34" charset="0"/>
              <a:buChar char="▪"/>
              <a:tabLst/>
              <a:defRPr/>
            </a:pPr>
            <a:r>
              <a:rPr kumimoji="0" lang="he-IL" sz="2800" b="0" i="0" u="none" strike="noStrike" kern="1200" cap="none" spc="0" normalizeH="0" baseline="0" noProof="0" dirty="0">
                <a:ln>
                  <a:noFill/>
                </a:ln>
                <a:solidFill>
                  <a:srgbClr val="652825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סכמו את הפרק עליו הסתמכתם, כתבו בקצרה את תוכן החומרים שמצאתם, ובעיקר מה למדתם מהם וכיצד הם ענו על שאלת החקר שלכם.</a:t>
            </a:r>
          </a:p>
          <a:p>
            <a:pPr marL="274320" marR="0" lvl="0" indent="-27432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10000"/>
              <a:buFont typeface="Arial" pitchFamily="34" charset="0"/>
              <a:buChar char="▪"/>
              <a:tabLst/>
              <a:defRPr/>
            </a:pPr>
            <a:r>
              <a:rPr kumimoji="0" lang="he-IL" sz="2800" b="0" i="0" u="none" strike="noStrike" kern="1200" cap="none" spc="0" normalizeH="0" baseline="0" noProof="0" dirty="0">
                <a:ln>
                  <a:noFill/>
                </a:ln>
                <a:solidFill>
                  <a:srgbClr val="652825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כתבו </a:t>
            </a:r>
            <a:r>
              <a:rPr kumimoji="0" lang="he-IL" sz="2800" b="1" i="0" u="none" strike="noStrike" kern="1200" cap="none" spc="0" normalizeH="0" baseline="0" noProof="0" dirty="0">
                <a:ln>
                  <a:noFill/>
                </a:ln>
                <a:solidFill>
                  <a:srgbClr val="652825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סיכום</a:t>
            </a:r>
            <a:r>
              <a:rPr kumimoji="0" lang="he-IL" sz="2800" b="0" i="0" u="none" strike="noStrike" kern="1200" cap="none" spc="0" normalizeH="0" baseline="0" noProof="0" dirty="0">
                <a:ln>
                  <a:noFill/>
                </a:ln>
                <a:solidFill>
                  <a:srgbClr val="652825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לעבודה: </a:t>
            </a:r>
            <a:r>
              <a:rPr kumimoji="0" lang="he-IL" sz="2800" b="0" i="0" u="none" strike="noStrike" kern="1200" cap="none" spc="0" normalizeH="0" baseline="0" noProof="0" dirty="0">
                <a:ln>
                  <a:noFill/>
                </a:ln>
                <a:solidFill>
                  <a:srgbClr val="652825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e-IL" sz="2800" b="0" i="0" u="none" strike="noStrike" kern="1200" cap="none" spc="0" normalizeH="0" baseline="0" noProof="0" dirty="0">
                <a:ln>
                  <a:noFill/>
                </a:ln>
                <a:solidFill>
                  <a:srgbClr val="652825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הסיכום צריך להסביר מה למדתם בתהליך הכנת העבודה, ואם יש לכם מסקנות או המלצות. </a:t>
            </a:r>
          </a:p>
          <a:p>
            <a:pPr marL="274320" marR="0" lvl="0" indent="-27432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10000"/>
              <a:buFont typeface="Arial" pitchFamily="34" charset="0"/>
              <a:buChar char="▪"/>
              <a:tabLst/>
              <a:defRPr/>
            </a:pPr>
            <a:r>
              <a:rPr kumimoji="0" lang="he-IL" sz="2800" b="0" i="0" u="none" strike="noStrike" kern="1200" cap="none" spc="0" normalizeH="0" baseline="0" noProof="0" dirty="0">
                <a:ln>
                  <a:noFill/>
                </a:ln>
                <a:solidFill>
                  <a:srgbClr val="652825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כתבו רשימת מקורות בהם נעזרתם והוסיפו נספח תמונות וסרטונים. </a:t>
            </a:r>
          </a:p>
          <a:p>
            <a:endParaRPr lang="he-IL" dirty="0"/>
          </a:p>
        </p:txBody>
      </p:sp>
      <p:pic>
        <p:nvPicPr>
          <p:cNvPr id="3076" name="Picture 4" descr="עבודה בתנ&quot;ך - Ourboox">
            <a:extLst>
              <a:ext uri="{FF2B5EF4-FFF2-40B4-BE49-F238E27FC236}">
                <a16:creationId xmlns:a16="http://schemas.microsoft.com/office/drawing/2014/main" id="{9002E379-85E5-4800-819D-237B9CD740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5" y="266700"/>
            <a:ext cx="280035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277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5A4840B-3FA5-4BA8-A28C-289DE9F38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966" y="1431221"/>
            <a:ext cx="11143128" cy="1468800"/>
          </a:xfrm>
        </p:spPr>
        <p:txBody>
          <a:bodyPr>
            <a:normAutofit fontScale="90000"/>
          </a:bodyPr>
          <a:lstStyle/>
          <a:p>
            <a:pPr algn="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"אתה לא יכול לפתוח ספר מבלי ללמוד משהו חדש." – קונפוציוס</a:t>
            </a:r>
            <a:b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                                            </a:t>
            </a:r>
            <a:b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15D2413-440C-423D-A6D7-A7813CA7B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7907" y="2555091"/>
            <a:ext cx="11271528" cy="860400"/>
          </a:xfrm>
        </p:spPr>
        <p:txBody>
          <a:bodyPr/>
          <a:lstStyle/>
          <a:p>
            <a:pPr algn="ctr"/>
            <a:r>
              <a:rPr kumimoji="0" lang="he-I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בהצלחה!!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Picture 2" descr="כיצד שיעורי תנ&quot;ך בבית הספר יכולים לחנך דווקא לביקורת חברתית?">
            <a:extLst>
              <a:ext uri="{FF2B5EF4-FFF2-40B4-BE49-F238E27FC236}">
                <a16:creationId xmlns:a16="http://schemas.microsoft.com/office/drawing/2014/main" id="{9C469B1F-75AB-4EC4-BFDC-7FE20C21A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683" y="3733738"/>
            <a:ext cx="4555976" cy="278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0499590"/>
      </p:ext>
    </p:extLst>
  </p:cSld>
  <p:clrMapOvr>
    <a:masterClrMapping/>
  </p:clrMapOvr>
</p:sld>
</file>

<file path=ppt/theme/theme1.xml><?xml version="1.0" encoding="utf-8"?>
<a:theme xmlns:a="http://schemas.openxmlformats.org/drawingml/2006/main" name="עשן מתפתל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</TotalTime>
  <Words>328</Words>
  <Application>Microsoft Office PowerPoint</Application>
  <PresentationFormat>מסך רחב</PresentationFormat>
  <Paragraphs>35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David</vt:lpstr>
      <vt:lpstr>Tahoma</vt:lpstr>
      <vt:lpstr>Wingdings 3</vt:lpstr>
      <vt:lpstr>עשן מתפתל</vt:lpstr>
      <vt:lpstr>תנ"ך תשפ"ב </vt:lpstr>
      <vt:lpstr>צעדים בכתיבת עבודה</vt:lpstr>
      <vt:lpstr>בחירת הנושא</vt:lpstr>
      <vt:lpstr>ניסוח שאלת חקר </vt:lpstr>
      <vt:lpstr>סיעור מוחות ראשוני בזוגות ועם המורה לבחירת תוצר - רשות</vt:lpstr>
      <vt:lpstr>איסוף החומרים</vt:lpstr>
      <vt:lpstr>כתיבת העבודה והמבנה שלה:</vt:lpstr>
      <vt:lpstr>"אתה לא יכול לפתוח ספר מבלי ללמוד משהו חדש." – קונפוציוס                              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תנ"ך תשפ"ב </dc:title>
  <dc:creator>ישראלה הלזנר</dc:creator>
  <cp:lastModifiedBy>ישראלה הלזנר</cp:lastModifiedBy>
  <cp:revision>17</cp:revision>
  <dcterms:created xsi:type="dcterms:W3CDTF">2022-03-26T08:14:46Z</dcterms:created>
  <dcterms:modified xsi:type="dcterms:W3CDTF">2022-03-26T08:49:10Z</dcterms:modified>
</cp:coreProperties>
</file>