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83FCCBB-539A-4F6F-B6FC-0583FF1477DD}"/>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F9298C31-F1EA-421C-B5F4-BEE3E5C3A8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0D2C22A8-6E2A-497D-A272-F00CD694E5DE}"/>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79237485-A8EF-4870-810A-02C4644F5433}"/>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D9CD8F5-B26F-4D2F-AB31-622460ABC268}"/>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831918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0D39040-EF26-4CE4-8BE3-B76B7AD23FAC}"/>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6B9EC6D5-132E-4E26-B6F5-551365E5AD9D}"/>
              </a:ext>
            </a:extLst>
          </p:cNvPr>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A7771B2-2775-4E1A-93B5-F701104C97AE}"/>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3640450E-C0BE-44C9-BA2B-4C18EEC3B38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1B684B9-A758-4CC8-B360-92E2621EB1D6}"/>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1021549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CED72A73-F6D2-43C1-A0B3-2E6E16278319}"/>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E8E87EC-D3B6-4259-A6E3-3916412696B0}"/>
              </a:ext>
            </a:extLst>
          </p:cNvPr>
          <p:cNvSpPr>
            <a:spLocks noGrp="1"/>
          </p:cNvSpPr>
          <p:nvPr>
            <p:ph type="body" orient="vert" idx="1"/>
          </p:nvPr>
        </p:nvSpPr>
        <p:spPr>
          <a:xfrm>
            <a:off x="838200" y="365125"/>
            <a:ext cx="7734300" cy="5811838"/>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245B977C-AA9A-4D52-AB53-42BECAED36E8}"/>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71646D2E-20FB-446F-B6A0-B760FB5F035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67A3F310-02C7-4D17-AFE3-277DAB05CAC9}"/>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2075290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B756D80-195F-4645-B63E-D969541B71C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39D9E86E-EAC5-4FC0-9C8B-DCB990E030FC}"/>
              </a:ext>
            </a:extLst>
          </p:cNvPr>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BFECC0B6-06B7-4E24-96BC-39FB305A9F93}"/>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3F0E7498-4B80-431C-A470-FE7728C71F31}"/>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DED1B32-82E7-4F7F-AA55-AD9E15119090}"/>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186028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BE9F896-3BA7-43C2-A3A3-E047CBDFFD43}"/>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17D27B21-A56F-4B97-B54D-62B6AA5C6A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מציין מיקום של תאריך 3">
            <a:extLst>
              <a:ext uri="{FF2B5EF4-FFF2-40B4-BE49-F238E27FC236}">
                <a16:creationId xmlns:a16="http://schemas.microsoft.com/office/drawing/2014/main" id="{144B6CD6-A0E2-486D-87C1-ABACEAA24274}"/>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9231DE35-21BB-4190-BA1A-2B0E00155BC0}"/>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008AADD9-CAC5-472B-84B0-9A7F3039A8DE}"/>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2882306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F195A84-7C1C-4894-A6DB-67265A7F11D3}"/>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8A697125-4760-4369-98CC-1F79FC4B0BE5}"/>
              </a:ext>
            </a:extLst>
          </p:cNvPr>
          <p:cNvSpPr>
            <a:spLocks noGrp="1"/>
          </p:cNvSpPr>
          <p:nvPr>
            <p:ph sz="half" idx="1"/>
          </p:nvPr>
        </p:nvSpPr>
        <p:spPr>
          <a:xfrm>
            <a:off x="838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818867CB-2A99-40AD-B958-9024AC274935}"/>
              </a:ext>
            </a:extLst>
          </p:cNvPr>
          <p:cNvSpPr>
            <a:spLocks noGrp="1"/>
          </p:cNvSpPr>
          <p:nvPr>
            <p:ph sz="half" idx="2"/>
          </p:nvPr>
        </p:nvSpPr>
        <p:spPr>
          <a:xfrm>
            <a:off x="6172200" y="1825625"/>
            <a:ext cx="5181600" cy="435133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4F0A1C00-8A22-4AC1-9B90-37EBF5697E65}"/>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6" name="מציין מיקום של כותרת תחתונה 5">
            <a:extLst>
              <a:ext uri="{FF2B5EF4-FFF2-40B4-BE49-F238E27FC236}">
                <a16:creationId xmlns:a16="http://schemas.microsoft.com/office/drawing/2014/main" id="{327647B9-B092-4077-BE79-ED1E1880FC97}"/>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C67FA787-FFE5-47F7-866C-1A942DB9C83B}"/>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385411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4F52EF-362F-42CC-BAB3-4A4611592F71}"/>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90348BE6-ADDA-4D62-8EB7-86ED7B4EB4E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מציין מיקום תוכן 3">
            <a:extLst>
              <a:ext uri="{FF2B5EF4-FFF2-40B4-BE49-F238E27FC236}">
                <a16:creationId xmlns:a16="http://schemas.microsoft.com/office/drawing/2014/main" id="{4F80BF5F-780C-4F09-8EEB-CA78FDDE14E0}"/>
              </a:ext>
            </a:extLst>
          </p:cNvPr>
          <p:cNvSpPr>
            <a:spLocks noGrp="1"/>
          </p:cNvSpPr>
          <p:nvPr>
            <p:ph sz="half" idx="2"/>
          </p:nvPr>
        </p:nvSpPr>
        <p:spPr>
          <a:xfrm>
            <a:off x="839788" y="2505075"/>
            <a:ext cx="5157787"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BB72851B-CE1D-4EE8-86B9-1585CA2CF1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מציין מיקום תוכן 5">
            <a:extLst>
              <a:ext uri="{FF2B5EF4-FFF2-40B4-BE49-F238E27FC236}">
                <a16:creationId xmlns:a16="http://schemas.microsoft.com/office/drawing/2014/main" id="{D70AB511-1B4E-46CF-B64B-0F8A8840887C}"/>
              </a:ext>
            </a:extLst>
          </p:cNvPr>
          <p:cNvSpPr>
            <a:spLocks noGrp="1"/>
          </p:cNvSpPr>
          <p:nvPr>
            <p:ph sz="quarter" idx="4"/>
          </p:nvPr>
        </p:nvSpPr>
        <p:spPr>
          <a:xfrm>
            <a:off x="6172200" y="2505075"/>
            <a:ext cx="5183188" cy="3684588"/>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8816010-B07B-4E0B-946B-5FE6C211D4AF}"/>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8" name="מציין מיקום של כותרת תחתונה 7">
            <a:extLst>
              <a:ext uri="{FF2B5EF4-FFF2-40B4-BE49-F238E27FC236}">
                <a16:creationId xmlns:a16="http://schemas.microsoft.com/office/drawing/2014/main" id="{64D9A8B1-DDA2-4F32-AB87-A874CD42CF66}"/>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7CB05431-4C55-4EEA-87A7-D94610771C00}"/>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160333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59508E1-1A64-4432-BFBF-26A0B9111370}"/>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DEA49D98-702A-4415-A44E-6E1FF0384FCD}"/>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4" name="מציין מיקום של כותרת תחתונה 3">
            <a:extLst>
              <a:ext uri="{FF2B5EF4-FFF2-40B4-BE49-F238E27FC236}">
                <a16:creationId xmlns:a16="http://schemas.microsoft.com/office/drawing/2014/main" id="{D45FC81E-A718-4C48-82D8-CECC648867D8}"/>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3EC60110-F7D8-4E1F-8143-22CE6585E808}"/>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3134039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F8417EFA-47B5-4D7D-9067-FF67036D67BB}"/>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3" name="מציין מיקום של כותרת תחתונה 2">
            <a:extLst>
              <a:ext uri="{FF2B5EF4-FFF2-40B4-BE49-F238E27FC236}">
                <a16:creationId xmlns:a16="http://schemas.microsoft.com/office/drawing/2014/main" id="{6FDB5AC6-264E-4F9A-BDE0-68F6403D9A0C}"/>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FEDD07C3-E56A-42BF-97D4-283477DA7199}"/>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410897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46DE23C-4C3E-4D75-8BC8-7D9D1B4F2D10}"/>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C8405E4-29C7-427D-91E6-340A53407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9E7990BB-ADE3-4E2F-A335-8B500E4A58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6C85225D-14E1-40CE-A6D4-1DCEB8B95E21}"/>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6" name="מציין מיקום של כותרת תחתונה 5">
            <a:extLst>
              <a:ext uri="{FF2B5EF4-FFF2-40B4-BE49-F238E27FC236}">
                <a16:creationId xmlns:a16="http://schemas.microsoft.com/office/drawing/2014/main" id="{F9DAF08F-7298-479C-9301-FBCBD4896DB4}"/>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F7820C3A-B0C6-466E-8ED7-2B5D4555B065}"/>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2208810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448CED2-1BBA-40DE-9E0B-F4CF3EDFB9D6}"/>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1A163B00-E109-4389-9ABF-2EC88B510D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BA9576FC-FB47-49F5-9AE5-0CC5A9F0EF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מציין מיקום של תאריך 4">
            <a:extLst>
              <a:ext uri="{FF2B5EF4-FFF2-40B4-BE49-F238E27FC236}">
                <a16:creationId xmlns:a16="http://schemas.microsoft.com/office/drawing/2014/main" id="{647E86CA-6236-44AD-925A-22C93429AB5F}"/>
              </a:ext>
            </a:extLst>
          </p:cNvPr>
          <p:cNvSpPr>
            <a:spLocks noGrp="1"/>
          </p:cNvSpPr>
          <p:nvPr>
            <p:ph type="dt" sz="half" idx="10"/>
          </p:nvPr>
        </p:nvSpPr>
        <p:spPr/>
        <p:txBody>
          <a:bodyPr/>
          <a:lstStyle/>
          <a:p>
            <a:fld id="{EB3F9B96-58A4-47C9-9381-B6E86D97214B}" type="datetimeFigureOut">
              <a:rPr lang="he-IL" smtClean="0"/>
              <a:t>כ"ה/אדר ב/תשפ"ב</a:t>
            </a:fld>
            <a:endParaRPr lang="he-IL"/>
          </a:p>
        </p:txBody>
      </p:sp>
      <p:sp>
        <p:nvSpPr>
          <p:cNvPr id="6" name="מציין מיקום של כותרת תחתונה 5">
            <a:extLst>
              <a:ext uri="{FF2B5EF4-FFF2-40B4-BE49-F238E27FC236}">
                <a16:creationId xmlns:a16="http://schemas.microsoft.com/office/drawing/2014/main" id="{DACDD057-02D8-46B8-82CE-1943E07FF8D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D607A59-3E6B-451D-8EBF-78C43CAF3EFD}"/>
              </a:ext>
            </a:extLst>
          </p:cNvPr>
          <p:cNvSpPr>
            <a:spLocks noGrp="1"/>
          </p:cNvSpPr>
          <p:nvPr>
            <p:ph type="sldNum" sz="quarter" idx="12"/>
          </p:nvPr>
        </p:nvSpPr>
        <p:spPr/>
        <p:txBody>
          <a:bodyPr/>
          <a:lstStyle/>
          <a:p>
            <a:fld id="{737D52D0-2E1C-4EC8-BC51-5268290374F2}" type="slidenum">
              <a:rPr lang="he-IL" smtClean="0"/>
              <a:t>‹#›</a:t>
            </a:fld>
            <a:endParaRPr lang="he-IL"/>
          </a:p>
        </p:txBody>
      </p:sp>
    </p:spTree>
    <p:extLst>
      <p:ext uri="{BB962C8B-B14F-4D97-AF65-F5344CB8AC3E}">
        <p14:creationId xmlns:p14="http://schemas.microsoft.com/office/powerpoint/2010/main" val="132461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8819928D-B0E2-4464-A882-0BB2318DC6EB}"/>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2646EF8B-F4BE-434D-A606-10DBBADBE24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426CC70A-6E25-48AD-AE35-1B465B3AB135}"/>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B3F9B96-58A4-47C9-9381-B6E86D97214B}" type="datetimeFigureOut">
              <a:rPr lang="he-IL" smtClean="0"/>
              <a:t>כ"ה/אדר ב/תשפ"ב</a:t>
            </a:fld>
            <a:endParaRPr lang="he-IL"/>
          </a:p>
        </p:txBody>
      </p:sp>
      <p:sp>
        <p:nvSpPr>
          <p:cNvPr id="5" name="מציין מיקום של כותרת תחתונה 4">
            <a:extLst>
              <a:ext uri="{FF2B5EF4-FFF2-40B4-BE49-F238E27FC236}">
                <a16:creationId xmlns:a16="http://schemas.microsoft.com/office/drawing/2014/main" id="{11D45AA2-9D47-431E-9AAB-72F6119B91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4047B9E3-168D-4EAC-9861-09F33CE73B40}"/>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37D52D0-2E1C-4EC8-BC51-5268290374F2}" type="slidenum">
              <a:rPr lang="he-IL" smtClean="0"/>
              <a:t>‹#›</a:t>
            </a:fld>
            <a:endParaRPr lang="he-IL"/>
          </a:p>
        </p:txBody>
      </p:sp>
    </p:spTree>
    <p:extLst>
      <p:ext uri="{BB962C8B-B14F-4D97-AF65-F5344CB8AC3E}">
        <p14:creationId xmlns:p14="http://schemas.microsoft.com/office/powerpoint/2010/main" val="2545707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L800gkb4t_k"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yamadares.com/books/new_mission_print.php?ID=64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3 أبريل 2022 هو يوم الحسنات ! - Good Deeds Day">
            <a:extLst>
              <a:ext uri="{FF2B5EF4-FFF2-40B4-BE49-F238E27FC236}">
                <a16:creationId xmlns:a16="http://schemas.microsoft.com/office/drawing/2014/main" id="{6872B038-3C75-482C-AB66-AB147E9E36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1" y="117566"/>
            <a:ext cx="11756572" cy="6740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8928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عمل خيري | مجلة سيدتي">
            <a:extLst>
              <a:ext uri="{FF2B5EF4-FFF2-40B4-BE49-F238E27FC236}">
                <a16:creationId xmlns:a16="http://schemas.microsoft.com/office/drawing/2014/main" id="{37E010F4-3619-4565-8B25-D357F826EB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מציין מיקום תוכן 2">
            <a:extLst>
              <a:ext uri="{FF2B5EF4-FFF2-40B4-BE49-F238E27FC236}">
                <a16:creationId xmlns:a16="http://schemas.microsoft.com/office/drawing/2014/main" id="{89CC0C58-E5F1-4D5E-A0CA-EF71F0CF1553}"/>
              </a:ext>
            </a:extLst>
          </p:cNvPr>
          <p:cNvSpPr>
            <a:spLocks noGrp="1"/>
          </p:cNvSpPr>
          <p:nvPr>
            <p:ph idx="1"/>
          </p:nvPr>
        </p:nvSpPr>
        <p:spPr>
          <a:xfrm>
            <a:off x="707572" y="2493536"/>
            <a:ext cx="10515600" cy="7567786"/>
          </a:xfrm>
        </p:spPr>
        <p:txBody>
          <a:bodyPr/>
          <a:lstStyle/>
          <a:p>
            <a:r>
              <a:rPr lang="en-US" dirty="0">
                <a:hlinkClick r:id="rId3"/>
              </a:rPr>
              <a:t>https://youtu.be/L800gkb4t_k</a:t>
            </a:r>
            <a:endParaRPr lang="en-US" dirty="0"/>
          </a:p>
          <a:p>
            <a:pPr marL="0" indent="0">
              <a:buNone/>
            </a:pPr>
            <a:endParaRPr lang="he-IL" dirty="0"/>
          </a:p>
        </p:txBody>
      </p:sp>
      <p:sp>
        <p:nvSpPr>
          <p:cNvPr id="2" name="כותרת 1">
            <a:extLst>
              <a:ext uri="{FF2B5EF4-FFF2-40B4-BE49-F238E27FC236}">
                <a16:creationId xmlns:a16="http://schemas.microsoft.com/office/drawing/2014/main" id="{20E7D724-4065-4796-B4F3-55E8E5417167}"/>
              </a:ext>
            </a:extLst>
          </p:cNvPr>
          <p:cNvSpPr>
            <a:spLocks noGrp="1"/>
          </p:cNvSpPr>
          <p:nvPr>
            <p:ph type="title"/>
          </p:nvPr>
        </p:nvSpPr>
        <p:spPr/>
        <p:txBody>
          <a:bodyPr/>
          <a:lstStyle/>
          <a:p>
            <a:pPr algn="ctr"/>
            <a:r>
              <a:rPr lang="ar-SA" dirty="0">
                <a:solidFill>
                  <a:srgbClr val="7030A0"/>
                </a:solidFill>
                <a:latin typeface="Traditional Arabic" panose="02020603050405020304" pitchFamily="18" charset="-78"/>
                <a:cs typeface="Traditional Arabic" panose="02020603050405020304" pitchFamily="18" charset="-78"/>
              </a:rPr>
              <a:t>مقطع مؤثّر عن عمل الخير </a:t>
            </a:r>
            <a:endParaRPr lang="he-IL" dirty="0">
              <a:solidFill>
                <a:srgbClr val="7030A0"/>
              </a:solidFill>
              <a:latin typeface="Traditional Arabic" panose="02020603050405020304" pitchFamily="18" charset="-78"/>
            </a:endParaRPr>
          </a:p>
        </p:txBody>
      </p:sp>
    </p:spTree>
    <p:extLst>
      <p:ext uri="{BB962C8B-B14F-4D97-AF65-F5344CB8AC3E}">
        <p14:creationId xmlns:p14="http://schemas.microsoft.com/office/powerpoint/2010/main" val="1146714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8" name="Picture 8" descr="موضوع تعبير عن عمل الخير - سطور">
            <a:extLst>
              <a:ext uri="{FF2B5EF4-FFF2-40B4-BE49-F238E27FC236}">
                <a16:creationId xmlns:a16="http://schemas.microsoft.com/office/drawing/2014/main" id="{F9F4267F-A408-404D-81F5-96DAAEE9BD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91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3" name="מציין מיקום תוכן 2">
            <a:extLst>
              <a:ext uri="{FF2B5EF4-FFF2-40B4-BE49-F238E27FC236}">
                <a16:creationId xmlns:a16="http://schemas.microsoft.com/office/drawing/2014/main" id="{2AAFBA37-B0C2-407E-BCC5-014F2B6F1C99}"/>
              </a:ext>
            </a:extLst>
          </p:cNvPr>
          <p:cNvSpPr>
            <a:spLocks noGrp="1"/>
          </p:cNvSpPr>
          <p:nvPr>
            <p:ph idx="1"/>
          </p:nvPr>
        </p:nvSpPr>
        <p:spPr>
          <a:xfrm>
            <a:off x="838200" y="901337"/>
            <a:ext cx="10515600" cy="5275626"/>
          </a:xfrm>
        </p:spPr>
        <p:txBody>
          <a:bodyPr>
            <a:normAutofit lnSpcReduction="10000"/>
          </a:bodyPr>
          <a:lstStyle/>
          <a:p>
            <a:endParaRPr lang="ar-SA" b="1" dirty="0">
              <a:latin typeface="Traditional Arabic" panose="02020603050405020304" pitchFamily="18" charset="-78"/>
              <a:cs typeface="Traditional Arabic" panose="02020603050405020304" pitchFamily="18" charset="-78"/>
            </a:endParaRPr>
          </a:p>
          <a:p>
            <a:pPr marL="0" indent="0" algn="ctr">
              <a:buNone/>
            </a:pPr>
            <a:r>
              <a:rPr lang="ar-SA" sz="4000" b="1" dirty="0">
                <a:solidFill>
                  <a:srgbClr val="7030A0"/>
                </a:solidFill>
                <a:latin typeface="Traditional Arabic" panose="02020603050405020304" pitchFamily="18" charset="-78"/>
                <a:cs typeface="Traditional Arabic" panose="02020603050405020304" pitchFamily="18" charset="-78"/>
              </a:rPr>
              <a:t>ما هو العمل الخيري؟</a:t>
            </a:r>
          </a:p>
          <a:p>
            <a:endParaRPr lang="ar-SA" b="1" dirty="0">
              <a:latin typeface="Traditional Arabic" panose="02020603050405020304" pitchFamily="18" charset="-78"/>
              <a:cs typeface="Traditional Arabic" panose="02020603050405020304" pitchFamily="18" charset="-78"/>
            </a:endParaRPr>
          </a:p>
          <a:p>
            <a:endParaRPr lang="ar-SA" b="1" dirty="0">
              <a:latin typeface="Traditional Arabic" panose="02020603050405020304" pitchFamily="18" charset="-78"/>
              <a:cs typeface="Traditional Arabic" panose="02020603050405020304" pitchFamily="18" charset="-78"/>
            </a:endParaRPr>
          </a:p>
          <a:p>
            <a:r>
              <a:rPr lang="ar-SA" b="1" dirty="0">
                <a:latin typeface="Traditional Arabic" panose="02020603050405020304" pitchFamily="18" charset="-78"/>
                <a:cs typeface="Traditional Arabic" panose="02020603050405020304" pitchFamily="18" charset="-78"/>
              </a:rPr>
              <a:t>مشروع "يوم الأعمال الخيرية" تأسّس بواسطة مبادرة من سيدة الأعمال والمتبرّعة شيري </a:t>
            </a:r>
            <a:r>
              <a:rPr lang="ar-SA" b="1" dirty="0" err="1">
                <a:latin typeface="Traditional Arabic" panose="02020603050405020304" pitchFamily="18" charset="-78"/>
                <a:cs typeface="Traditional Arabic" panose="02020603050405020304" pitchFamily="18" charset="-78"/>
              </a:rPr>
              <a:t>أريسون</a:t>
            </a:r>
            <a:r>
              <a:rPr lang="ar-SA" b="1" dirty="0">
                <a:latin typeface="Traditional Arabic" panose="02020603050405020304" pitchFamily="18" charset="-78"/>
                <a:cs typeface="Traditional Arabic" panose="02020603050405020304" pitchFamily="18" charset="-78"/>
              </a:rPr>
              <a:t>، بواسطة جمعيّة الرّوح الطّيّبة من مجموعة </a:t>
            </a:r>
            <a:r>
              <a:rPr lang="ar-SA" b="1" dirty="0" err="1">
                <a:latin typeface="Traditional Arabic" panose="02020603050405020304" pitchFamily="18" charset="-78"/>
                <a:cs typeface="Traditional Arabic" panose="02020603050405020304" pitchFamily="18" charset="-78"/>
              </a:rPr>
              <a:t>أريسون</a:t>
            </a:r>
            <a:r>
              <a:rPr lang="ar-SA" b="1" dirty="0">
                <a:latin typeface="Traditional Arabic" panose="02020603050405020304" pitchFamily="18" charset="-78"/>
                <a:cs typeface="Traditional Arabic" panose="02020603050405020304" pitchFamily="18" charset="-78"/>
              </a:rPr>
              <a:t>.</a:t>
            </a:r>
          </a:p>
          <a:p>
            <a:r>
              <a:rPr lang="ar-SA" b="1" dirty="0">
                <a:latin typeface="Traditional Arabic" panose="02020603050405020304" pitchFamily="18" charset="-78"/>
                <a:cs typeface="Traditional Arabic" panose="02020603050405020304" pitchFamily="18" charset="-78"/>
              </a:rPr>
              <a:t>مشروع القمّة السّنوي لجمعيّة الرّوح الطّيبة من مجموعة </a:t>
            </a:r>
            <a:r>
              <a:rPr lang="ar-SA" b="1" dirty="0" err="1">
                <a:latin typeface="Traditional Arabic" panose="02020603050405020304" pitchFamily="18" charset="-78"/>
                <a:cs typeface="Traditional Arabic" panose="02020603050405020304" pitchFamily="18" charset="-78"/>
              </a:rPr>
              <a:t>أريسون</a:t>
            </a:r>
            <a:r>
              <a:rPr lang="ar-SA" b="1" dirty="0">
                <a:latin typeface="Traditional Arabic" panose="02020603050405020304" pitchFamily="18" charset="-78"/>
                <a:cs typeface="Traditional Arabic" panose="02020603050405020304" pitchFamily="18" charset="-78"/>
              </a:rPr>
              <a:t> هو "يوم الأعمال الخيريّة"، الّذي يقام من سنة 2007 ويعتبر كيوم قمّة لأعمال تطوعيّة، أعمال من أجل المجتمع والبيئة. في هذا اليوم تشترك أكثر من 100 دولة في العالم.</a:t>
            </a:r>
          </a:p>
          <a:p>
            <a:r>
              <a:rPr lang="ar-SA" b="1" dirty="0">
                <a:latin typeface="Traditional Arabic" panose="02020603050405020304" pitchFamily="18" charset="-78"/>
                <a:cs typeface="Traditional Arabic" panose="02020603050405020304" pitchFamily="18" charset="-78"/>
              </a:rPr>
              <a:t>هذا اليوم يكون يوم القمّة والتّتويج للأعمال التّطوّعيّة السّنويّة بالجمعيّة. يوم انطلاق لفعاليات جديدة أو فرصة لإنشاء نشاط فريد من نوعه. وكل إنسان يريد عمل الخير في هذا اليوم، يستطيع الانضمام لآلاف المشاريع أو أن يبادر بالقيام بمشروع لعمل الخير والتّطوع.</a:t>
            </a:r>
          </a:p>
          <a:p>
            <a:pPr marL="0" indent="0">
              <a:buNone/>
            </a:pPr>
            <a:endParaRPr lang="he-IL" b="1" dirty="0">
              <a:latin typeface="Traditional Arabic" panose="02020603050405020304" pitchFamily="18" charset="-78"/>
            </a:endParaRPr>
          </a:p>
        </p:txBody>
      </p:sp>
    </p:spTree>
    <p:extLst>
      <p:ext uri="{BB962C8B-B14F-4D97-AF65-F5344CB8AC3E}">
        <p14:creationId xmlns:p14="http://schemas.microsoft.com/office/powerpoint/2010/main" val="2241454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الأبعاد الإنسانية في الأعمال الخيرية">
            <a:extLst>
              <a:ext uri="{FF2B5EF4-FFF2-40B4-BE49-F238E27FC236}">
                <a16:creationId xmlns:a16="http://schemas.microsoft.com/office/drawing/2014/main" id="{1E7D348F-C36C-493C-BBA3-7F6143A585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2777" y="0"/>
            <a:ext cx="14199326"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כותרת 1">
            <a:extLst>
              <a:ext uri="{FF2B5EF4-FFF2-40B4-BE49-F238E27FC236}">
                <a16:creationId xmlns:a16="http://schemas.microsoft.com/office/drawing/2014/main" id="{8C05CB79-0EB4-4C54-B725-9F9AAB3A99B4}"/>
              </a:ext>
            </a:extLst>
          </p:cNvPr>
          <p:cNvSpPr>
            <a:spLocks noGrp="1"/>
          </p:cNvSpPr>
          <p:nvPr>
            <p:ph type="title"/>
          </p:nvPr>
        </p:nvSpPr>
        <p:spPr/>
        <p:txBody>
          <a:bodyPr>
            <a:normAutofit/>
          </a:bodyPr>
          <a:lstStyle/>
          <a:p>
            <a:pPr algn="ctr"/>
            <a:r>
              <a:rPr lang="ar-SA" sz="4000" b="1" dirty="0">
                <a:solidFill>
                  <a:srgbClr val="7030A0"/>
                </a:solidFill>
                <a:latin typeface="Traditional Arabic" panose="02020603050405020304" pitchFamily="18" charset="-78"/>
                <a:ea typeface="+mn-ea"/>
                <a:cs typeface="Traditional Arabic" panose="02020603050405020304" pitchFamily="18" charset="-78"/>
              </a:rPr>
              <a:t>خير النّاس أنفعهم للنّاس.</a:t>
            </a:r>
            <a:br>
              <a:rPr lang="ar-SA" sz="4000" b="1" dirty="0">
                <a:solidFill>
                  <a:srgbClr val="7030A0"/>
                </a:solidFill>
                <a:latin typeface="Traditional Arabic" panose="02020603050405020304" pitchFamily="18" charset="-78"/>
                <a:ea typeface="+mn-ea"/>
                <a:cs typeface="Traditional Arabic" panose="02020603050405020304" pitchFamily="18" charset="-78"/>
              </a:rPr>
            </a:br>
            <a:endParaRPr lang="he-IL" sz="4000" b="1" dirty="0">
              <a:solidFill>
                <a:srgbClr val="7030A0"/>
              </a:solidFill>
              <a:latin typeface="Traditional Arabic" panose="02020603050405020304" pitchFamily="18" charset="-78"/>
            </a:endParaRPr>
          </a:p>
        </p:txBody>
      </p:sp>
      <p:sp>
        <p:nvSpPr>
          <p:cNvPr id="3" name="מציין מיקום תוכן 2">
            <a:extLst>
              <a:ext uri="{FF2B5EF4-FFF2-40B4-BE49-F238E27FC236}">
                <a16:creationId xmlns:a16="http://schemas.microsoft.com/office/drawing/2014/main" id="{E2E86128-8C93-4149-8527-99A02660FD87}"/>
              </a:ext>
            </a:extLst>
          </p:cNvPr>
          <p:cNvSpPr>
            <a:spLocks noGrp="1"/>
          </p:cNvSpPr>
          <p:nvPr>
            <p:ph idx="1"/>
          </p:nvPr>
        </p:nvSpPr>
        <p:spPr/>
        <p:txBody>
          <a:bodyPr/>
          <a:lstStyle/>
          <a:p>
            <a:pPr marL="0" indent="0">
              <a:buNone/>
            </a:pPr>
            <a:r>
              <a:rPr lang="ar-SA" b="1" dirty="0">
                <a:latin typeface="Traditional Arabic" panose="02020603050405020304" pitchFamily="18" charset="-78"/>
                <a:cs typeface="Traditional Arabic" panose="02020603050405020304" pitchFamily="18" charset="-78"/>
              </a:rPr>
              <a:t>من أفعال الخير مساعدة الآخرين، ففعل الخير يساعد في تحسين أحوال النّاس وتلبية احتياجاتهم، تحدّث عن مساعدة قُمتَ بتقديمها، أو عمل خير قُمتَ به.</a:t>
            </a:r>
            <a:br>
              <a:rPr lang="ar-SA" b="1" dirty="0">
                <a:latin typeface="Traditional Arabic" panose="02020603050405020304" pitchFamily="18" charset="-78"/>
                <a:cs typeface="Traditional Arabic" panose="02020603050405020304" pitchFamily="18" charset="-78"/>
              </a:rPr>
            </a:br>
            <a:endParaRPr lang="he-IL" b="1" dirty="0">
              <a:latin typeface="Traditional Arabic" panose="02020603050405020304" pitchFamily="18" charset="-78"/>
            </a:endParaRPr>
          </a:p>
        </p:txBody>
      </p:sp>
    </p:spTree>
    <p:extLst>
      <p:ext uri="{BB962C8B-B14F-4D97-AF65-F5344CB8AC3E}">
        <p14:creationId xmlns:p14="http://schemas.microsoft.com/office/powerpoint/2010/main" val="371017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B48C23E8-4420-456A-B480-CD6C64D4F5B0}"/>
              </a:ext>
            </a:extLst>
          </p:cNvPr>
          <p:cNvSpPr>
            <a:spLocks noGrp="1"/>
          </p:cNvSpPr>
          <p:nvPr>
            <p:ph idx="1"/>
          </p:nvPr>
        </p:nvSpPr>
        <p:spPr>
          <a:xfrm>
            <a:off x="838200" y="1825625"/>
            <a:ext cx="10515600" cy="4351338"/>
          </a:xfrm>
        </p:spPr>
        <p:txBody>
          <a:bodyPr/>
          <a:lstStyle/>
          <a:p>
            <a:r>
              <a:rPr lang="ar-SA" dirty="0">
                <a:hlinkClick r:id="rId2"/>
              </a:rPr>
              <a:t>وحدة محوسبة | الْإِحْسانُ لا يَضيعُ! / الْأَميرُ بَشيرُ الشِّهابي (</a:t>
            </a:r>
            <a:r>
              <a:rPr lang="en-US" dirty="0">
                <a:hlinkClick r:id="rId2"/>
              </a:rPr>
              <a:t>yamadares.com)</a:t>
            </a:r>
            <a:endParaRPr lang="ar-SA" dirty="0"/>
          </a:p>
          <a:p>
            <a:pPr marL="0" indent="0">
              <a:buNone/>
            </a:pPr>
            <a:endParaRPr lang="ar-SA" dirty="0"/>
          </a:p>
          <a:p>
            <a:pPr marL="0" indent="0">
              <a:buNone/>
            </a:pPr>
            <a:endParaRPr lang="ar-SA" dirty="0"/>
          </a:p>
          <a:p>
            <a:pPr marL="0" indent="0">
              <a:buNone/>
            </a:pPr>
            <a:endParaRPr lang="ar-SA" dirty="0"/>
          </a:p>
          <a:p>
            <a:pPr marL="0" indent="0">
              <a:buNone/>
            </a:pPr>
            <a:endParaRPr lang="ar-SA" dirty="0"/>
          </a:p>
          <a:p>
            <a:pPr marL="0" indent="0">
              <a:buNone/>
            </a:pPr>
            <a:endParaRPr lang="ar-SA" dirty="0"/>
          </a:p>
          <a:p>
            <a:pPr marL="0" indent="0">
              <a:buNone/>
            </a:pPr>
            <a:endParaRPr lang="he-IL" dirty="0"/>
          </a:p>
        </p:txBody>
      </p:sp>
      <p:pic>
        <p:nvPicPr>
          <p:cNvPr id="6148" name="Picture 4" descr="http://www.yamadares.com/files/images/Screen%20Shot%202017-03-06%20at%2011_54_45%20AM%20copy.jpg">
            <a:extLst>
              <a:ext uri="{FF2B5EF4-FFF2-40B4-BE49-F238E27FC236}">
                <a16:creationId xmlns:a16="http://schemas.microsoft.com/office/drawing/2014/main" id="{D23DA5E5-A6C5-435F-B183-25961BE38B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74" y="2825750"/>
            <a:ext cx="2762250" cy="3667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262520"/>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182</Words>
  <Application>Microsoft Office PowerPoint</Application>
  <PresentationFormat>מסך רחב</PresentationFormat>
  <Paragraphs>16</Paragraphs>
  <Slides>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5</vt:i4>
      </vt:variant>
    </vt:vector>
  </HeadingPairs>
  <TitlesOfParts>
    <vt:vector size="11" baseType="lpstr">
      <vt:lpstr>Arial</vt:lpstr>
      <vt:lpstr>Calibri</vt:lpstr>
      <vt:lpstr>Calibri Light</vt:lpstr>
      <vt:lpstr>Times New Roman</vt:lpstr>
      <vt:lpstr>Traditional Arabic</vt:lpstr>
      <vt:lpstr>ערכת נושא Office</vt:lpstr>
      <vt:lpstr>מצגת של PowerPoint‏</vt:lpstr>
      <vt:lpstr>مقطع مؤثّر عن عمل الخير </vt:lpstr>
      <vt:lpstr>מצגת של PowerPoint‏</vt:lpstr>
      <vt:lpstr>خير النّاس أنفعهم للنّاس. </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يوم الأعمال الخيريّة</dc:title>
  <dc:creator>IMOE001</dc:creator>
  <cp:lastModifiedBy>IMOE001</cp:lastModifiedBy>
  <cp:revision>7</cp:revision>
  <dcterms:created xsi:type="dcterms:W3CDTF">2022-03-28T05:51:27Z</dcterms:created>
  <dcterms:modified xsi:type="dcterms:W3CDTF">2022-03-28T06:56:14Z</dcterms:modified>
</cp:coreProperties>
</file>