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2"/>
  </p:notesMasterIdLst>
  <p:sldIdLst>
    <p:sldId id="256" r:id="rId2"/>
    <p:sldId id="295" r:id="rId3"/>
    <p:sldId id="292" r:id="rId4"/>
    <p:sldId id="289" r:id="rId5"/>
    <p:sldId id="294" r:id="rId6"/>
    <p:sldId id="263" r:id="rId7"/>
    <p:sldId id="265" r:id="rId8"/>
    <p:sldId id="266" r:id="rId9"/>
    <p:sldId id="267" r:id="rId10"/>
    <p:sldId id="269" r:id="rId11"/>
    <p:sldId id="270" r:id="rId12"/>
    <p:sldId id="271" r:id="rId13"/>
    <p:sldId id="286" r:id="rId14"/>
    <p:sldId id="293" r:id="rId15"/>
    <p:sldId id="288" r:id="rId16"/>
    <p:sldId id="278" r:id="rId17"/>
    <p:sldId id="285" r:id="rId18"/>
    <p:sldId id="279" r:id="rId19"/>
    <p:sldId id="283" r:id="rId20"/>
    <p:sldId id="284"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74"/>
    <a:srgbClr val="008080"/>
    <a:srgbClr val="E60414"/>
    <a:srgbClr val="FF3300"/>
    <a:srgbClr val="065A74"/>
    <a:srgbClr val="0000B8"/>
    <a:srgbClr val="333333"/>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0" autoAdjust="0"/>
    <p:restoredTop sz="94660"/>
  </p:normalViewPr>
  <p:slideViewPr>
    <p:cSldViewPr>
      <p:cViewPr varScale="1">
        <p:scale>
          <a:sx n="85" d="100"/>
          <a:sy n="85" d="100"/>
        </p:scale>
        <p:origin x="1181"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CA4ACF8-DC1C-46AB-B382-0E71571D4CDF}" type="slidenum">
              <a:rPr lang="he-IL"/>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Freeform 8"/>
          <p:cNvSpPr>
            <a:spLocks/>
          </p:cNvSpPr>
          <p:nvPr/>
        </p:nvSpPr>
        <p:spPr bwMode="auto">
          <a:xfrm>
            <a:off x="-31750" y="4321175"/>
            <a:ext cx="1395413"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2147483646 h 10000"/>
              <a:gd name="T12" fmla="*/ 2147483646 w 8042"/>
              <a:gd name="T13" fmla="*/ 2147483646 h 10000"/>
              <a:gd name="T14" fmla="*/ 2147483646 w 8042"/>
              <a:gd name="T15" fmla="*/ 2147483646 h 10000"/>
              <a:gd name="T16" fmla="*/ 2147483646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a:xfrm>
            <a:off x="423863" y="4529138"/>
            <a:ext cx="584200" cy="365125"/>
          </a:xfrm>
        </p:spPr>
        <p:txBody>
          <a:bodyPr/>
          <a:lstStyle>
            <a:lvl1pPr>
              <a:defRPr/>
            </a:lvl1pPr>
          </a:lstStyle>
          <a:p>
            <a:pPr>
              <a:defRPr/>
            </a:pPr>
            <a:fld id="{E4FB7884-55F6-4E0C-BFD4-B22D1370C821}" type="slidenum">
              <a:rPr lang="he-IL"/>
              <a:pPr>
                <a:defRPr/>
              </a:pPr>
              <a:t>‹#›</a:t>
            </a:fld>
            <a:endParaRPr lang="en-US"/>
          </a:p>
        </p:txBody>
      </p:sp>
    </p:spTree>
    <p:extLst>
      <p:ext uri="{BB962C8B-B14F-4D97-AF65-F5344CB8AC3E}">
        <p14:creationId xmlns:p14="http://schemas.microsoft.com/office/powerpoint/2010/main" val="175888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2867DDF4-AE94-4947-B272-CFB330941D32}" type="slidenum">
              <a:rPr lang="he-IL"/>
              <a:pPr>
                <a:defRPr/>
              </a:pPr>
              <a:t>‹#›</a:t>
            </a:fld>
            <a:endParaRPr lang="en-US"/>
          </a:p>
        </p:txBody>
      </p:sp>
    </p:spTree>
    <p:extLst>
      <p:ext uri="{BB962C8B-B14F-4D97-AF65-F5344CB8AC3E}">
        <p14:creationId xmlns:p14="http://schemas.microsoft.com/office/powerpoint/2010/main" val="311523255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6" name="TextBox 5"/>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he-IL"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he-IL"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8" name="Date Placeholder 3"/>
          <p:cNvSpPr>
            <a:spLocks noGrp="1"/>
          </p:cNvSpPr>
          <p:nvPr>
            <p:ph type="dt" sz="half" idx="14"/>
          </p:nvPr>
        </p:nvSpPr>
        <p:spPr/>
        <p:txBody>
          <a:bodyPr/>
          <a:lstStyle>
            <a:lvl1pPr>
              <a:defRPr/>
            </a:lvl1pPr>
          </a:lstStyle>
          <a:p>
            <a:pPr>
              <a:defRPr/>
            </a:pPr>
            <a:endParaRPr lang="en-US"/>
          </a:p>
        </p:txBody>
      </p:sp>
      <p:sp>
        <p:nvSpPr>
          <p:cNvPr id="9" name="Footer Placeholder 4"/>
          <p:cNvSpPr>
            <a:spLocks noGrp="1"/>
          </p:cNvSpPr>
          <p:nvPr>
            <p:ph type="ftr" sz="quarter" idx="15"/>
          </p:nvPr>
        </p:nvSpPr>
        <p:spPr/>
        <p:txBody>
          <a:bodyPr/>
          <a:lstStyle>
            <a:lvl1pPr>
              <a:defRPr/>
            </a:lvl1pPr>
          </a:lstStyle>
          <a:p>
            <a:pPr>
              <a:defRPr/>
            </a:pPr>
            <a:r>
              <a:rPr lang="he-IL"/>
              <a:t>אירנה לינקובסקי - השתלמות אוריינות תשס"ו</a:t>
            </a:r>
            <a:endParaRPr lang="en-US"/>
          </a:p>
        </p:txBody>
      </p:sp>
      <p:sp>
        <p:nvSpPr>
          <p:cNvPr id="10" name="Slide Number Placeholder 5"/>
          <p:cNvSpPr>
            <a:spLocks noGrp="1"/>
          </p:cNvSpPr>
          <p:nvPr>
            <p:ph type="sldNum" sz="quarter" idx="16"/>
          </p:nvPr>
        </p:nvSpPr>
        <p:spPr>
          <a:xfrm>
            <a:off x="511175" y="3244850"/>
            <a:ext cx="585788" cy="365125"/>
          </a:xfrm>
        </p:spPr>
        <p:txBody>
          <a:bodyPr/>
          <a:lstStyle>
            <a:lvl1pPr>
              <a:defRPr/>
            </a:lvl1pPr>
          </a:lstStyle>
          <a:p>
            <a:pPr>
              <a:defRPr/>
            </a:pPr>
            <a:fld id="{8B58D1E9-E6FE-4BCA-B0EB-2D07F64CA544}" type="slidenum">
              <a:rPr lang="he-IL"/>
              <a:pPr>
                <a:defRPr/>
              </a:pPr>
              <a:t>‹#›</a:t>
            </a:fld>
            <a:endParaRPr lang="en-US"/>
          </a:p>
        </p:txBody>
      </p:sp>
    </p:spTree>
    <p:extLst>
      <p:ext uri="{BB962C8B-B14F-4D97-AF65-F5344CB8AC3E}">
        <p14:creationId xmlns:p14="http://schemas.microsoft.com/office/powerpoint/2010/main" val="60277792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he-IL"/>
              <a:t>לחץ כדי לערוך סגנונות טקסט של תבנית בסיס</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FB7E7188-0E1C-449C-8CF2-9EBE642536E2}" type="slidenum">
              <a:rPr lang="he-IL"/>
              <a:pPr>
                <a:defRPr/>
              </a:pPr>
              <a:t>‹#›</a:t>
            </a:fld>
            <a:endParaRPr lang="en-US"/>
          </a:p>
        </p:txBody>
      </p:sp>
    </p:spTree>
    <p:extLst>
      <p:ext uri="{BB962C8B-B14F-4D97-AF65-F5344CB8AC3E}">
        <p14:creationId xmlns:p14="http://schemas.microsoft.com/office/powerpoint/2010/main" val="40635444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6" name="TextBox 5"/>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he-IL"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he-IL"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he-IL"/>
              <a:t>לחץ כדי לערוך סגנונות טקסט של תבנית בסיס</a:t>
            </a:r>
          </a:p>
        </p:txBody>
      </p:sp>
      <p:sp>
        <p:nvSpPr>
          <p:cNvPr id="8" name="Date Placeholder 4"/>
          <p:cNvSpPr>
            <a:spLocks noGrp="1"/>
          </p:cNvSpPr>
          <p:nvPr>
            <p:ph type="dt" sz="half" idx="14"/>
          </p:nvPr>
        </p:nvSpPr>
        <p:spPr/>
        <p:txBody>
          <a:bodyPr/>
          <a:lstStyle>
            <a:lvl1pPr>
              <a:defRPr/>
            </a:lvl1pPr>
          </a:lstStyle>
          <a:p>
            <a:pPr>
              <a:defRPr/>
            </a:pPr>
            <a:endParaRPr lang="en-US"/>
          </a:p>
        </p:txBody>
      </p:sp>
      <p:sp>
        <p:nvSpPr>
          <p:cNvPr id="9" name="Footer Placeholder 5"/>
          <p:cNvSpPr>
            <a:spLocks noGrp="1"/>
          </p:cNvSpPr>
          <p:nvPr>
            <p:ph type="ftr" sz="quarter" idx="15"/>
          </p:nvPr>
        </p:nvSpPr>
        <p:spPr/>
        <p:txBody>
          <a:bodyPr/>
          <a:lstStyle>
            <a:lvl1pPr>
              <a:defRPr/>
            </a:lvl1pPr>
          </a:lstStyle>
          <a:p>
            <a:pPr>
              <a:defRPr/>
            </a:pPr>
            <a:r>
              <a:rPr lang="he-IL"/>
              <a:t>אירנה לינקובסקי - השתלמות אוריינות תשס"ו</a:t>
            </a:r>
            <a:endParaRPr lang="en-US"/>
          </a:p>
        </p:txBody>
      </p:sp>
      <p:sp>
        <p:nvSpPr>
          <p:cNvPr id="10" name="Slide Number Placeholder 6"/>
          <p:cNvSpPr>
            <a:spLocks noGrp="1"/>
          </p:cNvSpPr>
          <p:nvPr>
            <p:ph type="sldNum" sz="quarter" idx="16"/>
          </p:nvPr>
        </p:nvSpPr>
        <p:spPr>
          <a:xfrm>
            <a:off x="511175" y="4983163"/>
            <a:ext cx="585788" cy="365125"/>
          </a:xfrm>
        </p:spPr>
        <p:txBody>
          <a:bodyPr/>
          <a:lstStyle>
            <a:lvl1pPr>
              <a:defRPr/>
            </a:lvl1pPr>
          </a:lstStyle>
          <a:p>
            <a:pPr>
              <a:defRPr/>
            </a:pPr>
            <a:fld id="{E1E12ADF-337B-4D8F-9E05-F3A82BF8A03C}" type="slidenum">
              <a:rPr lang="he-IL"/>
              <a:pPr>
                <a:defRPr/>
              </a:pPr>
              <a:t>‹#›</a:t>
            </a:fld>
            <a:endParaRPr lang="en-US"/>
          </a:p>
        </p:txBody>
      </p:sp>
    </p:spTree>
    <p:extLst>
      <p:ext uri="{BB962C8B-B14F-4D97-AF65-F5344CB8AC3E}">
        <p14:creationId xmlns:p14="http://schemas.microsoft.com/office/powerpoint/2010/main" val="171359109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he-IL"/>
              <a:t>לחץ כדי לערוך סגנונות טקסט של תבנית בסיס</a:t>
            </a:r>
          </a:p>
        </p:txBody>
      </p:sp>
      <p:sp>
        <p:nvSpPr>
          <p:cNvPr id="6" name="Date Placeholder 4"/>
          <p:cNvSpPr>
            <a:spLocks noGrp="1"/>
          </p:cNvSpPr>
          <p:nvPr>
            <p:ph type="dt" sz="half" idx="14"/>
          </p:nvPr>
        </p:nvSpPr>
        <p:spPr/>
        <p:txBody>
          <a:bodyPr/>
          <a:lstStyle>
            <a:lvl1pPr>
              <a:defRPr/>
            </a:lvl1pPr>
          </a:lstStyle>
          <a:p>
            <a:pPr>
              <a:defRPr/>
            </a:pPr>
            <a:endParaRPr lang="en-US"/>
          </a:p>
        </p:txBody>
      </p:sp>
      <p:sp>
        <p:nvSpPr>
          <p:cNvPr id="7" name="Footer Placeholder 5"/>
          <p:cNvSpPr>
            <a:spLocks noGrp="1"/>
          </p:cNvSpPr>
          <p:nvPr>
            <p:ph type="ftr" sz="quarter" idx="15"/>
          </p:nvPr>
        </p:nvSpPr>
        <p:spPr/>
        <p:txBody>
          <a:bodyPr/>
          <a:lstStyle>
            <a:lvl1pPr>
              <a:defRPr/>
            </a:lvl1pPr>
          </a:lstStyle>
          <a:p>
            <a:pPr>
              <a:defRPr/>
            </a:pPr>
            <a:r>
              <a:rPr lang="he-IL"/>
              <a:t>אירנה לינקובסקי - השתלמות אוריינות תשס"ו</a:t>
            </a:r>
            <a:endParaRPr lang="en-US"/>
          </a:p>
        </p:txBody>
      </p:sp>
      <p:sp>
        <p:nvSpPr>
          <p:cNvPr id="8" name="Slide Number Placeholder 6"/>
          <p:cNvSpPr>
            <a:spLocks noGrp="1"/>
          </p:cNvSpPr>
          <p:nvPr>
            <p:ph type="sldNum" sz="quarter" idx="16"/>
          </p:nvPr>
        </p:nvSpPr>
        <p:spPr>
          <a:xfrm>
            <a:off x="511175" y="4983163"/>
            <a:ext cx="585788" cy="365125"/>
          </a:xfrm>
        </p:spPr>
        <p:txBody>
          <a:bodyPr/>
          <a:lstStyle>
            <a:lvl1pPr>
              <a:defRPr/>
            </a:lvl1pPr>
          </a:lstStyle>
          <a:p>
            <a:pPr>
              <a:defRPr/>
            </a:pPr>
            <a:fld id="{BBA96B6B-5A3D-418D-ACD0-84F615963B45}" type="slidenum">
              <a:rPr lang="he-IL"/>
              <a:pPr>
                <a:defRPr/>
              </a:pPr>
              <a:t>‹#›</a:t>
            </a:fld>
            <a:endParaRPr lang="en-US"/>
          </a:p>
        </p:txBody>
      </p:sp>
    </p:spTree>
    <p:extLst>
      <p:ext uri="{BB962C8B-B14F-4D97-AF65-F5344CB8AC3E}">
        <p14:creationId xmlns:p14="http://schemas.microsoft.com/office/powerpoint/2010/main" val="311618205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p:txBody>
          <a:bodyPr/>
          <a:lstStyle>
            <a:lvl1pPr>
              <a:defRPr/>
            </a:lvl1pPr>
          </a:lstStyle>
          <a:p>
            <a:pPr>
              <a:defRPr/>
            </a:pPr>
            <a:fld id="{2150E1D1-71BF-48C0-BA8E-328997B2DA28}" type="slidenum">
              <a:rPr lang="he-IL"/>
              <a:pPr>
                <a:defRPr/>
              </a:pPr>
              <a:t>‹#›</a:t>
            </a:fld>
            <a:endParaRPr lang="en-US"/>
          </a:p>
        </p:txBody>
      </p:sp>
    </p:spTree>
    <p:extLst>
      <p:ext uri="{BB962C8B-B14F-4D97-AF65-F5344CB8AC3E}">
        <p14:creationId xmlns:p14="http://schemas.microsoft.com/office/powerpoint/2010/main" val="3595634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Vertical Title 1"/>
          <p:cNvSpPr>
            <a:spLocks noGrp="1"/>
          </p:cNvSpPr>
          <p:nvPr>
            <p:ph type="title" orient="vert"/>
          </p:nvPr>
        </p:nvSpPr>
        <p:spPr>
          <a:xfrm>
            <a:off x="6878535" y="627406"/>
            <a:ext cx="1656132" cy="5283817"/>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p:txBody>
          <a:bodyPr/>
          <a:lstStyle>
            <a:lvl1pPr>
              <a:defRPr/>
            </a:lvl1pPr>
          </a:lstStyle>
          <a:p>
            <a:pPr>
              <a:defRPr/>
            </a:pPr>
            <a:fld id="{32E86299-030D-4656-B959-4E91CD008061}" type="slidenum">
              <a:rPr lang="he-IL"/>
              <a:pPr>
                <a:defRPr/>
              </a:pPr>
              <a:t>‹#›</a:t>
            </a:fld>
            <a:endParaRPr lang="en-US"/>
          </a:p>
        </p:txBody>
      </p:sp>
    </p:spTree>
    <p:extLst>
      <p:ext uri="{BB962C8B-B14F-4D97-AF65-F5344CB8AC3E}">
        <p14:creationId xmlns:p14="http://schemas.microsoft.com/office/powerpoint/2010/main" val="3542632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כותרת, טקסט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a:t>לחץ כדי לערוך סגנון כותרת של תבנית בסיס</a:t>
            </a:r>
          </a:p>
        </p:txBody>
      </p:sp>
      <p:sp>
        <p:nvSpPr>
          <p:cNvPr id="3" name="מציין מיקום טקסט 2"/>
          <p:cNvSpPr>
            <a:spLocks noGrp="1"/>
          </p:cNvSpPr>
          <p:nvPr>
            <p:ph type="body"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p:txBody>
          <a:bodyPr/>
          <a:lstStyle>
            <a:lvl1pPr>
              <a:defRPr/>
            </a:lvl1pPr>
          </a:lstStyle>
          <a:p>
            <a:pPr>
              <a:defRPr/>
            </a:pPr>
            <a:fld id="{2ED23E3B-D1BC-4FC4-A96A-CB652F44F906}" type="slidenum">
              <a:rPr lang="he-IL"/>
              <a:pPr>
                <a:defRPr/>
              </a:pPr>
              <a:t>‹#›</a:t>
            </a:fld>
            <a:endParaRPr lang="en-US"/>
          </a:p>
        </p:txBody>
      </p:sp>
    </p:spTree>
    <p:extLst>
      <p:ext uri="{BB962C8B-B14F-4D97-AF65-F5344CB8AC3E}">
        <p14:creationId xmlns:p14="http://schemas.microsoft.com/office/powerpoint/2010/main" val="985715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כותרת וטבל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a:t>לחץ כדי לערוך סגנון כותרת של תבנית בסיס</a:t>
            </a:r>
          </a:p>
        </p:txBody>
      </p:sp>
      <p:sp>
        <p:nvSpPr>
          <p:cNvPr id="3" name="מציין מיקום של טבלה 2"/>
          <p:cNvSpPr>
            <a:spLocks noGrp="1"/>
          </p:cNvSpPr>
          <p:nvPr>
            <p:ph type="tbl" idx="1"/>
          </p:nvPr>
        </p:nvSpPr>
        <p:spPr>
          <a:xfrm>
            <a:off x="457200" y="1600200"/>
            <a:ext cx="8229600" cy="4525963"/>
          </a:xfrm>
        </p:spPr>
        <p:txBody>
          <a:bodyPr rtlCol="0">
            <a:normAutofit/>
          </a:bodyPr>
          <a:lstStyle/>
          <a:p>
            <a:pPr lvl="0"/>
            <a:endParaRPr lang="he-IL" noProof="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6" name="Slide Number Placeholder 5"/>
          <p:cNvSpPr>
            <a:spLocks noGrp="1"/>
          </p:cNvSpPr>
          <p:nvPr>
            <p:ph type="sldNum" sz="quarter" idx="12"/>
          </p:nvPr>
        </p:nvSpPr>
        <p:spPr/>
        <p:txBody>
          <a:bodyPr/>
          <a:lstStyle>
            <a:lvl1pPr>
              <a:defRPr/>
            </a:lvl1pPr>
          </a:lstStyle>
          <a:p>
            <a:pPr>
              <a:defRPr/>
            </a:pPr>
            <a:fld id="{512FF043-5E4A-4316-B751-42D201C455B4}" type="slidenum">
              <a:rPr lang="he-IL"/>
              <a:pPr>
                <a:defRPr/>
              </a:pPr>
              <a:t>‹#›</a:t>
            </a:fld>
            <a:endParaRPr lang="en-US"/>
          </a:p>
        </p:txBody>
      </p:sp>
    </p:spTree>
    <p:extLst>
      <p:ext uri="{BB962C8B-B14F-4D97-AF65-F5344CB8AC3E}">
        <p14:creationId xmlns:p14="http://schemas.microsoft.com/office/powerpoint/2010/main" val="319875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5201" y="624110"/>
            <a:ext cx="6589199" cy="128089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p:txBody>
          <a:bodyPr/>
          <a:lstStyle>
            <a:lvl1pPr>
              <a:defRPr/>
            </a:lvl1pPr>
          </a:lstStyle>
          <a:p>
            <a:pPr>
              <a:defRPr/>
            </a:pPr>
            <a:fld id="{8DE3F539-DCF5-428B-8A05-5A07DB4493C5}" type="slidenum">
              <a:rPr lang="he-IL"/>
              <a:pPr>
                <a:defRPr/>
              </a:pPr>
              <a:t>‹#›</a:t>
            </a:fld>
            <a:endParaRPr lang="en-US"/>
          </a:p>
        </p:txBody>
      </p:sp>
    </p:spTree>
    <p:extLst>
      <p:ext uri="{BB962C8B-B14F-4D97-AF65-F5344CB8AC3E}">
        <p14:creationId xmlns:p14="http://schemas.microsoft.com/office/powerpoint/2010/main" val="119987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965124AC-EE01-4F43-972E-1A9863159AC8}" type="slidenum">
              <a:rPr lang="he-IL"/>
              <a:pPr>
                <a:defRPr/>
              </a:pPr>
              <a:t>‹#›</a:t>
            </a:fld>
            <a:endParaRPr lang="en-US"/>
          </a:p>
        </p:txBody>
      </p:sp>
    </p:spTree>
    <p:extLst>
      <p:ext uri="{BB962C8B-B14F-4D97-AF65-F5344CB8AC3E}">
        <p14:creationId xmlns:p14="http://schemas.microsoft.com/office/powerpoint/2010/main" val="79813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9" name="Slide Number Placeholder 5"/>
          <p:cNvSpPr>
            <a:spLocks noGrp="1"/>
          </p:cNvSpPr>
          <p:nvPr>
            <p:ph type="sldNum" sz="quarter" idx="12"/>
          </p:nvPr>
        </p:nvSpPr>
        <p:spPr/>
        <p:txBody>
          <a:bodyPr/>
          <a:lstStyle>
            <a:lvl1pPr>
              <a:defRPr/>
            </a:lvl1pPr>
          </a:lstStyle>
          <a:p>
            <a:pPr>
              <a:defRPr/>
            </a:pPr>
            <a:fld id="{ED893F4F-6831-48BB-9101-5063BFA49084}" type="slidenum">
              <a:rPr lang="he-IL"/>
              <a:pPr>
                <a:defRPr/>
              </a:pPr>
              <a:t>‹#›</a:t>
            </a:fld>
            <a:endParaRPr lang="en-US"/>
          </a:p>
        </p:txBody>
      </p:sp>
    </p:spTree>
    <p:extLst>
      <p:ext uri="{BB962C8B-B14F-4D97-AF65-F5344CB8AC3E}">
        <p14:creationId xmlns:p14="http://schemas.microsoft.com/office/powerpoint/2010/main" val="3645780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11" name="Slide Number Placeholder 5"/>
          <p:cNvSpPr>
            <a:spLocks noGrp="1"/>
          </p:cNvSpPr>
          <p:nvPr>
            <p:ph type="sldNum" sz="quarter" idx="12"/>
          </p:nvPr>
        </p:nvSpPr>
        <p:spPr/>
        <p:txBody>
          <a:bodyPr/>
          <a:lstStyle>
            <a:lvl1pPr>
              <a:defRPr/>
            </a:lvl1pPr>
          </a:lstStyle>
          <a:p>
            <a:pPr>
              <a:defRPr/>
            </a:pPr>
            <a:fld id="{8D061890-E0B8-4410-8548-8704BECCB77A}" type="slidenum">
              <a:rPr lang="he-IL"/>
              <a:pPr>
                <a:defRPr/>
              </a:pPr>
              <a:t>‹#›</a:t>
            </a:fld>
            <a:endParaRPr lang="en-US"/>
          </a:p>
        </p:txBody>
      </p:sp>
    </p:spTree>
    <p:extLst>
      <p:ext uri="{BB962C8B-B14F-4D97-AF65-F5344CB8AC3E}">
        <p14:creationId xmlns:p14="http://schemas.microsoft.com/office/powerpoint/2010/main" val="362834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5200" y="624110"/>
            <a:ext cx="6589200" cy="1280890"/>
          </a:xfrm>
        </p:spPr>
        <p:txBody>
          <a:bodyPr/>
          <a:lstStyle/>
          <a:p>
            <a:r>
              <a:rPr lang="he-IL"/>
              <a:t>לחץ כדי לערוך סגנון כותרת של תבנית בסיס</a:t>
            </a:r>
            <a:endParaRPr lang="en-US" dirty="0"/>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6" name="Slide Number Placeholder 4"/>
          <p:cNvSpPr>
            <a:spLocks noGrp="1"/>
          </p:cNvSpPr>
          <p:nvPr>
            <p:ph type="sldNum" sz="quarter" idx="12"/>
          </p:nvPr>
        </p:nvSpPr>
        <p:spPr/>
        <p:txBody>
          <a:bodyPr/>
          <a:lstStyle>
            <a:lvl1pPr>
              <a:defRPr/>
            </a:lvl1pPr>
          </a:lstStyle>
          <a:p>
            <a:pPr>
              <a:defRPr/>
            </a:pPr>
            <a:fld id="{41719C6B-7794-4B57-8EC9-85B837DDF57C}" type="slidenum">
              <a:rPr lang="he-IL"/>
              <a:pPr>
                <a:defRPr/>
              </a:pPr>
              <a:t>‹#›</a:t>
            </a:fld>
            <a:endParaRPr lang="en-US"/>
          </a:p>
        </p:txBody>
      </p:sp>
    </p:spTree>
    <p:extLst>
      <p:ext uri="{BB962C8B-B14F-4D97-AF65-F5344CB8AC3E}">
        <p14:creationId xmlns:p14="http://schemas.microsoft.com/office/powerpoint/2010/main" val="200674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5" name="Slide Number Placeholder 3"/>
          <p:cNvSpPr>
            <a:spLocks noGrp="1"/>
          </p:cNvSpPr>
          <p:nvPr>
            <p:ph type="sldNum" sz="quarter" idx="12"/>
          </p:nvPr>
        </p:nvSpPr>
        <p:spPr/>
        <p:txBody>
          <a:bodyPr/>
          <a:lstStyle>
            <a:lvl1pPr>
              <a:defRPr/>
            </a:lvl1pPr>
          </a:lstStyle>
          <a:p>
            <a:pPr>
              <a:defRPr/>
            </a:pPr>
            <a:fld id="{475199D5-D776-495E-B92D-C78CA2C36578}" type="slidenum">
              <a:rPr lang="he-IL"/>
              <a:pPr>
                <a:defRPr/>
              </a:pPr>
              <a:t>‹#›</a:t>
            </a:fld>
            <a:endParaRPr lang="en-US"/>
          </a:p>
        </p:txBody>
      </p:sp>
    </p:spTree>
    <p:extLst>
      <p:ext uri="{BB962C8B-B14F-4D97-AF65-F5344CB8AC3E}">
        <p14:creationId xmlns:p14="http://schemas.microsoft.com/office/powerpoint/2010/main" val="305038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8" name="Slide Number Placeholder 6"/>
          <p:cNvSpPr>
            <a:spLocks noGrp="1"/>
          </p:cNvSpPr>
          <p:nvPr>
            <p:ph type="sldNum" sz="quarter" idx="12"/>
          </p:nvPr>
        </p:nvSpPr>
        <p:spPr/>
        <p:txBody>
          <a:bodyPr/>
          <a:lstStyle>
            <a:lvl1pPr>
              <a:defRPr/>
            </a:lvl1pPr>
          </a:lstStyle>
          <a:p>
            <a:pPr>
              <a:defRPr/>
            </a:pPr>
            <a:fld id="{1B7C1DAB-0C58-4C68-9CC6-30CBDDF8FE85}" type="slidenum">
              <a:rPr lang="he-IL"/>
              <a:pPr>
                <a:defRPr/>
              </a:pPr>
              <a:t>‹#›</a:t>
            </a:fld>
            <a:endParaRPr lang="en-US"/>
          </a:p>
        </p:txBody>
      </p:sp>
    </p:spTree>
    <p:extLst>
      <p:ext uri="{BB962C8B-B14F-4D97-AF65-F5344CB8AC3E}">
        <p14:creationId xmlns:p14="http://schemas.microsoft.com/office/powerpoint/2010/main" val="321073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noProof="0"/>
              <a:t>לחץ על הסמל כדי להוסיף תמונה</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he-IL"/>
              <a:t>אירנה לינקובסקי - השתלמות אוריינות תשס"ו</a:t>
            </a: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31CD42D2-C88C-49BD-9B5D-F742DCD1B69C}" type="slidenum">
              <a:rPr lang="he-IL"/>
              <a:pPr>
                <a:defRPr/>
              </a:pPr>
              <a:t>‹#›</a:t>
            </a:fld>
            <a:endParaRPr lang="en-US"/>
          </a:p>
        </p:txBody>
      </p:sp>
    </p:spTree>
    <p:extLst>
      <p:ext uri="{BB962C8B-B14F-4D97-AF65-F5344CB8AC3E}">
        <p14:creationId xmlns:p14="http://schemas.microsoft.com/office/powerpoint/2010/main" val="72439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0"/>
            <a:ext cx="1981200" cy="6638925"/>
            <a:chOff x="2487613" y="285750"/>
            <a:chExt cx="2428875" cy="5654676"/>
          </a:xfrm>
        </p:grpSpPr>
        <p:sp>
          <p:nvSpPr>
            <p:cNvPr id="1046" name="Freeform 11"/>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7" name="Freeform 12"/>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8" name="Freeform 13"/>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9" name="Freeform 14"/>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0" name="Freeform 15"/>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1" name="Freeform 16"/>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2" name="Freeform 17"/>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3" name="Freeform 18"/>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4" name="Freeform 19"/>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5" name="Freeform 20"/>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6" name="Freeform 21"/>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57" name="Freeform 22"/>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grpSp>
      <p:grpSp>
        <p:nvGrpSpPr>
          <p:cNvPr id="1027" name="Group 48"/>
          <p:cNvGrpSpPr>
            <a:grpSpLocks/>
          </p:cNvGrpSpPr>
          <p:nvPr/>
        </p:nvGrpSpPr>
        <p:grpSpPr bwMode="auto">
          <a:xfrm>
            <a:off x="20638" y="0"/>
            <a:ext cx="1952625" cy="6853238"/>
            <a:chOff x="6627813" y="195717"/>
            <a:chExt cx="1952625" cy="5678034"/>
          </a:xfrm>
        </p:grpSpPr>
        <p:sp>
          <p:nvSpPr>
            <p:cNvPr id="1034" name="Freeform 27"/>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35" name="Freeform 28"/>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36" name="Freeform 29"/>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37" name="Freeform 30"/>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38" name="Freeform 31"/>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39" name="Freeform 32"/>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0" name="Freeform 33"/>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1" name="Freeform 34"/>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2" name="Freeform 35"/>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3" name="Freeform 36"/>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4" name="Freeform 37"/>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sp>
          <p:nvSpPr>
            <p:cNvPr id="1045" name="Freeform 38"/>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a:p>
          </p:txBody>
        </p:sp>
      </p:grpSp>
      <p:sp>
        <p:nvSpPr>
          <p:cNvPr id="62" name="Rectangle 61"/>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סגנון כותרת של תבנית בסיס</a:t>
            </a:r>
          </a:p>
        </p:txBody>
      </p:sp>
      <p:sp>
        <p:nvSpPr>
          <p:cNvPr id="1030" name="Text Placeholder 2"/>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4" name="Date Placeholder 3"/>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r>
              <a:rPr lang="he-IL"/>
              <a:t>אירנה לינקובסקי - השתלמות אוריינות תשס"ו</a:t>
            </a:r>
            <a:endParaRPr lang="en-US"/>
          </a:p>
        </p:txBody>
      </p:sp>
      <p:sp>
        <p:nvSpPr>
          <p:cNvPr id="6" name="Slide Number Placeholder 5"/>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eaLnBrk="1" hangingPunct="1">
              <a:defRPr sz="2000">
                <a:solidFill>
                  <a:srgbClr val="FEFFFF"/>
                </a:solidFill>
              </a:defRPr>
            </a:lvl1pPr>
          </a:lstStyle>
          <a:p>
            <a:pPr>
              <a:defRPr/>
            </a:pPr>
            <a:fld id="{A725471D-B58E-4942-8040-056FEA910A40}" type="slidenum">
              <a:rPr lang="he-IL"/>
              <a:pPr>
                <a:defRPr/>
              </a:pPr>
              <a:t>‹#›</a:t>
            </a:fld>
            <a:endParaRPr lang="en-US"/>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 id="2147483950" r:id="rId12"/>
    <p:sldLayoutId id="2147483951" r:id="rId13"/>
    <p:sldLayoutId id="2147483952" r:id="rId14"/>
    <p:sldLayoutId id="2147483953" r:id="rId15"/>
    <p:sldLayoutId id="2147483954" r:id="rId16"/>
    <p:sldLayoutId id="2147483937" r:id="rId17"/>
    <p:sldLayoutId id="2147483938" r:id="rId18"/>
  </p:sldLayoutIdLst>
  <p:hf hdr="0" dt="0"/>
  <p:txStyles>
    <p:titleStyle>
      <a:lvl1pPr algn="l" defTabSz="457200" rtl="1" eaLnBrk="0" fontAlgn="base" hangingPunct="0">
        <a:spcBef>
          <a:spcPct val="0"/>
        </a:spcBef>
        <a:spcAft>
          <a:spcPct val="0"/>
        </a:spcAft>
        <a:defRPr sz="3600" kern="1200">
          <a:solidFill>
            <a:srgbClr val="262626"/>
          </a:solidFill>
          <a:latin typeface="+mj-lt"/>
          <a:ea typeface="+mj-ea"/>
          <a:cs typeface="Arial" panose="020B0604020202020204" pitchFamily="34" charset="0"/>
        </a:defRPr>
      </a:lvl1pPr>
      <a:lvl2pPr algn="l" defTabSz="457200" rtl="1" eaLnBrk="0" fontAlgn="base" hangingPunct="0">
        <a:spcBef>
          <a:spcPct val="0"/>
        </a:spcBef>
        <a:spcAft>
          <a:spcPct val="0"/>
        </a:spcAft>
        <a:defRPr sz="3600">
          <a:solidFill>
            <a:srgbClr val="262626"/>
          </a:solidFill>
          <a:latin typeface="Century Gothic" panose="020B0502020202020204" pitchFamily="34" charset="0"/>
          <a:cs typeface="Arial" panose="020B0604020202020204" pitchFamily="34" charset="0"/>
        </a:defRPr>
      </a:lvl2pPr>
      <a:lvl3pPr algn="l" defTabSz="457200" rtl="1" eaLnBrk="0" fontAlgn="base" hangingPunct="0">
        <a:spcBef>
          <a:spcPct val="0"/>
        </a:spcBef>
        <a:spcAft>
          <a:spcPct val="0"/>
        </a:spcAft>
        <a:defRPr sz="3600">
          <a:solidFill>
            <a:srgbClr val="262626"/>
          </a:solidFill>
          <a:latin typeface="Century Gothic" panose="020B0502020202020204" pitchFamily="34" charset="0"/>
          <a:cs typeface="Arial" panose="020B0604020202020204" pitchFamily="34" charset="0"/>
        </a:defRPr>
      </a:lvl3pPr>
      <a:lvl4pPr algn="l" defTabSz="457200" rtl="1" eaLnBrk="0" fontAlgn="base" hangingPunct="0">
        <a:spcBef>
          <a:spcPct val="0"/>
        </a:spcBef>
        <a:spcAft>
          <a:spcPct val="0"/>
        </a:spcAft>
        <a:defRPr sz="3600">
          <a:solidFill>
            <a:srgbClr val="262626"/>
          </a:solidFill>
          <a:latin typeface="Century Gothic" panose="020B0502020202020204" pitchFamily="34" charset="0"/>
          <a:cs typeface="Arial" panose="020B0604020202020204" pitchFamily="34" charset="0"/>
        </a:defRPr>
      </a:lvl4pPr>
      <a:lvl5pPr algn="l" defTabSz="457200" rtl="1" eaLnBrk="0" fontAlgn="base" hangingPunct="0">
        <a:spcBef>
          <a:spcPct val="0"/>
        </a:spcBef>
        <a:spcAft>
          <a:spcPct val="0"/>
        </a:spcAft>
        <a:defRPr sz="3600">
          <a:solidFill>
            <a:srgbClr val="262626"/>
          </a:solidFill>
          <a:latin typeface="Century Gothic" panose="020B0502020202020204" pitchFamily="34" charset="0"/>
          <a:cs typeface="Arial" panose="020B0604020202020204" pitchFamily="34" charset="0"/>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Arial" panose="020B0604020202020204" pitchFamily="34" charset="0"/>
        </a:defRPr>
      </a:lvl1pPr>
      <a:lvl2pPr marL="742950" indent="-285750" algn="r" defTabSz="457200" rtl="1"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Arial" panose="020B0604020202020204" pitchFamily="34" charset="0"/>
        </a:defRPr>
      </a:lvl2pPr>
      <a:lvl3pPr marL="1143000" indent="-228600" algn="r" defTabSz="457200" rtl="1"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Arial" panose="020B0604020202020204" pitchFamily="34" charset="0"/>
        </a:defRPr>
      </a:lvl3pPr>
      <a:lvl4pPr marL="1600200" indent="-228600" algn="r" defTabSz="457200" rtl="1"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Arial" panose="020B0604020202020204" pitchFamily="34" charset="0"/>
        </a:defRPr>
      </a:lvl4pPr>
      <a:lvl5pPr marL="2057400" indent="-228600" algn="r" defTabSz="457200" rtl="1"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Arial" panose="020B0604020202020204" pitchFamily="34" charset="0"/>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net.co.il/articles/0,7340,L-5376685,00.html" TargetMode="External"/><Relationship Id="rId2" Type="http://schemas.openxmlformats.org/officeDocument/2006/relationships/hyperlink" Target="https://il.brainpop.com/category_54/subcategory_651/subjects_2638/" TargetMode="External"/><Relationship Id="rId1" Type="http://schemas.openxmlformats.org/officeDocument/2006/relationships/slideLayout" Target="../slideLayouts/slideLayout6.xml"/><Relationship Id="rId4" Type="http://schemas.openxmlformats.org/officeDocument/2006/relationships/hyperlink" Target="https://youtu.be/yyoXPkG-xKQ"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rainpop.co.il/he/category_8/subcategory_102/subjects_2858/" TargetMode="External"/><Relationship Id="rId2" Type="http://schemas.openxmlformats.org/officeDocument/2006/relationships/hyperlink" Target="http://www.brainpop.co.il/he/category_54/subcategory_651/subjects_263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ctKm3ZDl9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o08j1D_-TR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he.wikipedia.org/wiki/%D7%A0%D7%95%D7%96%D7%9C" TargetMode="External"/><Relationship Id="rId2" Type="http://schemas.openxmlformats.org/officeDocument/2006/relationships/hyperlink" Target="http://he.wikipedia.org/wiki/%D7%9E%D7%A1%D7%99%D7%A1%D7%95%D7%A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1742982" y="548680"/>
            <a:ext cx="6552654" cy="1470025"/>
          </a:xfrm>
        </p:spPr>
        <p:txBody>
          <a:bodyPr rtlCol="0">
            <a:normAutofit fontScale="90000"/>
          </a:bodyPr>
          <a:lstStyle/>
          <a:p>
            <a:pPr eaLnBrk="1" fontAlgn="auto" hangingPunct="1">
              <a:spcAft>
                <a:spcPts val="0"/>
              </a:spcAft>
              <a:defRPr/>
            </a:pPr>
            <a:r>
              <a:rPr lang="he-IL" b="1" dirty="0">
                <a:solidFill>
                  <a:srgbClr val="009999"/>
                </a:solidFill>
                <a:cs typeface="+mj-cs"/>
              </a:rPr>
              <a:t>האם מי השתייה נקיים?</a:t>
            </a:r>
            <a:br>
              <a:rPr lang="he-IL" b="1" dirty="0">
                <a:solidFill>
                  <a:srgbClr val="009999"/>
                </a:solidFill>
                <a:cs typeface="+mj-cs"/>
              </a:rPr>
            </a:br>
            <a:endParaRPr lang="en-US" dirty="0">
              <a:solidFill>
                <a:srgbClr val="333333"/>
              </a:solidFill>
              <a:cs typeface="+mj-cs"/>
            </a:endParaRPr>
          </a:p>
        </p:txBody>
      </p:sp>
      <p:sp>
        <p:nvSpPr>
          <p:cNvPr id="19459"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CC87E3CD-FB96-4E98-A3F8-5ACEA7D689AE}" type="slidenum">
              <a:rPr lang="he-IL" altLang="he-IL" smtClean="0">
                <a:solidFill>
                  <a:schemeClr val="tx1"/>
                </a:solidFill>
                <a:latin typeface="Arial" panose="020B0604020202020204" pitchFamily="34" charset="0"/>
              </a:rPr>
              <a:pPr rtl="0">
                <a:spcBef>
                  <a:spcPct val="0"/>
                </a:spcBef>
                <a:buClrTx/>
                <a:buFontTx/>
                <a:buNone/>
              </a:pPr>
              <a:t>1</a:t>
            </a:fld>
            <a:endParaRPr lang="en-US" altLang="he-IL">
              <a:solidFill>
                <a:schemeClr val="tx1"/>
              </a:solidFill>
              <a:latin typeface="Arial" panose="020B0604020202020204" pitchFamily="34" charset="0"/>
            </a:endParaRPr>
          </a:p>
        </p:txBody>
      </p:sp>
      <p:pic>
        <p:nvPicPr>
          <p:cNvPr id="19460" name="תמונה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377950"/>
            <a:ext cx="6799263" cy="51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p:cNvSpPr>
          <p:nvPr>
            <p:ph type="title"/>
          </p:nvPr>
        </p:nvSpPr>
        <p:spPr>
          <a:xfrm>
            <a:off x="457200" y="44450"/>
            <a:ext cx="8229600" cy="1143000"/>
          </a:xfrm>
        </p:spPr>
        <p:txBody>
          <a:bodyPr/>
          <a:lstStyle/>
          <a:p>
            <a:pPr algn="r" eaLnBrk="1" hangingPunct="1"/>
            <a:r>
              <a:rPr lang="he-IL" altLang="he-IL" sz="3200" b="1">
                <a:cs typeface="Gisha" panose="020B0502040204020203" pitchFamily="34" charset="-79"/>
              </a:rPr>
              <a:t>תשובה לשאלה 2</a:t>
            </a:r>
            <a:endParaRPr lang="en-US" altLang="he-IL" sz="3200" b="1"/>
          </a:p>
        </p:txBody>
      </p:sp>
      <p:graphicFrame>
        <p:nvGraphicFramePr>
          <p:cNvPr id="24582" name="Group 6"/>
          <p:cNvGraphicFramePr>
            <a:graphicFrameLocks noGrp="1"/>
          </p:cNvGraphicFramePr>
          <p:nvPr>
            <p:ph type="tbl" idx="1"/>
          </p:nvPr>
        </p:nvGraphicFramePr>
        <p:xfrm>
          <a:off x="457200" y="2028825"/>
          <a:ext cx="8229600" cy="4137025"/>
        </p:xfrm>
        <a:graphic>
          <a:graphicData uri="http://schemas.openxmlformats.org/drawingml/2006/table">
            <a:tbl>
              <a:tblPr rtl="1"/>
              <a:tblGrid>
                <a:gridCol w="379412">
                  <a:extLst>
                    <a:ext uri="{9D8B030D-6E8A-4147-A177-3AD203B41FA5}">
                      <a16:colId xmlns:a16="http://schemas.microsoft.com/office/drawing/2014/main" val="20000"/>
                    </a:ext>
                  </a:extLst>
                </a:gridCol>
                <a:gridCol w="6484938">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850900">
                  <a:extLst>
                    <a:ext uri="{9D8B030D-6E8A-4147-A177-3AD203B41FA5}">
                      <a16:colId xmlns:a16="http://schemas.microsoft.com/office/drawing/2014/main" val="20003"/>
                    </a:ext>
                  </a:extLst>
                </a:gridCol>
              </a:tblGrid>
              <a:tr h="4445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היגדים</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נכון</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לא נכון</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4455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א</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הכמות המירבית של החומרים השונים (במיליגרמים) המותרת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1800" b="1" i="0" u="none" strike="noStrike" cap="none" normalizeH="0" baseline="0">
                          <a:ln>
                            <a:noFill/>
                          </a:ln>
                          <a:solidFill>
                            <a:srgbClr val="E60414"/>
                          </a:solidFill>
                          <a:effectLst/>
                          <a:latin typeface="Arial" pitchFamily="34" charset="0"/>
                          <a:cs typeface="Arial" pitchFamily="34" charset="0"/>
                        </a:rPr>
                        <a:t>נכון</a:t>
                      </a:r>
                      <a:endParaRPr kumimoji="0" lang="en-US" sz="1800" b="1" i="0" u="none" strike="noStrike" cap="none" normalizeH="0" baseline="0">
                        <a:ln>
                          <a:noFill/>
                        </a:ln>
                        <a:solidFill>
                          <a:srgbClr val="E60414"/>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5091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ב</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כמות החומרים השונים (במיליגרמים) שחייבת להיות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לא נכון</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93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ג</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כמות החומרים הקטנה ביותר (במיליגרמים) של חומר המותרת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לא נכון</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477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ד</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הרכב</a:t>
                      </a:r>
                      <a:r>
                        <a:rPr kumimoji="0" lang="he-IL" sz="1800" b="1" i="0" u="none" strike="noStrike" cap="none" normalizeH="0" baseline="0">
                          <a:ln>
                            <a:noFill/>
                          </a:ln>
                          <a:solidFill>
                            <a:srgbClr val="FF0000"/>
                          </a:solidFill>
                          <a:effectLst/>
                          <a:latin typeface="Arial" pitchFamily="34" charset="0"/>
                          <a:cs typeface="Arial" pitchFamily="34" charset="0"/>
                        </a:rPr>
                        <a:t> </a:t>
                      </a:r>
                      <a:r>
                        <a:rPr kumimoji="0" lang="he-IL" sz="1800" b="1" i="0" u="none" strike="noStrike" cap="none" normalizeH="0" baseline="0">
                          <a:ln>
                            <a:noFill/>
                          </a:ln>
                          <a:solidFill>
                            <a:schemeClr val="tx1"/>
                          </a:solidFill>
                          <a:effectLst/>
                          <a:latin typeface="Arial" pitchFamily="34" charset="0"/>
                          <a:cs typeface="Arial" pitchFamily="34" charset="0"/>
                        </a:rPr>
                        <a:t>תמיסת המים (סוג החמרים וכמותם) שמותר לשתות על פי החלטת גורם המוסמך לכך.</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1800" b="1" i="0" u="none" strike="noStrike" cap="none" normalizeH="0" baseline="0">
                          <a:ln>
                            <a:noFill/>
                          </a:ln>
                          <a:solidFill>
                            <a:srgbClr val="E60414"/>
                          </a:solidFill>
                          <a:effectLst/>
                          <a:latin typeface="Arial" pitchFamily="34" charset="0"/>
                          <a:cs typeface="Arial" pitchFamily="34" charset="0"/>
                        </a:rPr>
                        <a:t>נכון</a:t>
                      </a:r>
                      <a:endParaRPr kumimoji="0" lang="en-US" sz="1800" b="1" i="0" u="none" strike="noStrike" cap="none" normalizeH="0" baseline="0">
                        <a:ln>
                          <a:noFill/>
                        </a:ln>
                        <a:solidFill>
                          <a:srgbClr val="E60414"/>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707"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28708"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B71943CC-DD0A-4328-9BDC-356C07B6FDF3}" type="slidenum">
              <a:rPr lang="he-IL" altLang="he-IL" smtClean="0">
                <a:solidFill>
                  <a:schemeClr val="tx1"/>
                </a:solidFill>
                <a:latin typeface="Arial" panose="020B0604020202020204" pitchFamily="34" charset="0"/>
              </a:rPr>
              <a:pPr rtl="0">
                <a:spcBef>
                  <a:spcPct val="0"/>
                </a:spcBef>
                <a:buClrTx/>
                <a:buFontTx/>
                <a:buNone/>
              </a:pPr>
              <a:t>10</a:t>
            </a:fld>
            <a:endParaRPr lang="en-US" altLang="he-IL">
              <a:solidFill>
                <a:schemeClr val="tx1"/>
              </a:solidFill>
              <a:latin typeface="Arial" panose="020B0604020202020204" pitchFamily="34" charset="0"/>
            </a:endParaRPr>
          </a:p>
        </p:txBody>
      </p:sp>
      <p:sp>
        <p:nvSpPr>
          <p:cNvPr id="28709" name="Text Box 39"/>
          <p:cNvSpPr txBox="1">
            <a:spLocks noChangeArrowheads="1"/>
          </p:cNvSpPr>
          <p:nvPr/>
        </p:nvSpPr>
        <p:spPr bwMode="auto">
          <a:xfrm>
            <a:off x="71438" y="871538"/>
            <a:ext cx="896461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eaLnBrk="1" hangingPunct="1">
              <a:spcBef>
                <a:spcPct val="0"/>
              </a:spcBef>
              <a:buClrTx/>
              <a:buFontTx/>
              <a:buNone/>
            </a:pPr>
            <a:r>
              <a:rPr lang="he-IL" altLang="he-IL" sz="2400" b="1">
                <a:solidFill>
                  <a:schemeClr val="tx1"/>
                </a:solidFill>
                <a:latin typeface="Arial" panose="020B0604020202020204" pitchFamily="34" charset="0"/>
              </a:rPr>
              <a:t>מטרת השאלה: ידע של מדע – תקן המים</a:t>
            </a:r>
            <a:r>
              <a:rPr lang="en-US" altLang="he-IL" sz="2400" b="1">
                <a:solidFill>
                  <a:schemeClr val="tx1"/>
                </a:solidFill>
                <a:latin typeface="Arial" panose="020B0604020202020204" pitchFamily="34" charset="0"/>
              </a:rPr>
              <a:t>; </a:t>
            </a:r>
            <a:r>
              <a:rPr lang="he-IL" altLang="he-IL" sz="2400" b="1">
                <a:solidFill>
                  <a:schemeClr val="tx1"/>
                </a:solidFill>
                <a:latin typeface="Arial" panose="020B0604020202020204" pitchFamily="34" charset="0"/>
              </a:rPr>
              <a:t> יכולות – הפקת מידע מטקסט</a:t>
            </a:r>
            <a:r>
              <a:rPr lang="en-US" altLang="he-IL">
                <a:solidFill>
                  <a:schemeClr val="tx1"/>
                </a:solidFill>
                <a:latin typeface="Arial" panose="020B0604020202020204" pitchFamily="34" charset="0"/>
              </a:rPr>
              <a:t> </a:t>
            </a:r>
            <a:endParaRPr lang="he-IL" altLang="he-IL">
              <a:solidFill>
                <a:schemeClr val="tx1"/>
              </a:solidFill>
              <a:latin typeface="Arial" panose="020B0604020202020204" pitchFamily="34" charset="0"/>
            </a:endParaRPr>
          </a:p>
          <a:p>
            <a:pPr eaLnBrk="1" hangingPunct="1">
              <a:spcBef>
                <a:spcPct val="0"/>
              </a:spcBef>
              <a:buClrTx/>
              <a:buFontTx/>
              <a:buNone/>
            </a:pPr>
            <a:r>
              <a:rPr lang="he-IL" altLang="he-IL" sz="2000" b="1">
                <a:solidFill>
                  <a:srgbClr val="E60414"/>
                </a:solidFill>
                <a:latin typeface="Arial" panose="020B0604020202020204" pitchFamily="34" charset="0"/>
              </a:rPr>
              <a:t>הידע הנדרש לפתרון השאלה מופיע בטקסט לפני שאלה 1</a:t>
            </a:r>
            <a:endParaRPr lang="en-US" altLang="he-IL" sz="2000" b="1">
              <a:solidFill>
                <a:srgbClr val="E60414"/>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type="body" sz="half" idx="1"/>
          </p:nvPr>
        </p:nvSpPr>
        <p:spPr>
          <a:xfrm>
            <a:off x="900113" y="260350"/>
            <a:ext cx="7786687" cy="1397000"/>
          </a:xfrm>
        </p:spPr>
        <p:txBody>
          <a:bodyPr/>
          <a:lstStyle/>
          <a:p>
            <a:pPr eaLnBrk="1" hangingPunct="1">
              <a:lnSpc>
                <a:spcPct val="90000"/>
              </a:lnSpc>
              <a:buFontTx/>
              <a:buNone/>
            </a:pPr>
            <a:r>
              <a:rPr lang="he-IL" altLang="he-IL" b="1">
                <a:cs typeface="Gisha" panose="020B0502040204020203" pitchFamily="34" charset="-79"/>
              </a:rPr>
              <a:t>שאלה 3</a:t>
            </a:r>
            <a:endParaRPr lang="en-US" altLang="he-IL" b="1" u="sng"/>
          </a:p>
          <a:p>
            <a:pPr eaLnBrk="1" hangingPunct="1">
              <a:lnSpc>
                <a:spcPct val="90000"/>
              </a:lnSpc>
              <a:buFontTx/>
              <a:buNone/>
            </a:pPr>
            <a:r>
              <a:rPr lang="he-IL" altLang="he-IL" sz="2800">
                <a:cs typeface="Gisha" panose="020B0502040204020203" pitchFamily="34" charset="-79"/>
              </a:rPr>
              <a:t>לפניכם טבלה המשווה בין תקן איכות מי השתייה במדינת ישראל לבין התקן בארצות הברית. </a:t>
            </a:r>
            <a:endParaRPr lang="en-US" altLang="he-IL" sz="2800"/>
          </a:p>
        </p:txBody>
      </p:sp>
      <p:graphicFrame>
        <p:nvGraphicFramePr>
          <p:cNvPr id="25666" name="Group 66"/>
          <p:cNvGraphicFramePr>
            <a:graphicFrameLocks noGrp="1"/>
          </p:cNvGraphicFramePr>
          <p:nvPr>
            <p:ph sz="half" idx="2"/>
          </p:nvPr>
        </p:nvGraphicFramePr>
        <p:xfrm>
          <a:off x="971550" y="1628775"/>
          <a:ext cx="7200900" cy="3878263"/>
        </p:xfrm>
        <a:graphic>
          <a:graphicData uri="http://schemas.openxmlformats.org/drawingml/2006/table">
            <a:tbl>
              <a:tblPr rtl="1"/>
              <a:tblGrid>
                <a:gridCol w="2871787">
                  <a:extLst>
                    <a:ext uri="{9D8B030D-6E8A-4147-A177-3AD203B41FA5}">
                      <a16:colId xmlns:a16="http://schemas.microsoft.com/office/drawing/2014/main" val="20000"/>
                    </a:ext>
                  </a:extLst>
                </a:gridCol>
                <a:gridCol w="2205038">
                  <a:extLst>
                    <a:ext uri="{9D8B030D-6E8A-4147-A177-3AD203B41FA5}">
                      <a16:colId xmlns:a16="http://schemas.microsoft.com/office/drawing/2014/main" val="20001"/>
                    </a:ext>
                  </a:extLst>
                </a:gridCol>
                <a:gridCol w="2124075">
                  <a:extLst>
                    <a:ext uri="{9D8B030D-6E8A-4147-A177-3AD203B41FA5}">
                      <a16:colId xmlns:a16="http://schemas.microsoft.com/office/drawing/2014/main" val="20002"/>
                    </a:ext>
                  </a:extLst>
                </a:gridCol>
              </a:tblGrid>
              <a:tr h="8907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התקן הישראלי</a:t>
                      </a:r>
                      <a:endParaRPr kumimoji="0" lang="en-US" sz="2200" b="1"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מ"ג לליטר</a:t>
                      </a:r>
                      <a:endParaRPr kumimoji="0" lang="he-IL"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התקן האמריקאי</a:t>
                      </a:r>
                      <a:endParaRPr kumimoji="0" lang="en-US" sz="22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מ"ג לליטר</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דטרגנטים (חומרי ניקוי)</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1</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כלורידים  </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600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250</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יוני סידן</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600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600</a:t>
                      </a:r>
                      <a:endParaRPr kumimoji="0" lang="he-IL"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חנקות</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70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45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כספית</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0.001</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0.002</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קדמיום</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0.005</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0.005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2679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חיידקים</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9724" name="מציין מיקום של כותרת תחתונה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29725" name="מציין מיקום של מספר שקופית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EB0486C5-C6A4-4CB4-A3CA-15FF70E78B3A}" type="slidenum">
              <a:rPr lang="he-IL" altLang="he-IL" smtClean="0">
                <a:solidFill>
                  <a:schemeClr val="tx1"/>
                </a:solidFill>
                <a:latin typeface="Arial" panose="020B0604020202020204" pitchFamily="34" charset="0"/>
              </a:rPr>
              <a:pPr rtl="0">
                <a:spcBef>
                  <a:spcPct val="0"/>
                </a:spcBef>
                <a:buClrTx/>
                <a:buFontTx/>
                <a:buNone/>
              </a:pPr>
              <a:t>11</a:t>
            </a:fld>
            <a:endParaRPr lang="en-US" altLang="he-IL">
              <a:solidFill>
                <a:schemeClr val="tx1"/>
              </a:solidFill>
              <a:latin typeface="Arial" panose="020B0604020202020204" pitchFamily="34" charset="0"/>
            </a:endParaRPr>
          </a:p>
        </p:txBody>
      </p:sp>
      <p:sp>
        <p:nvSpPr>
          <p:cNvPr id="29726" name="Rectangle 4"/>
          <p:cNvSpPr>
            <a:spLocks noChangeArrowheads="1"/>
          </p:cNvSpPr>
          <p:nvPr/>
        </p:nvSpPr>
        <p:spPr bwMode="auto">
          <a:xfrm>
            <a:off x="1042988" y="5584825"/>
            <a:ext cx="741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eaLnBrk="1" hangingPunct="1">
              <a:spcBef>
                <a:spcPct val="0"/>
              </a:spcBef>
              <a:buClrTx/>
              <a:buFontTx/>
              <a:buNone/>
            </a:pPr>
            <a:r>
              <a:rPr lang="he-IL" altLang="he-IL" sz="2800">
                <a:solidFill>
                  <a:schemeClr val="tx1"/>
                </a:solidFill>
                <a:latin typeface="Arial" panose="020B0604020202020204" pitchFamily="34" charset="0"/>
              </a:rPr>
              <a:t>לפי נתונים אלה, התקן של מי מחמיר יותר? הסבירו</a:t>
            </a:r>
            <a:r>
              <a:rPr lang="en-US" altLang="he-IL">
                <a:solidFill>
                  <a:schemeClr val="tx1"/>
                </a:solidFill>
                <a:latin typeface="Arial" panose="020B0604020202020204"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Grp="1" noChangeArrowheads="1"/>
          </p:cNvSpPr>
          <p:nvPr>
            <p:ph type="title"/>
          </p:nvPr>
        </p:nvSpPr>
        <p:spPr>
          <a:xfrm>
            <a:off x="571500" y="214313"/>
            <a:ext cx="8072438" cy="1214437"/>
          </a:xfrm>
        </p:spPr>
        <p:txBody>
          <a:bodyPr rtlCol="0">
            <a:normAutofit fontScale="90000"/>
          </a:bodyPr>
          <a:lstStyle/>
          <a:p>
            <a:pPr algn="r" eaLnBrk="1" fontAlgn="auto" hangingPunct="1">
              <a:spcAft>
                <a:spcPts val="0"/>
              </a:spcAft>
              <a:defRPr/>
            </a:pPr>
            <a:r>
              <a:rPr lang="he-IL" sz="3200" b="1">
                <a:solidFill>
                  <a:schemeClr val="tx1">
                    <a:lumMod val="85000"/>
                    <a:lumOff val="15000"/>
                  </a:schemeClr>
                </a:solidFill>
                <a:cs typeface="+mj-cs"/>
              </a:rPr>
              <a:t>תשובה לשאלה 3</a:t>
            </a:r>
            <a:br>
              <a:rPr lang="he-IL" sz="3200" b="1">
                <a:solidFill>
                  <a:schemeClr val="tx1">
                    <a:lumMod val="85000"/>
                    <a:lumOff val="15000"/>
                  </a:schemeClr>
                </a:solidFill>
                <a:cs typeface="+mj-cs"/>
              </a:rPr>
            </a:br>
            <a:br>
              <a:rPr lang="he-IL" sz="3200" b="1">
                <a:solidFill>
                  <a:schemeClr val="tx1">
                    <a:lumMod val="85000"/>
                    <a:lumOff val="15000"/>
                  </a:schemeClr>
                </a:solidFill>
                <a:cs typeface="+mj-cs"/>
              </a:rPr>
            </a:br>
            <a:endParaRPr lang="en-US" sz="3200" b="1">
              <a:solidFill>
                <a:schemeClr val="tx1">
                  <a:lumMod val="85000"/>
                  <a:lumOff val="15000"/>
                </a:schemeClr>
              </a:solidFill>
              <a:cs typeface="+mj-cs"/>
            </a:endParaRPr>
          </a:p>
        </p:txBody>
      </p:sp>
      <p:sp>
        <p:nvSpPr>
          <p:cNvPr id="30723" name="Rectangle 3"/>
          <p:cNvSpPr>
            <a:spLocks noGrp="1"/>
          </p:cNvSpPr>
          <p:nvPr>
            <p:ph idx="1"/>
          </p:nvPr>
        </p:nvSpPr>
        <p:spPr>
          <a:xfrm>
            <a:off x="457200" y="908050"/>
            <a:ext cx="8229600" cy="5113338"/>
          </a:xfrm>
        </p:spPr>
        <p:txBody>
          <a:bodyPr/>
          <a:lstStyle/>
          <a:p>
            <a:pPr eaLnBrk="1" hangingPunct="1">
              <a:lnSpc>
                <a:spcPct val="90000"/>
              </a:lnSpc>
              <a:buFontTx/>
              <a:buNone/>
            </a:pPr>
            <a:r>
              <a:rPr lang="en-US" altLang="he-IL" sz="2800"/>
              <a:t> </a:t>
            </a:r>
            <a:endParaRPr lang="he-IL" altLang="he-IL" sz="2800">
              <a:cs typeface="Gisha" panose="020B0502040204020203" pitchFamily="34" charset="-79"/>
            </a:endParaRPr>
          </a:p>
          <a:p>
            <a:pPr eaLnBrk="1" hangingPunct="1">
              <a:lnSpc>
                <a:spcPct val="90000"/>
              </a:lnSpc>
              <a:buFontTx/>
              <a:buNone/>
            </a:pPr>
            <a:r>
              <a:rPr lang="he-IL" altLang="he-IL">
                <a:cs typeface="Gisha" panose="020B0502040204020203" pitchFamily="34" charset="-79"/>
              </a:rPr>
              <a:t>ישנם מרכיבים שהתקן הישראלי עבורם </a:t>
            </a:r>
            <a:r>
              <a:rPr lang="he-IL" altLang="he-IL" u="sng">
                <a:cs typeface="Gisha" panose="020B0502040204020203" pitchFamily="34" charset="-79"/>
              </a:rPr>
              <a:t>זהה</a:t>
            </a:r>
            <a:r>
              <a:rPr lang="he-IL" altLang="he-IL">
                <a:cs typeface="Gisha" panose="020B0502040204020203" pitchFamily="34" charset="-79"/>
              </a:rPr>
              <a:t> לתקן האמריקאי (יוני סידן, קדמיום, חיידקים).</a:t>
            </a:r>
            <a:r>
              <a:rPr lang="en-US" altLang="he-IL"/>
              <a:t> </a:t>
            </a:r>
          </a:p>
          <a:p>
            <a:pPr eaLnBrk="1" hangingPunct="1">
              <a:lnSpc>
                <a:spcPct val="90000"/>
              </a:lnSpc>
              <a:buFontTx/>
              <a:buNone/>
            </a:pPr>
            <a:r>
              <a:rPr lang="he-IL" altLang="he-IL" u="sng">
                <a:cs typeface="Gisha" panose="020B0502040204020203" pitchFamily="34" charset="-79"/>
              </a:rPr>
              <a:t>התקן הישראלי</a:t>
            </a:r>
            <a:r>
              <a:rPr lang="he-IL" altLang="he-IL">
                <a:cs typeface="Gisha" panose="020B0502040204020203" pitchFamily="34" charset="-79"/>
              </a:rPr>
              <a:t> מחמיר יותר מהאמריקאי עבור כספית. </a:t>
            </a:r>
            <a:endParaRPr lang="en-US" altLang="he-IL"/>
          </a:p>
          <a:p>
            <a:pPr eaLnBrk="1" hangingPunct="1">
              <a:lnSpc>
                <a:spcPct val="90000"/>
              </a:lnSpc>
              <a:buFontTx/>
              <a:buNone/>
            </a:pPr>
            <a:r>
              <a:rPr lang="he-IL" altLang="he-IL" u="sng">
                <a:cs typeface="Gisha" panose="020B0502040204020203" pitchFamily="34" charset="-79"/>
              </a:rPr>
              <a:t>התקן האמריקאי</a:t>
            </a:r>
            <a:r>
              <a:rPr lang="he-IL" altLang="he-IL">
                <a:cs typeface="Gisha" panose="020B0502040204020203" pitchFamily="34" charset="-79"/>
              </a:rPr>
              <a:t> מחמיר מהישראלי עבור דטרגנטים, כלורידים וחנקות. </a:t>
            </a:r>
          </a:p>
          <a:p>
            <a:pPr eaLnBrk="1" hangingPunct="1">
              <a:lnSpc>
                <a:spcPct val="90000"/>
              </a:lnSpc>
              <a:buFontTx/>
              <a:buNone/>
            </a:pPr>
            <a:r>
              <a:rPr lang="he-IL" altLang="he-IL">
                <a:cs typeface="Gisha" panose="020B0502040204020203" pitchFamily="34" charset="-79"/>
              </a:rPr>
              <a:t>סה"כ התקן האמריקאי מחמיר יותר במספר רב יותר של מזהמי המים</a:t>
            </a:r>
            <a:endParaRPr lang="en-US" altLang="he-IL"/>
          </a:p>
        </p:txBody>
      </p:sp>
      <p:sp>
        <p:nvSpPr>
          <p:cNvPr id="30724"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0725"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78786238-77AB-4796-BEF2-56901831C32D}" type="slidenum">
              <a:rPr lang="he-IL" altLang="he-IL" smtClean="0">
                <a:solidFill>
                  <a:schemeClr val="tx1"/>
                </a:solidFill>
                <a:latin typeface="Arial" panose="020B0604020202020204" pitchFamily="34" charset="0"/>
              </a:rPr>
              <a:pPr rtl="0">
                <a:spcBef>
                  <a:spcPct val="0"/>
                </a:spcBef>
                <a:buClrTx/>
                <a:buFontTx/>
                <a:buNone/>
              </a:pPr>
              <a:t>12</a:t>
            </a:fld>
            <a:endParaRPr lang="en-US" altLang="he-IL">
              <a:solidFill>
                <a:schemeClr val="tx1"/>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457200" y="-26988"/>
            <a:ext cx="8229600" cy="868363"/>
          </a:xfrm>
        </p:spPr>
        <p:txBody>
          <a:bodyPr/>
          <a:lstStyle/>
          <a:p>
            <a:pPr algn="r" eaLnBrk="1" hangingPunct="1"/>
            <a:r>
              <a:rPr lang="he-IL" altLang="he-IL" sz="3200" b="1">
                <a:cs typeface="Gisha" panose="020B0502040204020203" pitchFamily="34" charset="-79"/>
              </a:rPr>
              <a:t>שאלה 4</a:t>
            </a:r>
            <a:endParaRPr lang="en-US" altLang="he-IL" sz="3200" b="1"/>
          </a:p>
        </p:txBody>
      </p:sp>
      <p:sp>
        <p:nvSpPr>
          <p:cNvPr id="13317" name="Rectangle 3"/>
          <p:cNvSpPr>
            <a:spLocks noGrp="1" noChangeArrowheads="1"/>
          </p:cNvSpPr>
          <p:nvPr>
            <p:ph type="body" sz="half" idx="1"/>
          </p:nvPr>
        </p:nvSpPr>
        <p:spPr>
          <a:xfrm>
            <a:off x="468313" y="622300"/>
            <a:ext cx="8280400" cy="1036638"/>
          </a:xfrm>
        </p:spPr>
        <p:txBody>
          <a:bodyPr rtlCol="0">
            <a:normAutofit fontScale="85000" lnSpcReduction="20000"/>
          </a:bodyPr>
          <a:lstStyle/>
          <a:p>
            <a:pPr eaLnBrk="1" fontAlgn="auto" hangingPunct="1">
              <a:spcAft>
                <a:spcPts val="0"/>
              </a:spcAft>
              <a:buFontTx/>
              <a:buNone/>
              <a:defRPr/>
            </a:pPr>
            <a:r>
              <a:rPr lang="he-IL" sz="2800">
                <a:solidFill>
                  <a:schemeClr val="tx1">
                    <a:lumMod val="75000"/>
                    <a:lumOff val="25000"/>
                  </a:schemeClr>
                </a:solidFill>
                <a:cs typeface="+mn-cs"/>
              </a:rPr>
              <a:t>בטבלה מופיעים נתונים של חמש מדידות של מי באר מסוימת, שנדגמו </a:t>
            </a:r>
            <a:r>
              <a:rPr lang="he-IL" sz="2800" b="1" u="sng">
                <a:solidFill>
                  <a:schemeClr val="tx1">
                    <a:lumMod val="75000"/>
                    <a:lumOff val="25000"/>
                  </a:schemeClr>
                </a:solidFill>
                <a:cs typeface="+mn-cs"/>
              </a:rPr>
              <a:t>באותו הזמן</a:t>
            </a:r>
            <a:r>
              <a:rPr lang="he-IL" sz="2800">
                <a:solidFill>
                  <a:schemeClr val="tx1">
                    <a:lumMod val="75000"/>
                    <a:lumOff val="25000"/>
                  </a:schemeClr>
                </a:solidFill>
                <a:cs typeface="+mn-cs"/>
              </a:rPr>
              <a:t>. (לקחו דגימה אחת וחילקו ל-5 כלי מדידה שונים)</a:t>
            </a:r>
            <a:endParaRPr lang="en-US" sz="2800">
              <a:solidFill>
                <a:schemeClr val="tx1">
                  <a:lumMod val="75000"/>
                  <a:lumOff val="25000"/>
                </a:schemeClr>
              </a:solidFill>
              <a:cs typeface="+mn-cs"/>
            </a:endParaRPr>
          </a:p>
        </p:txBody>
      </p:sp>
      <p:graphicFrame>
        <p:nvGraphicFramePr>
          <p:cNvPr id="45431" name="Group 375"/>
          <p:cNvGraphicFramePr>
            <a:graphicFrameLocks noGrp="1"/>
          </p:cNvGraphicFramePr>
          <p:nvPr>
            <p:ph sz="half" idx="2"/>
          </p:nvPr>
        </p:nvGraphicFramePr>
        <p:xfrm>
          <a:off x="395288" y="2060575"/>
          <a:ext cx="8291512" cy="4065588"/>
        </p:xfrm>
        <a:graphic>
          <a:graphicData uri="http://schemas.openxmlformats.org/drawingml/2006/table">
            <a:tbl>
              <a:tblPr rtl="1"/>
              <a:tblGrid>
                <a:gridCol w="1277937">
                  <a:extLst>
                    <a:ext uri="{9D8B030D-6E8A-4147-A177-3AD203B41FA5}">
                      <a16:colId xmlns:a16="http://schemas.microsoft.com/office/drawing/2014/main" val="20000"/>
                    </a:ext>
                  </a:extLst>
                </a:gridCol>
                <a:gridCol w="1260475">
                  <a:extLst>
                    <a:ext uri="{9D8B030D-6E8A-4147-A177-3AD203B41FA5}">
                      <a16:colId xmlns:a16="http://schemas.microsoft.com/office/drawing/2014/main" val="20001"/>
                    </a:ext>
                  </a:extLst>
                </a:gridCol>
                <a:gridCol w="1141413">
                  <a:extLst>
                    <a:ext uri="{9D8B030D-6E8A-4147-A177-3AD203B41FA5}">
                      <a16:colId xmlns:a16="http://schemas.microsoft.com/office/drawing/2014/main" val="20002"/>
                    </a:ext>
                  </a:extLst>
                </a:gridCol>
                <a:gridCol w="1198562">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36650">
                  <a:extLst>
                    <a:ext uri="{9D8B030D-6E8A-4147-A177-3AD203B41FA5}">
                      <a16:colId xmlns:a16="http://schemas.microsoft.com/office/drawing/2014/main" val="20005"/>
                    </a:ext>
                  </a:extLst>
                </a:gridCol>
                <a:gridCol w="1141412">
                  <a:extLst>
                    <a:ext uri="{9D8B030D-6E8A-4147-A177-3AD203B41FA5}">
                      <a16:colId xmlns:a16="http://schemas.microsoft.com/office/drawing/2014/main" val="20006"/>
                    </a:ext>
                  </a:extLst>
                </a:gridCol>
              </a:tblGrid>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בדיקה 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בדיקה 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בדיקה 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בדיקה 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בדיקה 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ממוצע</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דטרגנטים</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0.8</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1.1</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0.9</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0.6</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1.18</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0.916</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כלורידים</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590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580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610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565</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590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587</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יוני סידן</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580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620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610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570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590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594</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חנקות</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69</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73</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68</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65</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67</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19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כספית</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0.0008</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0.00085</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0.0012</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0.0009</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0.001</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0.00095</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19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קדמיום</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0.003</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0.0064</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0.0045</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0.001</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0.003</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0.00358</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חיידקים</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cs typeface="Times New Roman" pitchFamily="18" charset="0"/>
                        </a:rPr>
                        <a:t>0</a:t>
                      </a:r>
                      <a:endParaRPr kumimoji="0" lang="en-US"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1822" name="מציין מיקום של כותרת תחתונה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1823" name="מציין מיקום של מספר שקופית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65AA52BD-F0F5-4A4D-851F-41D90DC32478}" type="slidenum">
              <a:rPr lang="he-IL" altLang="he-IL" smtClean="0">
                <a:solidFill>
                  <a:schemeClr val="tx1"/>
                </a:solidFill>
                <a:latin typeface="Arial" panose="020B0604020202020204" pitchFamily="34" charset="0"/>
              </a:rPr>
              <a:pPr rtl="0">
                <a:spcBef>
                  <a:spcPct val="0"/>
                </a:spcBef>
                <a:buClrTx/>
                <a:buFontTx/>
                <a:buNone/>
              </a:pPr>
              <a:t>13</a:t>
            </a:fld>
            <a:endParaRPr lang="en-US" altLang="he-IL">
              <a:solidFill>
                <a:schemeClr val="tx1"/>
              </a:solidFill>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כותרת 7"/>
          <p:cNvSpPr>
            <a:spLocks noGrp="1"/>
          </p:cNvSpPr>
          <p:nvPr>
            <p:ph type="title"/>
          </p:nvPr>
        </p:nvSpPr>
        <p:spPr/>
        <p:txBody>
          <a:bodyPr/>
          <a:lstStyle/>
          <a:p>
            <a:pPr eaLnBrk="1" hangingPunct="1"/>
            <a:endParaRPr lang="he-IL" altLang="he-IL">
              <a:cs typeface="Gisha" panose="020B0502040204020203" pitchFamily="34" charset="-79"/>
            </a:endParaRPr>
          </a:p>
        </p:txBody>
      </p:sp>
      <p:graphicFrame>
        <p:nvGraphicFramePr>
          <p:cNvPr id="6" name="מציין מיקום של טבלה 5"/>
          <p:cNvGraphicFramePr>
            <a:graphicFrameLocks noGrp="1"/>
          </p:cNvGraphicFramePr>
          <p:nvPr>
            <p:ph type="tbl" idx="1"/>
          </p:nvPr>
        </p:nvGraphicFramePr>
        <p:xfrm>
          <a:off x="1763713" y="1700213"/>
          <a:ext cx="1141412" cy="4065587"/>
        </p:xfrm>
        <a:graphic>
          <a:graphicData uri="http://schemas.openxmlformats.org/drawingml/2006/table">
            <a:tbl>
              <a:tblPr rtl="1"/>
              <a:tblGrid>
                <a:gridCol w="1141412">
                  <a:extLst>
                    <a:ext uri="{9D8B030D-6E8A-4147-A177-3AD203B41FA5}">
                      <a16:colId xmlns:a16="http://schemas.microsoft.com/office/drawing/2014/main" val="20000"/>
                    </a:ext>
                  </a:extLst>
                </a:gridCol>
              </a:tblGrid>
              <a:tr h="752474">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ממוצע</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0.916</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587</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594</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67</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19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0.00095</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19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0.00358</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84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34" charset="0"/>
                          <a:cs typeface="Times New Roman" pitchFamily="18" charset="0"/>
                        </a:rPr>
                        <a:t>0</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2791" name="מציין מיקום של כותרת תחתונה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r>
              <a:rPr lang="he-IL" altLang="he-IL">
                <a:solidFill>
                  <a:schemeClr val="tx1"/>
                </a:solidFill>
                <a:latin typeface="Arial" panose="020B0604020202020204" pitchFamily="34" charset="0"/>
              </a:rPr>
              <a:t>אירנה לינקובסקי - השתלמות אוריינות תשס"ו</a:t>
            </a:r>
            <a:endParaRPr lang="en-US" altLang="he-IL">
              <a:solidFill>
                <a:schemeClr val="tx1"/>
              </a:solidFill>
              <a:latin typeface="Arial" panose="020B0604020202020204" pitchFamily="34" charset="0"/>
            </a:endParaRPr>
          </a:p>
        </p:txBody>
      </p:sp>
      <p:sp>
        <p:nvSpPr>
          <p:cNvPr id="32792" name="מציין מיקום של מספר שקופית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0091191C-1D1E-4D7C-93B2-52ADC0605709}" type="slidenum">
              <a:rPr lang="he-IL" altLang="he-IL" smtClean="0">
                <a:solidFill>
                  <a:schemeClr val="tx1"/>
                </a:solidFill>
                <a:latin typeface="Arial" panose="020B0604020202020204" pitchFamily="34" charset="0"/>
              </a:rPr>
              <a:pPr rtl="0">
                <a:spcBef>
                  <a:spcPct val="0"/>
                </a:spcBef>
                <a:buClrTx/>
                <a:buFontTx/>
                <a:buNone/>
              </a:pPr>
              <a:t>14</a:t>
            </a:fld>
            <a:endParaRPr lang="en-US" altLang="he-IL">
              <a:solidFill>
                <a:schemeClr val="tx1"/>
              </a:solidFill>
              <a:latin typeface="Arial" panose="020B0604020202020204" pitchFamily="34" charset="0"/>
            </a:endParaRPr>
          </a:p>
        </p:txBody>
      </p:sp>
      <p:graphicFrame>
        <p:nvGraphicFramePr>
          <p:cNvPr id="7" name="טבלה 6"/>
          <p:cNvGraphicFramePr>
            <a:graphicFrameLocks noGrp="1"/>
          </p:cNvGraphicFramePr>
          <p:nvPr/>
        </p:nvGraphicFramePr>
        <p:xfrm>
          <a:off x="3995738" y="1773238"/>
          <a:ext cx="4329112" cy="3878262"/>
        </p:xfrm>
        <a:graphic>
          <a:graphicData uri="http://schemas.openxmlformats.org/drawingml/2006/table">
            <a:tbl>
              <a:tblPr rtl="1"/>
              <a:tblGrid>
                <a:gridCol w="2205037">
                  <a:extLst>
                    <a:ext uri="{9D8B030D-6E8A-4147-A177-3AD203B41FA5}">
                      <a16:colId xmlns:a16="http://schemas.microsoft.com/office/drawing/2014/main" val="20000"/>
                    </a:ext>
                  </a:extLst>
                </a:gridCol>
                <a:gridCol w="2124075">
                  <a:extLst>
                    <a:ext uri="{9D8B030D-6E8A-4147-A177-3AD203B41FA5}">
                      <a16:colId xmlns:a16="http://schemas.microsoft.com/office/drawing/2014/main" val="20001"/>
                    </a:ext>
                  </a:extLst>
                </a:gridCol>
              </a:tblGrid>
              <a:tr h="890734">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התקן הישראלי</a:t>
                      </a:r>
                      <a:endParaRPr kumimoji="0" lang="en-US" sz="2200" b="1"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מ"ג לליטר</a:t>
                      </a:r>
                      <a:endParaRPr kumimoji="0" lang="he-IL"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התקן האמריקאי</a:t>
                      </a:r>
                      <a:endParaRPr kumimoji="0" lang="en-US" sz="22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IL" sz="2200" b="1" i="0" u="none" strike="noStrike" cap="none" normalizeH="0" baseline="0">
                          <a:ln>
                            <a:noFill/>
                          </a:ln>
                          <a:solidFill>
                            <a:schemeClr val="tx1"/>
                          </a:solidFill>
                          <a:effectLst/>
                          <a:latin typeface="Arial" pitchFamily="34" charset="0"/>
                          <a:cs typeface="Times New Roman" pitchFamily="18" charset="0"/>
                        </a:rPr>
                        <a:t>מ"ג לליטר</a:t>
                      </a:r>
                      <a:endParaRPr kumimoji="0" lang="he-IL"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1</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600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250</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600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IL" sz="2200" b="1" i="0" u="none" strike="noStrike" cap="none" normalizeH="0" baseline="0" dirty="0">
                          <a:ln>
                            <a:noFill/>
                          </a:ln>
                          <a:solidFill>
                            <a:schemeClr val="tx1"/>
                          </a:solidFill>
                          <a:effectLst/>
                          <a:latin typeface="Arial" pitchFamily="34" charset="0"/>
                          <a:cs typeface="Times New Roman" pitchFamily="18" charset="0"/>
                        </a:rPr>
                        <a:t>600</a:t>
                      </a:r>
                      <a:endParaRPr kumimoji="0" lang="he-IL"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70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45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0.001</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0.002</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0.005</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0.005</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2679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Arial" pitchFamily="34" charset="0"/>
                          <a:cs typeface="Times New Roman" pitchFamily="18" charset="0"/>
                        </a:rPr>
                        <a:t>0.0</a:t>
                      </a:r>
                      <a:endParaRPr kumimoji="0" lang="en-US" sz="2200" b="1" i="0" u="none" strike="noStrike" cap="none" normalizeH="0" baseline="0">
                        <a:ln>
                          <a:noFill/>
                        </a:ln>
                        <a:solidFill>
                          <a:schemeClr val="tx1"/>
                        </a:solidFill>
                        <a:effectLst/>
                        <a:latin typeface="Arial" pitchFamily="34" charset="0"/>
                        <a:cs typeface="Arial" pitchFamily="34" charset="0"/>
                      </a:endParaRPr>
                    </a:p>
                  </a:txBody>
                  <a:tcPr marT="45727" marB="45727"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Arial" pitchFamily="34" charset="0"/>
                          <a:cs typeface="Times New Roman" pitchFamily="18" charset="0"/>
                        </a:rPr>
                        <a:t>0.0</a:t>
                      </a:r>
                      <a:endParaRPr kumimoji="0" lang="en-US" sz="2200" b="1" i="0" u="none" strike="noStrike" cap="none" normalizeH="0" baseline="0" dirty="0">
                        <a:ln>
                          <a:noFill/>
                        </a:ln>
                        <a:solidFill>
                          <a:schemeClr val="tx1"/>
                        </a:solidFill>
                        <a:effectLst/>
                        <a:latin typeface="Arial" pitchFamily="34" charset="0"/>
                        <a:cs typeface="Arial" pitchFamily="34" charset="0"/>
                      </a:endParaRPr>
                    </a:p>
                  </a:txBody>
                  <a:tcPr marT="45727" marB="45727"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a:xfrm>
            <a:off x="1943100" y="2133600"/>
            <a:ext cx="6591300" cy="3778250"/>
          </a:xfrm>
        </p:spPr>
        <p:txBody>
          <a:bodyPr/>
          <a:lstStyle/>
          <a:p>
            <a:pPr eaLnBrk="1" hangingPunct="1">
              <a:buFontTx/>
              <a:buNone/>
            </a:pPr>
            <a:r>
              <a:rPr lang="he-IL" altLang="he-IL">
                <a:cs typeface="Gisha" panose="020B0502040204020203" pitchFamily="34" charset="-79"/>
              </a:rPr>
              <a:t>א. האם ניתן לבחור רק בממצאי בדיקה 4 לשם ההמלצה לגבי איכות המים בבאר? הסבירו.</a:t>
            </a:r>
          </a:p>
          <a:p>
            <a:pPr eaLnBrk="1" hangingPunct="1">
              <a:buFontTx/>
              <a:buNone/>
            </a:pPr>
            <a:endParaRPr lang="he-IL" altLang="he-IL">
              <a:cs typeface="Gisha" panose="020B0502040204020203" pitchFamily="34" charset="-79"/>
            </a:endParaRPr>
          </a:p>
          <a:p>
            <a:pPr eaLnBrk="1" hangingPunct="1">
              <a:buFontTx/>
              <a:buNone/>
            </a:pPr>
            <a:r>
              <a:rPr lang="he-IL" altLang="he-IL">
                <a:cs typeface="Gisha" panose="020B0502040204020203" pitchFamily="34" charset="-79"/>
              </a:rPr>
              <a:t>ב. האם מי הבאר ראויים לשתייה לפי התקן הישראלי? ולפי התקן האמריקאי? נמקו. </a:t>
            </a:r>
            <a:endParaRPr lang="en-US" altLang="he-IL"/>
          </a:p>
        </p:txBody>
      </p:sp>
      <p:sp>
        <p:nvSpPr>
          <p:cNvPr id="33795"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3796"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B2992CA8-4CA8-436E-BA9F-B654B9213A54}" type="slidenum">
              <a:rPr lang="he-IL" altLang="he-IL" smtClean="0">
                <a:solidFill>
                  <a:schemeClr val="tx1"/>
                </a:solidFill>
                <a:latin typeface="Arial" panose="020B0604020202020204" pitchFamily="34" charset="0"/>
              </a:rPr>
              <a:pPr rtl="0">
                <a:spcBef>
                  <a:spcPct val="0"/>
                </a:spcBef>
                <a:buClrTx/>
                <a:buFontTx/>
                <a:buNone/>
              </a:pPr>
              <a:t>15</a:t>
            </a:fld>
            <a:endParaRPr lang="en-US" altLang="he-IL">
              <a:solidFill>
                <a:schemeClr val="tx1"/>
              </a:solidFill>
              <a:latin typeface="Arial" panose="020B0604020202020204" pitchFamily="34" charset="0"/>
            </a:endParaRPr>
          </a:p>
        </p:txBody>
      </p:sp>
      <p:sp>
        <p:nvSpPr>
          <p:cNvPr id="33797" name="Text Box 4"/>
          <p:cNvSpPr txBox="1">
            <a:spLocks noChangeArrowheads="1"/>
          </p:cNvSpPr>
          <p:nvPr/>
        </p:nvSpPr>
        <p:spPr bwMode="auto">
          <a:xfrm>
            <a:off x="5003800" y="908050"/>
            <a:ext cx="2376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eaLnBrk="1" hangingPunct="1">
              <a:spcBef>
                <a:spcPct val="50000"/>
              </a:spcBef>
              <a:buClrTx/>
              <a:buFontTx/>
              <a:buNone/>
            </a:pPr>
            <a:r>
              <a:rPr lang="he-IL" altLang="he-IL" sz="2800" b="1">
                <a:solidFill>
                  <a:schemeClr val="tx1"/>
                </a:solidFill>
                <a:latin typeface="Arial" panose="020B0604020202020204" pitchFamily="34" charset="0"/>
              </a:rPr>
              <a:t>שאלות:</a:t>
            </a:r>
            <a:endParaRPr lang="en-US" altLang="he-IL" sz="2800" b="1">
              <a:solidFill>
                <a:schemeClr val="tx1"/>
              </a:solidFill>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457200" y="561975"/>
            <a:ext cx="8229600" cy="850900"/>
          </a:xfrm>
        </p:spPr>
        <p:txBody>
          <a:bodyPr rtlCol="0">
            <a:normAutofit fontScale="90000"/>
          </a:bodyPr>
          <a:lstStyle/>
          <a:p>
            <a:pPr algn="r" eaLnBrk="1" fontAlgn="auto" hangingPunct="1">
              <a:spcAft>
                <a:spcPts val="0"/>
              </a:spcAft>
              <a:defRPr/>
            </a:pPr>
            <a:r>
              <a:rPr lang="he-IL" sz="3200" b="1">
                <a:solidFill>
                  <a:schemeClr val="tx1">
                    <a:lumMod val="85000"/>
                    <a:lumOff val="15000"/>
                  </a:schemeClr>
                </a:solidFill>
                <a:cs typeface="+mj-cs"/>
              </a:rPr>
              <a:t>תשובה לשאלה 4</a:t>
            </a:r>
            <a:br>
              <a:rPr lang="he-IL" sz="3200" b="1">
                <a:solidFill>
                  <a:schemeClr val="tx1">
                    <a:lumMod val="85000"/>
                    <a:lumOff val="15000"/>
                  </a:schemeClr>
                </a:solidFill>
                <a:cs typeface="+mj-cs"/>
              </a:rPr>
            </a:br>
            <a:r>
              <a:rPr lang="he-IL" sz="2400" b="1">
                <a:solidFill>
                  <a:schemeClr val="tx1">
                    <a:lumMod val="85000"/>
                    <a:lumOff val="15000"/>
                  </a:schemeClr>
                </a:solidFill>
                <a:cs typeface="+mj-cs"/>
              </a:rPr>
              <a:t>מטרת השאלה: ידע על מדע – חזרות בניסוי ובתצפית,  </a:t>
            </a:r>
            <a:br>
              <a:rPr lang="he-IL" sz="2400" b="1">
                <a:solidFill>
                  <a:schemeClr val="tx1">
                    <a:lumMod val="85000"/>
                    <a:lumOff val="15000"/>
                  </a:schemeClr>
                </a:solidFill>
                <a:cs typeface="+mj-cs"/>
              </a:rPr>
            </a:br>
            <a:r>
              <a:rPr lang="he-IL" sz="2400" b="1">
                <a:solidFill>
                  <a:schemeClr val="tx1">
                    <a:lumMod val="85000"/>
                    <a:lumOff val="15000"/>
                  </a:schemeClr>
                </a:solidFill>
                <a:cs typeface="+mj-cs"/>
              </a:rPr>
              <a:t>                       יכולות – הפקת מידע מטבלה</a:t>
            </a:r>
            <a:r>
              <a:rPr lang="he-IL" sz="4000">
                <a:solidFill>
                  <a:schemeClr val="tx1">
                    <a:lumMod val="85000"/>
                    <a:lumOff val="15000"/>
                  </a:schemeClr>
                </a:solidFill>
                <a:cs typeface="+mj-cs"/>
              </a:rPr>
              <a:t> </a:t>
            </a:r>
            <a:endParaRPr lang="en-US" sz="4000">
              <a:solidFill>
                <a:schemeClr val="tx1">
                  <a:lumMod val="85000"/>
                  <a:lumOff val="15000"/>
                </a:schemeClr>
              </a:solidFill>
              <a:cs typeface="+mj-cs"/>
            </a:endParaRPr>
          </a:p>
        </p:txBody>
      </p:sp>
      <p:sp>
        <p:nvSpPr>
          <p:cNvPr id="34819" name="Rectangle 3"/>
          <p:cNvSpPr>
            <a:spLocks noGrp="1"/>
          </p:cNvSpPr>
          <p:nvPr>
            <p:ph idx="1"/>
          </p:nvPr>
        </p:nvSpPr>
        <p:spPr>
          <a:xfrm>
            <a:off x="457200" y="1927225"/>
            <a:ext cx="8229600" cy="4525963"/>
          </a:xfrm>
        </p:spPr>
        <p:txBody>
          <a:bodyPr/>
          <a:lstStyle/>
          <a:p>
            <a:pPr eaLnBrk="1" hangingPunct="1">
              <a:buFontTx/>
              <a:buNone/>
            </a:pPr>
            <a:r>
              <a:rPr lang="he-IL" altLang="he-IL">
                <a:cs typeface="Gisha" panose="020B0502040204020203" pitchFamily="34" charset="-79"/>
              </a:rPr>
              <a:t> </a:t>
            </a:r>
            <a:r>
              <a:rPr lang="he-IL" altLang="he-IL" sz="2800">
                <a:cs typeface="Gisha" panose="020B0502040204020203" pitchFamily="34" charset="-79"/>
              </a:rPr>
              <a:t>א. לא ניתן לבחור בתוצאות מדידה אחת, אלא יש צורך במספר חזרות, בגלל טעויות אפשריות במדידה (לכן מחשבים ממוצע של כל הדגימות).</a:t>
            </a:r>
          </a:p>
          <a:p>
            <a:pPr eaLnBrk="1" hangingPunct="1">
              <a:buFontTx/>
              <a:buNone/>
            </a:pPr>
            <a:r>
              <a:rPr lang="he-IL" altLang="he-IL" sz="2800">
                <a:cs typeface="Gisha" panose="020B0502040204020203" pitchFamily="34" charset="-79"/>
              </a:rPr>
              <a:t>ב. לפי התקן הישראלי ניתן לאשר את מי הבאר לשתייה, משום שהערכים הממוצעים של כל המרכיבים הם מתחת לערכי התקן הישראלי. אולם לפי התקן האמריקאי לא ניתן לאשר לשתייה את המים, משום שערכי הדטרגנטים, הכלורידים והחנקות הם מעל לערכי התקן האמריקאי.</a:t>
            </a:r>
            <a:endParaRPr lang="en-US" altLang="he-IL" sz="2800"/>
          </a:p>
        </p:txBody>
      </p:sp>
      <p:sp>
        <p:nvSpPr>
          <p:cNvPr id="34820"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r>
              <a:rPr lang="he-IL" altLang="he-IL">
                <a:solidFill>
                  <a:schemeClr val="tx1"/>
                </a:solidFill>
                <a:latin typeface="Arial" panose="020B0604020202020204" pitchFamily="34" charset="0"/>
              </a:rPr>
              <a:t>אירנה לינקובסקי - השתלמות אוריינות תשס"ו</a:t>
            </a:r>
            <a:endParaRPr lang="en-US" altLang="he-IL">
              <a:solidFill>
                <a:schemeClr val="tx1"/>
              </a:solidFill>
              <a:latin typeface="Arial" panose="020B0604020202020204" pitchFamily="34" charset="0"/>
            </a:endParaRPr>
          </a:p>
        </p:txBody>
      </p:sp>
      <p:sp>
        <p:nvSpPr>
          <p:cNvPr id="34821"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88CE5C9D-8E08-4787-88E5-5C626233219B}" type="slidenum">
              <a:rPr lang="he-IL" altLang="he-IL" smtClean="0">
                <a:solidFill>
                  <a:schemeClr val="tx1"/>
                </a:solidFill>
                <a:latin typeface="Arial" panose="020B0604020202020204" pitchFamily="34" charset="0"/>
              </a:rPr>
              <a:pPr rtl="0">
                <a:spcBef>
                  <a:spcPct val="0"/>
                </a:spcBef>
                <a:buClrTx/>
                <a:buFontTx/>
                <a:buNone/>
              </a:pPr>
              <a:t>16</a:t>
            </a:fld>
            <a:endParaRPr lang="en-US" altLang="he-IL">
              <a:solidFill>
                <a:schemeClr val="tx1"/>
              </a:solidFill>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type="title"/>
          </p:nvPr>
        </p:nvSpPr>
        <p:spPr>
          <a:xfrm>
            <a:off x="468313" y="274638"/>
            <a:ext cx="8218487" cy="417512"/>
          </a:xfrm>
        </p:spPr>
        <p:txBody>
          <a:bodyPr rtlCol="0">
            <a:normAutofit fontScale="90000"/>
          </a:bodyPr>
          <a:lstStyle/>
          <a:p>
            <a:pPr algn="r" eaLnBrk="1" fontAlgn="auto" hangingPunct="1">
              <a:spcAft>
                <a:spcPts val="0"/>
              </a:spcAft>
              <a:defRPr/>
            </a:pPr>
            <a:r>
              <a:rPr lang="he-IL" sz="4000" b="1">
                <a:solidFill>
                  <a:schemeClr val="tx1">
                    <a:lumMod val="85000"/>
                    <a:lumOff val="15000"/>
                  </a:schemeClr>
                </a:solidFill>
                <a:cs typeface="+mj-cs"/>
              </a:rPr>
              <a:t>שאלה 5</a:t>
            </a:r>
            <a:endParaRPr lang="en-US" sz="4000" b="1">
              <a:solidFill>
                <a:schemeClr val="tx1">
                  <a:lumMod val="85000"/>
                  <a:lumOff val="15000"/>
                </a:schemeClr>
              </a:solidFill>
              <a:cs typeface="+mj-cs"/>
            </a:endParaRPr>
          </a:p>
        </p:txBody>
      </p:sp>
      <p:sp>
        <p:nvSpPr>
          <p:cNvPr id="35843" name="Rectangle 2"/>
          <p:cNvSpPr>
            <a:spLocks noGrp="1"/>
          </p:cNvSpPr>
          <p:nvPr>
            <p:ph idx="1"/>
          </p:nvPr>
        </p:nvSpPr>
        <p:spPr>
          <a:xfrm>
            <a:off x="0" y="836613"/>
            <a:ext cx="8893175" cy="1323975"/>
          </a:xfrm>
        </p:spPr>
        <p:txBody>
          <a:bodyPr/>
          <a:lstStyle/>
          <a:p>
            <a:pPr eaLnBrk="1" hangingPunct="1">
              <a:lnSpc>
                <a:spcPct val="90000"/>
              </a:lnSpc>
              <a:buFontTx/>
              <a:buNone/>
            </a:pPr>
            <a:r>
              <a:rPr lang="he-IL" altLang="he-IL" sz="2800">
                <a:cs typeface="Gisha" panose="020B0502040204020203" pitchFamily="34" charset="-79"/>
              </a:rPr>
              <a:t>סמנו בטבלה את המקורות האפשריים לכל אחד מהמרכיבים המשפיעים על איכות המים (לפחות 10 מקורות אפשריים בסה"כ):</a:t>
            </a:r>
            <a:endParaRPr lang="en-US" altLang="he-IL" sz="2800"/>
          </a:p>
        </p:txBody>
      </p:sp>
      <p:sp>
        <p:nvSpPr>
          <p:cNvPr id="35844"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5845"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622CDB52-FB4B-4A53-9FED-DEA9E1F372A7}" type="slidenum">
              <a:rPr lang="he-IL" altLang="he-IL" smtClean="0">
                <a:solidFill>
                  <a:schemeClr val="tx1"/>
                </a:solidFill>
                <a:latin typeface="Arial" panose="020B0604020202020204" pitchFamily="34" charset="0"/>
              </a:rPr>
              <a:pPr rtl="0">
                <a:spcBef>
                  <a:spcPct val="0"/>
                </a:spcBef>
                <a:buClrTx/>
                <a:buFontTx/>
                <a:buNone/>
              </a:pPr>
              <a:t>17</a:t>
            </a:fld>
            <a:endParaRPr lang="en-US" altLang="he-IL">
              <a:solidFill>
                <a:schemeClr val="tx1"/>
              </a:solidFill>
              <a:latin typeface="Arial" panose="020B0604020202020204" pitchFamily="34" charset="0"/>
            </a:endParaRPr>
          </a:p>
        </p:txBody>
      </p:sp>
      <p:sp>
        <p:nvSpPr>
          <p:cNvPr id="35846" name="Rectangle 6"/>
          <p:cNvSpPr>
            <a:spLocks noChangeArrowheads="1"/>
          </p:cNvSpPr>
          <p:nvPr/>
        </p:nvSpPr>
        <p:spPr bwMode="auto">
          <a:xfrm>
            <a:off x="1366838" y="1298575"/>
            <a:ext cx="5048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eaLnBrk="1" hangingPunct="1">
              <a:spcBef>
                <a:spcPct val="0"/>
              </a:spcBef>
              <a:buClrTx/>
              <a:buFontTx/>
              <a:buNone/>
            </a:pPr>
            <a:endParaRPr lang="he-IL" altLang="he-IL">
              <a:solidFill>
                <a:schemeClr val="tx1"/>
              </a:solidFill>
              <a:latin typeface="Arial" panose="020B0604020202020204" pitchFamily="34" charset="0"/>
            </a:endParaRPr>
          </a:p>
        </p:txBody>
      </p:sp>
      <p:sp>
        <p:nvSpPr>
          <p:cNvPr id="35847" name="Line 4"/>
          <p:cNvSpPr>
            <a:spLocks noChangeShapeType="1"/>
          </p:cNvSpPr>
          <p:nvPr/>
        </p:nvSpPr>
        <p:spPr bwMode="auto">
          <a:xfrm flipV="1">
            <a:off x="5651500" y="2492375"/>
            <a:ext cx="2452688" cy="7207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e-IL"/>
          </a:p>
        </p:txBody>
      </p:sp>
      <p:graphicFrame>
        <p:nvGraphicFramePr>
          <p:cNvPr id="44306" name="Group 274"/>
          <p:cNvGraphicFramePr>
            <a:graphicFrameLocks noGrp="1"/>
          </p:cNvGraphicFramePr>
          <p:nvPr/>
        </p:nvGraphicFramePr>
        <p:xfrm>
          <a:off x="428625" y="1928813"/>
          <a:ext cx="7786688" cy="4714875"/>
        </p:xfrm>
        <a:graphic>
          <a:graphicData uri="http://schemas.openxmlformats.org/drawingml/2006/table">
            <a:tbl>
              <a:tblPr rtl="1"/>
              <a:tblGrid>
                <a:gridCol w="2776522">
                  <a:extLst>
                    <a:ext uri="{9D8B030D-6E8A-4147-A177-3AD203B41FA5}">
                      <a16:colId xmlns:a16="http://schemas.microsoft.com/office/drawing/2014/main" val="20000"/>
                    </a:ext>
                  </a:extLst>
                </a:gridCol>
                <a:gridCol w="1067769">
                  <a:extLst>
                    <a:ext uri="{9D8B030D-6E8A-4147-A177-3AD203B41FA5}">
                      <a16:colId xmlns:a16="http://schemas.microsoft.com/office/drawing/2014/main" val="20001"/>
                    </a:ext>
                  </a:extLst>
                </a:gridCol>
                <a:gridCol w="1452032">
                  <a:extLst>
                    <a:ext uri="{9D8B030D-6E8A-4147-A177-3AD203B41FA5}">
                      <a16:colId xmlns:a16="http://schemas.microsoft.com/office/drawing/2014/main" val="20002"/>
                    </a:ext>
                  </a:extLst>
                </a:gridCol>
                <a:gridCol w="1210027">
                  <a:extLst>
                    <a:ext uri="{9D8B030D-6E8A-4147-A177-3AD203B41FA5}">
                      <a16:colId xmlns:a16="http://schemas.microsoft.com/office/drawing/2014/main" val="20003"/>
                    </a:ext>
                  </a:extLst>
                </a:gridCol>
                <a:gridCol w="1280339">
                  <a:extLst>
                    <a:ext uri="{9D8B030D-6E8A-4147-A177-3AD203B41FA5}">
                      <a16:colId xmlns:a16="http://schemas.microsoft.com/office/drawing/2014/main" val="20004"/>
                    </a:ext>
                  </a:extLst>
                </a:gridCol>
              </a:tblGrid>
              <a:tr h="138454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                               מקורות</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מרכיבים</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סלעים</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ביוב תעשייתי</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ביוב</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ביתי</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חקלאות</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דטרגנטים (חומרי ניקוי)</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כלורידים (מלחים)</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יוני סידן</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חנקות</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כספית </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קדמיום </a:t>
                      </a: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5761">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L="91439" marR="914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250825" y="115888"/>
            <a:ext cx="8642350" cy="1143000"/>
          </a:xfrm>
        </p:spPr>
        <p:txBody>
          <a:bodyPr rtlCol="0">
            <a:normAutofit fontScale="90000"/>
          </a:bodyPr>
          <a:lstStyle/>
          <a:p>
            <a:pPr algn="r" eaLnBrk="1" fontAlgn="auto" hangingPunct="1">
              <a:spcAft>
                <a:spcPts val="0"/>
              </a:spcAft>
              <a:defRPr/>
            </a:pPr>
            <a:r>
              <a:rPr lang="he-IL" sz="3200" b="1">
                <a:solidFill>
                  <a:schemeClr val="tx1">
                    <a:lumMod val="85000"/>
                    <a:lumOff val="15000"/>
                  </a:schemeClr>
                </a:solidFill>
                <a:cs typeface="+mj-cs"/>
              </a:rPr>
              <a:t>תשובה לשאלה 5</a:t>
            </a:r>
            <a:br>
              <a:rPr lang="he-IL" sz="3200" b="1">
                <a:solidFill>
                  <a:schemeClr val="tx1">
                    <a:lumMod val="85000"/>
                    <a:lumOff val="15000"/>
                  </a:schemeClr>
                </a:solidFill>
                <a:cs typeface="+mj-cs"/>
              </a:rPr>
            </a:br>
            <a:r>
              <a:rPr lang="he-IL" sz="2400" b="1">
                <a:solidFill>
                  <a:schemeClr val="tx1">
                    <a:lumMod val="85000"/>
                    <a:lumOff val="15000"/>
                  </a:schemeClr>
                </a:solidFill>
                <a:cs typeface="+mj-cs"/>
              </a:rPr>
              <a:t>מטרת השאלה: ידע של מדע – מקורות של מרכיבים שונים  המשפיעים על איכות המים</a:t>
            </a:r>
            <a:r>
              <a:rPr lang="en-US" sz="2400" b="1">
                <a:solidFill>
                  <a:schemeClr val="tx1">
                    <a:lumMod val="85000"/>
                    <a:lumOff val="15000"/>
                  </a:schemeClr>
                </a:solidFill>
                <a:cs typeface="+mj-cs"/>
              </a:rPr>
              <a:t> </a:t>
            </a:r>
            <a:r>
              <a:rPr lang="he-IL" sz="2400" b="1">
                <a:solidFill>
                  <a:schemeClr val="tx1">
                    <a:lumMod val="85000"/>
                    <a:lumOff val="15000"/>
                  </a:schemeClr>
                </a:solidFill>
                <a:cs typeface="+mj-cs"/>
              </a:rPr>
              <a:t>. יכולת המרת טקסט מילולי לטקסט חזותי - טבלה</a:t>
            </a:r>
            <a:r>
              <a:rPr lang="he-IL" sz="4000">
                <a:solidFill>
                  <a:schemeClr val="tx1">
                    <a:lumMod val="85000"/>
                    <a:lumOff val="15000"/>
                  </a:schemeClr>
                </a:solidFill>
                <a:cs typeface="+mj-cs"/>
              </a:rPr>
              <a:t> </a:t>
            </a:r>
            <a:endParaRPr lang="en-US" sz="4000">
              <a:solidFill>
                <a:schemeClr val="tx1">
                  <a:lumMod val="85000"/>
                  <a:lumOff val="15000"/>
                </a:schemeClr>
              </a:solidFill>
              <a:cs typeface="+mj-cs"/>
            </a:endParaRPr>
          </a:p>
        </p:txBody>
      </p:sp>
      <p:sp>
        <p:nvSpPr>
          <p:cNvPr id="36867" name="מציין מיקום של כותרת תחתונה 4"/>
          <p:cNvSpPr>
            <a:spLocks noGrp="1"/>
          </p:cNvSpPr>
          <p:nvPr>
            <p:ph type="ftr" sz="quarter" idx="11"/>
          </p:nvPr>
        </p:nvSpPr>
        <p:spPr bwMode="auto">
          <a:xfrm>
            <a:off x="3124200" y="6357938"/>
            <a:ext cx="2895600" cy="363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en-US" altLang="he-IL">
              <a:solidFill>
                <a:schemeClr val="tx1"/>
              </a:solidFill>
              <a:latin typeface="Arial" panose="020B0604020202020204" pitchFamily="34" charset="0"/>
            </a:endParaRPr>
          </a:p>
          <a:p>
            <a:pPr algn="l" rtl="0">
              <a:spcBef>
                <a:spcPct val="0"/>
              </a:spcBef>
              <a:buClrTx/>
              <a:buFontTx/>
              <a:buNone/>
            </a:pPr>
            <a:r>
              <a:rPr lang="he-IL" altLang="he-IL">
                <a:solidFill>
                  <a:schemeClr val="tx1"/>
                </a:solidFill>
                <a:latin typeface="Arial" panose="020B0604020202020204" pitchFamily="34" charset="0"/>
              </a:rPr>
              <a:t>ו</a:t>
            </a:r>
            <a:endParaRPr lang="en-US" altLang="he-IL">
              <a:solidFill>
                <a:schemeClr val="tx1"/>
              </a:solidFill>
              <a:latin typeface="Arial" panose="020B0604020202020204" pitchFamily="34" charset="0"/>
            </a:endParaRPr>
          </a:p>
        </p:txBody>
      </p:sp>
      <p:sp>
        <p:nvSpPr>
          <p:cNvPr id="36868"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D47FCA0F-F680-4820-82B9-3339B1D84D07}" type="slidenum">
              <a:rPr lang="he-IL" altLang="he-IL" smtClean="0">
                <a:solidFill>
                  <a:schemeClr val="tx1"/>
                </a:solidFill>
                <a:latin typeface="Arial" panose="020B0604020202020204" pitchFamily="34" charset="0"/>
              </a:rPr>
              <a:pPr rtl="0">
                <a:spcBef>
                  <a:spcPct val="0"/>
                </a:spcBef>
                <a:buClrTx/>
                <a:buFontTx/>
                <a:buNone/>
              </a:pPr>
              <a:t>18</a:t>
            </a:fld>
            <a:endParaRPr lang="en-US" altLang="he-IL">
              <a:solidFill>
                <a:schemeClr val="tx1"/>
              </a:solidFill>
              <a:latin typeface="Arial" panose="020B0604020202020204" pitchFamily="34" charset="0"/>
            </a:endParaRPr>
          </a:p>
        </p:txBody>
      </p:sp>
      <p:sp>
        <p:nvSpPr>
          <p:cNvPr id="36869" name="Rectangle 5"/>
          <p:cNvSpPr>
            <a:spLocks noChangeArrowheads="1"/>
          </p:cNvSpPr>
          <p:nvPr/>
        </p:nvSpPr>
        <p:spPr bwMode="auto">
          <a:xfrm>
            <a:off x="-355600" y="1103313"/>
            <a:ext cx="131127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eaLnBrk="1" hangingPunct="1">
              <a:spcBef>
                <a:spcPct val="0"/>
              </a:spcBef>
              <a:buClrTx/>
              <a:buFontTx/>
              <a:buNone/>
            </a:pPr>
            <a:r>
              <a:rPr lang="he-IL" altLang="he-IL" sz="1200">
                <a:solidFill>
                  <a:schemeClr val="tx1"/>
                </a:solidFill>
                <a:latin typeface="Arial" panose="020B0604020202020204" pitchFamily="34" charset="0"/>
                <a:cs typeface="Times New Roman" panose="02020603050405020304" pitchFamily="18" charset="0"/>
              </a:rPr>
              <a:t>                 מקורות</a:t>
            </a:r>
            <a:endParaRPr lang="en-US" altLang="he-IL" sz="1000">
              <a:solidFill>
                <a:schemeClr val="tx1"/>
              </a:solidFill>
              <a:latin typeface="Times New Roman" panose="02020603050405020304" pitchFamily="18" charset="0"/>
              <a:cs typeface="Times New Roman" panose="02020603050405020304" pitchFamily="18" charset="0"/>
            </a:endParaRPr>
          </a:p>
          <a:p>
            <a:pPr algn="l" rtl="0">
              <a:spcBef>
                <a:spcPct val="0"/>
              </a:spcBef>
              <a:buClrTx/>
              <a:buFontTx/>
              <a:buNone/>
            </a:pPr>
            <a:endParaRPr lang="en-US" altLang="he-IL">
              <a:solidFill>
                <a:schemeClr val="tx1"/>
              </a:solidFill>
              <a:latin typeface="Arial" panose="020B0604020202020204" pitchFamily="34" charset="0"/>
            </a:endParaRPr>
          </a:p>
        </p:txBody>
      </p:sp>
      <p:sp>
        <p:nvSpPr>
          <p:cNvPr id="36870" name="Line 4"/>
          <p:cNvSpPr>
            <a:spLocks noChangeShapeType="1"/>
          </p:cNvSpPr>
          <p:nvPr/>
        </p:nvSpPr>
        <p:spPr bwMode="auto">
          <a:xfrm flipV="1">
            <a:off x="5867400" y="1484313"/>
            <a:ext cx="2592388" cy="4857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e-IL"/>
          </a:p>
        </p:txBody>
      </p:sp>
      <p:graphicFrame>
        <p:nvGraphicFramePr>
          <p:cNvPr id="38168" name="Group 280"/>
          <p:cNvGraphicFramePr>
            <a:graphicFrameLocks noGrp="1"/>
          </p:cNvGraphicFramePr>
          <p:nvPr/>
        </p:nvGraphicFramePr>
        <p:xfrm>
          <a:off x="417513" y="1216025"/>
          <a:ext cx="8331200" cy="4999038"/>
        </p:xfrm>
        <a:graphic>
          <a:graphicData uri="http://schemas.openxmlformats.org/drawingml/2006/table">
            <a:tbl>
              <a:tblPr rtl="1"/>
              <a:tblGrid>
                <a:gridCol w="3170238">
                  <a:extLst>
                    <a:ext uri="{9D8B030D-6E8A-4147-A177-3AD203B41FA5}">
                      <a16:colId xmlns:a16="http://schemas.microsoft.com/office/drawing/2014/main" val="20000"/>
                    </a:ext>
                  </a:extLst>
                </a:gridCol>
                <a:gridCol w="1150937">
                  <a:extLst>
                    <a:ext uri="{9D8B030D-6E8A-4147-A177-3AD203B41FA5}">
                      <a16:colId xmlns:a16="http://schemas.microsoft.com/office/drawing/2014/main" val="20001"/>
                    </a:ext>
                  </a:extLst>
                </a:gridCol>
                <a:gridCol w="2016125">
                  <a:extLst>
                    <a:ext uri="{9D8B030D-6E8A-4147-A177-3AD203B41FA5}">
                      <a16:colId xmlns:a16="http://schemas.microsoft.com/office/drawing/2014/main" val="20002"/>
                    </a:ext>
                  </a:extLst>
                </a:gridCol>
                <a:gridCol w="912813">
                  <a:extLst>
                    <a:ext uri="{9D8B030D-6E8A-4147-A177-3AD203B41FA5}">
                      <a16:colId xmlns:a16="http://schemas.microsoft.com/office/drawing/2014/main" val="20003"/>
                    </a:ext>
                  </a:extLst>
                </a:gridCol>
                <a:gridCol w="1081087">
                  <a:extLst>
                    <a:ext uri="{9D8B030D-6E8A-4147-A177-3AD203B41FA5}">
                      <a16:colId xmlns:a16="http://schemas.microsoft.com/office/drawing/2014/main" val="20004"/>
                    </a:ext>
                  </a:extLst>
                </a:gridCol>
              </a:tblGrid>
              <a:tr h="70108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                           מקורות </a:t>
                      </a:r>
                    </a:p>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מרכיבים</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סלעים</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ביוב תעשייתי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ביוב</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ביתי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חקלאות</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108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דטרגנטים</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(חומרי ניקוי)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(עיקרי)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 (משני)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904">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כלורידים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(עיקרי בכנרת)</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 </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(עיקרי במי תהום)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 (משני)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8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יוני סידן</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(עיקרי)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a:t>
                      </a: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8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חנקות</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 </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(משני)</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 </a:t>
                      </a:r>
                      <a:endParaRPr kumimoji="0" lang="en-US" sz="2000" b="1"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(עיקרי)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6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כספית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6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קדמיום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6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חיידקים</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a:ln>
                            <a:noFill/>
                          </a:ln>
                          <a:solidFill>
                            <a:schemeClr val="tx1"/>
                          </a:solidFill>
                          <a:effectLst/>
                          <a:latin typeface="Arial" pitchFamily="34" charset="0"/>
                          <a:cs typeface="Arial" pitchFamily="34" charset="0"/>
                        </a:rPr>
                        <a:t>+</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a:ln>
                            <a:noFill/>
                          </a:ln>
                          <a:solidFill>
                            <a:schemeClr val="tx1"/>
                          </a:solidFill>
                          <a:effectLst/>
                          <a:latin typeface="Arial" pitchFamily="34" charset="0"/>
                          <a:cs typeface="Arial" pitchFamily="34" charset="0"/>
                        </a:rPr>
                        <a:t>+</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e-IL" sz="2000" b="1"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2484438" y="476250"/>
            <a:ext cx="6154737" cy="936625"/>
          </a:xfrm>
        </p:spPr>
        <p:txBody>
          <a:bodyPr rtlCol="0">
            <a:normAutofit fontScale="90000"/>
          </a:bodyPr>
          <a:lstStyle/>
          <a:p>
            <a:pPr algn="r" eaLnBrk="1" fontAlgn="auto" hangingPunct="1">
              <a:spcAft>
                <a:spcPts val="0"/>
              </a:spcAft>
              <a:defRPr/>
            </a:pPr>
            <a:r>
              <a:rPr lang="he-IL" sz="3200" b="1">
                <a:solidFill>
                  <a:schemeClr val="tx1">
                    <a:lumMod val="85000"/>
                    <a:lumOff val="15000"/>
                  </a:schemeClr>
                </a:solidFill>
                <a:cs typeface="+mj-cs"/>
              </a:rPr>
              <a:t>שאלה 6</a:t>
            </a:r>
            <a:br>
              <a:rPr lang="he-IL" sz="3200" b="1">
                <a:solidFill>
                  <a:schemeClr val="tx1">
                    <a:lumMod val="85000"/>
                    <a:lumOff val="15000"/>
                  </a:schemeClr>
                </a:solidFill>
                <a:cs typeface="+mj-cs"/>
              </a:rPr>
            </a:br>
            <a:endParaRPr lang="en-US" sz="4000">
              <a:solidFill>
                <a:schemeClr val="tx1">
                  <a:lumMod val="85000"/>
                  <a:lumOff val="15000"/>
                </a:schemeClr>
              </a:solidFill>
              <a:cs typeface="+mj-cs"/>
            </a:endParaRPr>
          </a:p>
        </p:txBody>
      </p:sp>
      <p:sp>
        <p:nvSpPr>
          <p:cNvPr id="37891" name="Rectangle 5"/>
          <p:cNvSpPr>
            <a:spLocks noGrp="1"/>
          </p:cNvSpPr>
          <p:nvPr>
            <p:ph idx="1"/>
          </p:nvPr>
        </p:nvSpPr>
        <p:spPr>
          <a:xfrm>
            <a:off x="1943100" y="2133600"/>
            <a:ext cx="6591300" cy="3778250"/>
          </a:xfrm>
        </p:spPr>
        <p:txBody>
          <a:bodyPr/>
          <a:lstStyle/>
          <a:p>
            <a:pPr eaLnBrk="1" hangingPunct="1">
              <a:buFontTx/>
              <a:buNone/>
            </a:pPr>
            <a:r>
              <a:rPr lang="he-IL" altLang="he-IL">
                <a:cs typeface="Gisha" panose="020B0502040204020203" pitchFamily="34" charset="-79"/>
              </a:rPr>
              <a:t>באמצעי התקשורת התפרסמה הידיעה הבאה: "מומחים לנושאי איכות מי-השתייה קובעים, כי כמות החנקות במי השתייה חושפת את הציבור לסכנות בריאותיות חמורות."</a:t>
            </a:r>
          </a:p>
          <a:p>
            <a:pPr eaLnBrk="1" hangingPunct="1">
              <a:buFontTx/>
              <a:buNone/>
            </a:pPr>
            <a:r>
              <a:rPr lang="he-IL" altLang="he-IL">
                <a:cs typeface="Gisha" panose="020B0502040204020203" pitchFamily="34" charset="-79"/>
              </a:rPr>
              <a:t>רשמו שתי הצעות לטיפול בבעיה שנחשפה בכלי התקשורת ונמקו מדוע הצעות אלו יסייעו</a:t>
            </a:r>
            <a:r>
              <a:rPr lang="en-US" altLang="he-IL"/>
              <a:t> </a:t>
            </a:r>
          </a:p>
        </p:txBody>
      </p:sp>
      <p:sp>
        <p:nvSpPr>
          <p:cNvPr id="37892"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7893"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61261F48-1757-4292-AFC6-2E0969135F92}" type="slidenum">
              <a:rPr lang="he-IL" altLang="he-IL" smtClean="0">
                <a:solidFill>
                  <a:schemeClr val="tx1"/>
                </a:solidFill>
                <a:latin typeface="Arial" panose="020B0604020202020204" pitchFamily="34" charset="0"/>
              </a:rPr>
              <a:pPr rtl="0">
                <a:spcBef>
                  <a:spcPct val="0"/>
                </a:spcBef>
                <a:buClrTx/>
                <a:buFontTx/>
                <a:buNone/>
              </a:pPr>
              <a:t>19</a:t>
            </a:fld>
            <a:endParaRPr lang="en-US" altLang="he-IL">
              <a:solidFill>
                <a:schemeClr val="tx1"/>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כותרת 1"/>
          <p:cNvSpPr>
            <a:spLocks noGrp="1"/>
          </p:cNvSpPr>
          <p:nvPr>
            <p:ph type="title"/>
          </p:nvPr>
        </p:nvSpPr>
        <p:spPr>
          <a:xfrm>
            <a:off x="1944688" y="623888"/>
            <a:ext cx="6589712" cy="1281112"/>
          </a:xfrm>
        </p:spPr>
        <p:txBody>
          <a:bodyPr/>
          <a:lstStyle/>
          <a:p>
            <a:r>
              <a:rPr lang="he-IL" altLang="he-IL"/>
              <a:t>מים בישראל</a:t>
            </a:r>
          </a:p>
        </p:txBody>
      </p:sp>
      <p:sp>
        <p:nvSpPr>
          <p:cNvPr id="3" name="מציין מיקום של כותרת תחתונה 2"/>
          <p:cNvSpPr>
            <a:spLocks noGrp="1"/>
          </p:cNvSpPr>
          <p:nvPr>
            <p:ph type="ftr" sz="quarter" idx="11"/>
          </p:nvPr>
        </p:nvSpPr>
        <p:spPr/>
        <p:txBody>
          <a:bodyPr/>
          <a:lstStyle/>
          <a:p>
            <a:pPr>
              <a:defRPr/>
            </a:pPr>
            <a:r>
              <a:rPr lang="he-IL"/>
              <a:t>אירנה לינקובסקי - השתלמות אוריינות תשס"ו</a:t>
            </a:r>
            <a:endParaRPr lang="en-US"/>
          </a:p>
        </p:txBody>
      </p:sp>
      <p:sp>
        <p:nvSpPr>
          <p:cNvPr id="20484" name="מציין מיקום של מספר שקופית 3"/>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232D7D4E-83FF-4C6E-BFB3-F4CF1C6AA02E}" type="slidenum">
              <a:rPr lang="he-IL" altLang="he-IL" smtClean="0">
                <a:solidFill>
                  <a:srgbClr val="FEFFFF"/>
                </a:solidFill>
                <a:latin typeface="Arial" panose="020B0604020202020204" pitchFamily="34" charset="0"/>
              </a:rPr>
              <a:pPr rtl="0">
                <a:spcBef>
                  <a:spcPct val="0"/>
                </a:spcBef>
                <a:buClrTx/>
                <a:buFontTx/>
                <a:buNone/>
              </a:pPr>
              <a:t>2</a:t>
            </a:fld>
            <a:endParaRPr lang="en-US" altLang="he-IL">
              <a:solidFill>
                <a:srgbClr val="FEFFFF"/>
              </a:solidFill>
              <a:latin typeface="Arial" panose="020B0604020202020204" pitchFamily="34" charset="0"/>
            </a:endParaRPr>
          </a:p>
        </p:txBody>
      </p:sp>
      <p:sp>
        <p:nvSpPr>
          <p:cNvPr id="20485" name="מלבן 4"/>
          <p:cNvSpPr>
            <a:spLocks noChangeArrowheads="1"/>
          </p:cNvSpPr>
          <p:nvPr/>
        </p:nvSpPr>
        <p:spPr bwMode="auto">
          <a:xfrm>
            <a:off x="3011488" y="2979738"/>
            <a:ext cx="2460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r>
              <a:rPr lang="he-IL" altLang="he-IL">
                <a:solidFill>
                  <a:schemeClr val="tx1"/>
                </a:solidFill>
                <a:latin typeface="Arial" panose="020B0604020202020204" pitchFamily="34" charset="0"/>
                <a:hlinkClick r:id="rId2"/>
              </a:rPr>
              <a:t>מים בישראל</a:t>
            </a:r>
            <a:endParaRPr lang="he-IL" altLang="he-IL">
              <a:solidFill>
                <a:schemeClr val="tx1"/>
              </a:solidFill>
              <a:latin typeface="Arial" panose="020B0604020202020204" pitchFamily="34" charset="0"/>
            </a:endParaRPr>
          </a:p>
        </p:txBody>
      </p:sp>
      <p:sp>
        <p:nvSpPr>
          <p:cNvPr id="20486" name="TextBox 5"/>
          <p:cNvSpPr txBox="1">
            <a:spLocks noChangeArrowheads="1"/>
          </p:cNvSpPr>
          <p:nvPr/>
        </p:nvSpPr>
        <p:spPr bwMode="auto">
          <a:xfrm>
            <a:off x="2987675" y="1976438"/>
            <a:ext cx="5129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r>
              <a:rPr lang="en-US" altLang="he-IL">
                <a:solidFill>
                  <a:schemeClr val="tx1"/>
                </a:solidFill>
                <a:latin typeface="Arial" panose="020B0604020202020204" pitchFamily="34" charset="0"/>
                <a:hlinkClick r:id="rId3"/>
              </a:rPr>
              <a:t>Y-NET </a:t>
            </a:r>
            <a:r>
              <a:rPr lang="he-IL" altLang="he-IL">
                <a:solidFill>
                  <a:schemeClr val="tx1"/>
                </a:solidFill>
                <a:latin typeface="Arial" panose="020B0604020202020204" pitchFamily="34" charset="0"/>
              </a:rPr>
              <a:t>כתבה על המים בישראל</a:t>
            </a:r>
          </a:p>
        </p:txBody>
      </p:sp>
      <p:sp>
        <p:nvSpPr>
          <p:cNvPr id="20487" name="TextBox 1"/>
          <p:cNvSpPr txBox="1">
            <a:spLocks noChangeArrowheads="1"/>
          </p:cNvSpPr>
          <p:nvPr/>
        </p:nvSpPr>
        <p:spPr bwMode="auto">
          <a:xfrm>
            <a:off x="2484438" y="4437063"/>
            <a:ext cx="4464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r>
              <a:rPr lang="he-IL" altLang="he-IL">
                <a:solidFill>
                  <a:schemeClr val="tx1"/>
                </a:solidFill>
                <a:latin typeface="Arial" panose="020B0604020202020204" pitchFamily="34" charset="0"/>
                <a:hlinkClick r:id="rId4"/>
              </a:rPr>
              <a:t>מכון התקנים</a:t>
            </a:r>
            <a:endParaRPr lang="he-IL" altLang="he-IL">
              <a:solidFill>
                <a:schemeClr val="tx1"/>
              </a:solidFill>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1944688" y="623888"/>
            <a:ext cx="6589712" cy="1281112"/>
          </a:xfrm>
        </p:spPr>
        <p:txBody>
          <a:bodyPr/>
          <a:lstStyle/>
          <a:p>
            <a:pPr algn="r" eaLnBrk="1" hangingPunct="1"/>
            <a:r>
              <a:rPr lang="he-IL" altLang="he-IL" sz="3200" b="1">
                <a:cs typeface="Gisha" panose="020B0502040204020203" pitchFamily="34" charset="-79"/>
              </a:rPr>
              <a:t>תשובה לשאלה 6</a:t>
            </a:r>
            <a:br>
              <a:rPr lang="he-IL" altLang="he-IL" sz="3200" b="1">
                <a:cs typeface="Gisha" panose="020B0502040204020203" pitchFamily="34" charset="-79"/>
              </a:rPr>
            </a:br>
            <a:endParaRPr lang="en-US" altLang="he-IL" sz="4000"/>
          </a:p>
        </p:txBody>
      </p:sp>
      <p:sp>
        <p:nvSpPr>
          <p:cNvPr id="38915" name="Rectangle 4"/>
          <p:cNvSpPr>
            <a:spLocks noGrp="1"/>
          </p:cNvSpPr>
          <p:nvPr>
            <p:ph idx="1"/>
          </p:nvPr>
        </p:nvSpPr>
        <p:spPr>
          <a:xfrm>
            <a:off x="250825" y="1844675"/>
            <a:ext cx="8507413" cy="4298950"/>
          </a:xfrm>
        </p:spPr>
        <p:txBody>
          <a:bodyPr/>
          <a:lstStyle/>
          <a:p>
            <a:pPr eaLnBrk="1" hangingPunct="1">
              <a:lnSpc>
                <a:spcPct val="90000"/>
              </a:lnSpc>
              <a:buFontTx/>
              <a:buNone/>
            </a:pPr>
            <a:r>
              <a:rPr lang="he-IL" altLang="he-IL" sz="2400">
                <a:cs typeface="Gisha" panose="020B0502040204020203" pitchFamily="34" charset="-79"/>
              </a:rPr>
              <a:t>א. השוואת התקן הישראלי לחנקות לתקן האמריקאי (להחמיר את התקן). הסבר: התקן האמריקאי מחמיר יותר, וכך תוגבל יותר כמות החנקות המותרת במי השתייה. </a:t>
            </a:r>
          </a:p>
          <a:p>
            <a:pPr eaLnBrk="1" hangingPunct="1">
              <a:lnSpc>
                <a:spcPct val="90000"/>
              </a:lnSpc>
              <a:buFontTx/>
              <a:buNone/>
            </a:pPr>
            <a:r>
              <a:rPr lang="he-IL" altLang="he-IL" sz="2400">
                <a:cs typeface="Gisha" panose="020B0502040204020203" pitchFamily="34" charset="-79"/>
              </a:rPr>
              <a:t>ב. מניעת הזיהום ממקורות חקלאיים על ידי טיפול במקור: שימוש מבוקר בדשנים. הסבר: שימוש על פי הצורך (מבוקר) יפחית את זיהום מי-השתייה.</a:t>
            </a:r>
          </a:p>
          <a:p>
            <a:pPr eaLnBrk="1" hangingPunct="1">
              <a:lnSpc>
                <a:spcPct val="90000"/>
              </a:lnSpc>
              <a:buFontTx/>
              <a:buNone/>
            </a:pPr>
            <a:r>
              <a:rPr lang="he-IL" altLang="he-IL" sz="2400">
                <a:cs typeface="Gisha" panose="020B0502040204020203" pitchFamily="34" charset="-79"/>
              </a:rPr>
              <a:t>ג. מניעת הזיהום ממקורות תעשייתיים על ידי טיפול במקור: טיפול בשפכים בטכנולוגיות מתקדמות. הסבר: בעזרת טכנולוגיות כאלה ניתן להפריד את החנקות מהשפכים ולמנוע חדירתם למי התהום.</a:t>
            </a:r>
          </a:p>
          <a:p>
            <a:pPr eaLnBrk="1" hangingPunct="1">
              <a:lnSpc>
                <a:spcPct val="90000"/>
              </a:lnSpc>
              <a:buFontTx/>
              <a:buNone/>
            </a:pPr>
            <a:r>
              <a:rPr lang="he-IL" altLang="he-IL" sz="2400">
                <a:cs typeface="Gisha" panose="020B0502040204020203" pitchFamily="34" charset="-79"/>
              </a:rPr>
              <a:t>ד. העלאת תדירות הבדיקות והדגימות של מי בארות. הסבר: כך יבטיחו כי כל עלייה בכמות החנקות תתגלה בטרם ישתמשו במים לשתייה. </a:t>
            </a:r>
            <a:endParaRPr lang="en-US" altLang="he-IL" sz="2400"/>
          </a:p>
        </p:txBody>
      </p:sp>
      <p:sp>
        <p:nvSpPr>
          <p:cNvPr id="38916"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38917"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EEDBA4D4-4103-4D9C-BB44-6549AA76C577}" type="slidenum">
              <a:rPr lang="he-IL" altLang="he-IL" smtClean="0">
                <a:solidFill>
                  <a:schemeClr val="tx1"/>
                </a:solidFill>
                <a:latin typeface="Arial" panose="020B0604020202020204" pitchFamily="34" charset="0"/>
              </a:rPr>
              <a:pPr rtl="0">
                <a:spcBef>
                  <a:spcPct val="0"/>
                </a:spcBef>
                <a:buClrTx/>
                <a:buFontTx/>
                <a:buNone/>
              </a:pPr>
              <a:t>20</a:t>
            </a:fld>
            <a:endParaRPr lang="en-US" altLang="he-IL">
              <a:solidFill>
                <a:schemeClr val="tx1"/>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idx="1"/>
          </p:nvPr>
        </p:nvSpPr>
        <p:spPr>
          <a:xfrm>
            <a:off x="611188" y="908050"/>
            <a:ext cx="8075612" cy="5073650"/>
          </a:xfrm>
        </p:spPr>
        <p:txBody>
          <a:bodyPr rtlCol="0">
            <a:normAutofit fontScale="92500" lnSpcReduction="10000"/>
          </a:bodyPr>
          <a:lstStyle/>
          <a:p>
            <a:pPr eaLnBrk="1" fontAlgn="auto" hangingPunct="1">
              <a:lnSpc>
                <a:spcPct val="150000"/>
              </a:lnSpc>
              <a:spcAft>
                <a:spcPts val="0"/>
              </a:spcAft>
              <a:buFontTx/>
              <a:buNone/>
              <a:defRPr/>
            </a:pPr>
            <a:r>
              <a:rPr lang="he-IL" sz="2000" dirty="0">
                <a:solidFill>
                  <a:schemeClr val="tx1">
                    <a:lumMod val="75000"/>
                    <a:lumOff val="25000"/>
                  </a:schemeClr>
                </a:solidFill>
                <a:cs typeface="+mn-cs"/>
              </a:rPr>
              <a:t>כלי התקשורת מפרסמים מדי פעם ידיעות על </a:t>
            </a:r>
            <a:r>
              <a:rPr lang="he-IL" sz="2000" i="1" dirty="0">
                <a:solidFill>
                  <a:srgbClr val="007774"/>
                </a:solidFill>
                <a:cs typeface="+mn-cs"/>
              </a:rPr>
              <a:t>זיהומים</a:t>
            </a:r>
            <a:r>
              <a:rPr lang="he-IL" sz="2000" dirty="0">
                <a:solidFill>
                  <a:schemeClr val="tx1">
                    <a:lumMod val="75000"/>
                    <a:lumOff val="25000"/>
                  </a:schemeClr>
                </a:solidFill>
                <a:cs typeface="+mn-cs"/>
              </a:rPr>
              <a:t> חמורים שהתגלו ב</a:t>
            </a:r>
            <a:r>
              <a:rPr lang="he-IL" sz="2000" i="1" dirty="0">
                <a:solidFill>
                  <a:srgbClr val="007774"/>
                </a:solidFill>
                <a:cs typeface="+mn-cs"/>
              </a:rPr>
              <a:t>מי</a:t>
            </a:r>
            <a:r>
              <a:rPr lang="he-IL" sz="2000" dirty="0">
                <a:solidFill>
                  <a:schemeClr val="tx1">
                    <a:lumMod val="75000"/>
                    <a:lumOff val="25000"/>
                  </a:schemeClr>
                </a:solidFill>
                <a:cs typeface="+mn-cs"/>
              </a:rPr>
              <a:t> </a:t>
            </a:r>
            <a:r>
              <a:rPr lang="he-IL" sz="2000" i="1" dirty="0">
                <a:solidFill>
                  <a:srgbClr val="007774"/>
                </a:solidFill>
                <a:cs typeface="+mn-cs"/>
              </a:rPr>
              <a:t>השתייה</a:t>
            </a:r>
            <a:r>
              <a:rPr lang="he-IL" sz="2000" dirty="0">
                <a:solidFill>
                  <a:schemeClr val="tx1">
                    <a:lumMod val="75000"/>
                    <a:lumOff val="25000"/>
                  </a:schemeClr>
                </a:solidFill>
                <a:cs typeface="+mn-cs"/>
              </a:rPr>
              <a:t>. כיצד נדע אם המים שאנו שותים מזוהמים או </a:t>
            </a:r>
            <a:r>
              <a:rPr lang="he-IL" sz="2000" i="1" dirty="0">
                <a:solidFill>
                  <a:srgbClr val="007774"/>
                </a:solidFill>
                <a:cs typeface="+mn-cs"/>
              </a:rPr>
              <a:t>ראויים לשתייה</a:t>
            </a:r>
            <a:r>
              <a:rPr lang="he-IL" sz="2000" dirty="0">
                <a:solidFill>
                  <a:schemeClr val="tx1">
                    <a:lumMod val="75000"/>
                    <a:lumOff val="25000"/>
                  </a:schemeClr>
                </a:solidFill>
                <a:cs typeface="+mn-cs"/>
              </a:rPr>
              <a:t>?</a:t>
            </a:r>
          </a:p>
          <a:p>
            <a:pPr eaLnBrk="1" fontAlgn="auto" hangingPunct="1">
              <a:lnSpc>
                <a:spcPct val="150000"/>
              </a:lnSpc>
              <a:spcAft>
                <a:spcPts val="0"/>
              </a:spcAft>
              <a:buFontTx/>
              <a:buNone/>
              <a:defRPr/>
            </a:pPr>
            <a:r>
              <a:rPr lang="he-IL" sz="2000" dirty="0">
                <a:solidFill>
                  <a:schemeClr val="tx1">
                    <a:lumMod val="75000"/>
                    <a:lumOff val="25000"/>
                  </a:schemeClr>
                </a:solidFill>
                <a:cs typeface="+mn-cs"/>
              </a:rPr>
              <a:t>לפניכם קטע מראיון עם מהנדסת מים ארצית במשרד הבריאות. </a:t>
            </a:r>
            <a:endParaRPr lang="he-IL" sz="2000" u="sng" dirty="0">
              <a:solidFill>
                <a:schemeClr val="tx1">
                  <a:lumMod val="75000"/>
                  <a:lumOff val="25000"/>
                </a:schemeClr>
              </a:solidFill>
              <a:cs typeface="+mn-cs"/>
            </a:endParaRPr>
          </a:p>
          <a:p>
            <a:pPr eaLnBrk="1" fontAlgn="auto" hangingPunct="1">
              <a:lnSpc>
                <a:spcPct val="150000"/>
              </a:lnSpc>
              <a:spcAft>
                <a:spcPts val="0"/>
              </a:spcAft>
              <a:buFontTx/>
              <a:buNone/>
              <a:defRPr/>
            </a:pPr>
            <a:r>
              <a:rPr lang="he-IL" sz="2000" u="sng" dirty="0">
                <a:solidFill>
                  <a:schemeClr val="tx1">
                    <a:lumMod val="75000"/>
                    <a:lumOff val="25000"/>
                  </a:schemeClr>
                </a:solidFill>
                <a:cs typeface="+mn-cs"/>
              </a:rPr>
              <a:t>שאלה</a:t>
            </a:r>
            <a:r>
              <a:rPr lang="he-IL" sz="2000" dirty="0">
                <a:solidFill>
                  <a:schemeClr val="tx1">
                    <a:lumMod val="75000"/>
                    <a:lumOff val="25000"/>
                  </a:schemeClr>
                </a:solidFill>
                <a:cs typeface="+mn-cs"/>
              </a:rPr>
              <a:t>: איזה תפקיד ממלא משרד הבריאות בשמירה על איכות המים בישראל?</a:t>
            </a:r>
            <a:br>
              <a:rPr lang="en-US" sz="2000" dirty="0">
                <a:solidFill>
                  <a:schemeClr val="tx1">
                    <a:lumMod val="75000"/>
                    <a:lumOff val="25000"/>
                  </a:schemeClr>
                </a:solidFill>
                <a:cs typeface="+mn-cs"/>
              </a:rPr>
            </a:br>
            <a:r>
              <a:rPr lang="he-IL" sz="2000" u="sng" dirty="0">
                <a:solidFill>
                  <a:schemeClr val="tx1">
                    <a:lumMod val="75000"/>
                    <a:lumOff val="25000"/>
                  </a:schemeClr>
                </a:solidFill>
                <a:cs typeface="+mn-cs"/>
              </a:rPr>
              <a:t>תשובה</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המשרד ממונה חוקית על איכות מי השתייה. האחריות מתבטאת, בין השאר, בקביעת </a:t>
            </a:r>
            <a:r>
              <a:rPr lang="he-IL" sz="2000" i="1" dirty="0">
                <a:solidFill>
                  <a:srgbClr val="007774"/>
                </a:solidFill>
                <a:cs typeface="+mn-cs"/>
              </a:rPr>
              <a:t>התקן, שמשמעותו- החלטה על הרמות המרביות של חומרים שונים, העלולים להיות מסוכנים לבריאות האדם</a:t>
            </a:r>
            <a:r>
              <a:rPr lang="he-IL" sz="2000" dirty="0">
                <a:solidFill>
                  <a:schemeClr val="tx1">
                    <a:lumMod val="75000"/>
                    <a:lumOff val="25000"/>
                  </a:schemeClr>
                </a:solidFill>
                <a:cs typeface="+mn-cs"/>
              </a:rPr>
              <a:t>. התקן נקבע על-פי ידע, המבוסס על ניסויי מעבדה וסטטיסטיקה רפואית. ידע זה מאפשר לקבוע רמה בטוחה, אשר חשיפה אליה לא תגרום פגיעה בריאותית.</a:t>
            </a:r>
            <a:endParaRPr lang="en-US" sz="2000" u="sng" dirty="0">
              <a:solidFill>
                <a:schemeClr val="tx1">
                  <a:lumMod val="75000"/>
                  <a:lumOff val="25000"/>
                </a:schemeClr>
              </a:solidFill>
              <a:cs typeface="+mn-cs"/>
            </a:endParaRPr>
          </a:p>
          <a:p>
            <a:pPr eaLnBrk="1" fontAlgn="auto" hangingPunct="1">
              <a:lnSpc>
                <a:spcPct val="150000"/>
              </a:lnSpc>
              <a:spcAft>
                <a:spcPts val="0"/>
              </a:spcAft>
              <a:buFontTx/>
              <a:buNone/>
              <a:defRPr/>
            </a:pPr>
            <a:r>
              <a:rPr lang="he-IL" sz="2000" u="sng" dirty="0">
                <a:solidFill>
                  <a:schemeClr val="tx1">
                    <a:lumMod val="75000"/>
                    <a:lumOff val="25000"/>
                  </a:schemeClr>
                </a:solidFill>
                <a:cs typeface="+mn-cs"/>
              </a:rPr>
              <a:t>שאלה</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מהם הגורמים המשפיעים על</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איכות מי השתייה בישראל</a:t>
            </a:r>
            <a:r>
              <a:rPr lang="en-US" sz="2000" dirty="0">
                <a:solidFill>
                  <a:schemeClr val="tx1">
                    <a:lumMod val="75000"/>
                    <a:lumOff val="25000"/>
                  </a:schemeClr>
                </a:solidFill>
                <a:cs typeface="+mn-cs"/>
              </a:rPr>
              <a:t>?</a:t>
            </a:r>
            <a:br>
              <a:rPr lang="en-US" sz="2000" dirty="0">
                <a:solidFill>
                  <a:schemeClr val="tx1">
                    <a:lumMod val="75000"/>
                    <a:lumOff val="25000"/>
                  </a:schemeClr>
                </a:solidFill>
                <a:cs typeface="+mn-cs"/>
              </a:rPr>
            </a:br>
            <a:r>
              <a:rPr lang="he-IL" sz="2000" u="sng" dirty="0">
                <a:solidFill>
                  <a:schemeClr val="tx1">
                    <a:lumMod val="75000"/>
                    <a:lumOff val="25000"/>
                  </a:schemeClr>
                </a:solidFill>
                <a:cs typeface="+mn-cs"/>
              </a:rPr>
              <a:t>תשובה</a:t>
            </a:r>
            <a:r>
              <a:rPr lang="he-IL" sz="2000" dirty="0">
                <a:solidFill>
                  <a:schemeClr val="tx1">
                    <a:lumMod val="75000"/>
                    <a:lumOff val="25000"/>
                  </a:schemeClr>
                </a:solidFill>
                <a:cs typeface="+mn-cs"/>
              </a:rPr>
              <a:t>: אנחנו מזהים </a:t>
            </a:r>
            <a:r>
              <a:rPr lang="he-IL" sz="2000" i="1" dirty="0">
                <a:solidFill>
                  <a:srgbClr val="007774"/>
                </a:solidFill>
                <a:cs typeface="+mn-cs"/>
              </a:rPr>
              <a:t>ארבעה</a:t>
            </a:r>
            <a:r>
              <a:rPr lang="en-US" sz="2000" i="1" dirty="0">
                <a:solidFill>
                  <a:srgbClr val="007774"/>
                </a:solidFill>
                <a:cs typeface="+mn-cs"/>
              </a:rPr>
              <a:t> </a:t>
            </a:r>
            <a:r>
              <a:rPr lang="he-IL" sz="2000" i="1" dirty="0">
                <a:solidFill>
                  <a:srgbClr val="007774"/>
                </a:solidFill>
                <a:cs typeface="+mn-cs"/>
              </a:rPr>
              <a:t>מקורות זיהום עיקריים ש</a:t>
            </a:r>
            <a:r>
              <a:rPr lang="he-IL" sz="2000" i="1" u="sng" dirty="0">
                <a:solidFill>
                  <a:srgbClr val="007774"/>
                </a:solidFill>
                <a:cs typeface="+mn-cs"/>
              </a:rPr>
              <a:t>מקורם</a:t>
            </a:r>
            <a:r>
              <a:rPr lang="he-IL" sz="2000" i="1" dirty="0">
                <a:solidFill>
                  <a:srgbClr val="007774"/>
                </a:solidFill>
                <a:cs typeface="+mn-cs"/>
              </a:rPr>
              <a:t> </a:t>
            </a:r>
            <a:r>
              <a:rPr lang="he-IL" sz="2000" i="1" u="sng" dirty="0">
                <a:solidFill>
                  <a:srgbClr val="007774"/>
                </a:solidFill>
                <a:cs typeface="+mn-cs"/>
              </a:rPr>
              <a:t>באדם</a:t>
            </a:r>
            <a:r>
              <a:rPr lang="en-US" sz="2000" i="1" dirty="0">
                <a:solidFill>
                  <a:srgbClr val="007774"/>
                </a:solidFill>
                <a:cs typeface="+mn-cs"/>
              </a:rPr>
              <a:t>: </a:t>
            </a:r>
          </a:p>
        </p:txBody>
      </p:sp>
      <p:sp>
        <p:nvSpPr>
          <p:cNvPr id="21507"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55409D5D-29FA-4739-A8AD-6D1EF872EBAB}" type="slidenum">
              <a:rPr lang="he-IL" altLang="he-IL" smtClean="0">
                <a:solidFill>
                  <a:schemeClr val="tx1"/>
                </a:solidFill>
                <a:latin typeface="Arial" panose="020B0604020202020204" pitchFamily="34" charset="0"/>
              </a:rPr>
              <a:pPr rtl="0">
                <a:spcBef>
                  <a:spcPct val="0"/>
                </a:spcBef>
                <a:buClrTx/>
                <a:buFontTx/>
                <a:buNone/>
              </a:pPr>
              <a:t>3</a:t>
            </a:fld>
            <a:endParaRPr lang="en-US" altLang="he-IL">
              <a:solidFill>
                <a:schemeClr val="tx1"/>
              </a:solidFill>
              <a:latin typeface="Arial" panose="020B0604020202020204" pitchFamily="34" charset="0"/>
            </a:endParaRPr>
          </a:p>
        </p:txBody>
      </p:sp>
      <p:sp>
        <p:nvSpPr>
          <p:cNvPr id="21508" name="Text Box 4"/>
          <p:cNvSpPr txBox="1">
            <a:spLocks noChangeArrowheads="1"/>
          </p:cNvSpPr>
          <p:nvPr/>
        </p:nvSpPr>
        <p:spPr bwMode="auto">
          <a:xfrm>
            <a:off x="4284663" y="404813"/>
            <a:ext cx="4319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eaLnBrk="1" hangingPunct="1">
              <a:spcBef>
                <a:spcPct val="50000"/>
              </a:spcBef>
              <a:buClrTx/>
              <a:buFontTx/>
              <a:buNone/>
            </a:pPr>
            <a:r>
              <a:rPr lang="he-IL" altLang="he-IL" sz="2400" b="1">
                <a:solidFill>
                  <a:schemeClr val="tx1"/>
                </a:solidFill>
                <a:latin typeface="Arial" panose="020B0604020202020204" pitchFamily="34" charset="0"/>
              </a:rPr>
              <a:t>המשימה</a:t>
            </a:r>
            <a:endParaRPr lang="en-US" altLang="he-IL" sz="2400" b="1">
              <a:solidFill>
                <a:schemeClr val="tx1"/>
              </a:solidFill>
              <a:latin typeface="Arial" panose="020B0604020202020204" pitchFamily="34" charset="0"/>
            </a:endParaRPr>
          </a:p>
        </p:txBody>
      </p:sp>
      <p:sp>
        <p:nvSpPr>
          <p:cNvPr id="21509" name="TextBox 1"/>
          <p:cNvSpPr txBox="1">
            <a:spLocks noChangeArrowheads="1"/>
          </p:cNvSpPr>
          <p:nvPr/>
        </p:nvSpPr>
        <p:spPr bwMode="auto">
          <a:xfrm>
            <a:off x="2484438" y="404813"/>
            <a:ext cx="3600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eaLnBrk="1" hangingPunct="1">
              <a:spcBef>
                <a:spcPct val="0"/>
              </a:spcBef>
              <a:buClrTx/>
              <a:buFontTx/>
              <a:buNone/>
            </a:pPr>
            <a:r>
              <a:rPr lang="he-IL" altLang="he-IL">
                <a:solidFill>
                  <a:schemeClr val="tx1"/>
                </a:solidFill>
                <a:latin typeface="Arial" panose="020B0604020202020204" pitchFamily="34" charset="0"/>
                <a:hlinkClick r:id="rId2"/>
              </a:rPr>
              <a:t>סרטון מים בישראל</a:t>
            </a:r>
            <a:endParaRPr lang="he-IL" altLang="he-IL">
              <a:solidFill>
                <a:schemeClr val="tx1"/>
              </a:solidFill>
              <a:latin typeface="Arial" panose="020B0604020202020204" pitchFamily="34" charset="0"/>
            </a:endParaRPr>
          </a:p>
          <a:p>
            <a:pPr algn="l" rtl="0" eaLnBrk="1" hangingPunct="1">
              <a:spcBef>
                <a:spcPct val="0"/>
              </a:spcBef>
              <a:buClrTx/>
              <a:buFontTx/>
              <a:buNone/>
            </a:pPr>
            <a:r>
              <a:rPr lang="he-IL" altLang="he-IL">
                <a:solidFill>
                  <a:schemeClr val="tx1"/>
                </a:solidFill>
                <a:latin typeface="Arial" panose="020B0604020202020204" pitchFamily="34" charset="0"/>
                <a:hlinkClick r:id="rId3"/>
              </a:rPr>
              <a:t>זיהום מים</a:t>
            </a:r>
            <a:endParaRPr lang="he-IL" altLang="he-IL">
              <a:solidFill>
                <a:schemeClr val="tx1"/>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idx="1"/>
          </p:nvPr>
        </p:nvSpPr>
        <p:spPr>
          <a:xfrm>
            <a:off x="454025" y="260350"/>
            <a:ext cx="8229600" cy="4525963"/>
          </a:xfrm>
        </p:spPr>
        <p:txBody>
          <a:bodyPr rtlCol="0">
            <a:normAutofit fontScale="77500" lnSpcReduction="20000"/>
          </a:bodyPr>
          <a:lstStyle/>
          <a:p>
            <a:pPr marL="609600" indent="-609600" eaLnBrk="1" fontAlgn="auto" hangingPunct="1">
              <a:lnSpc>
                <a:spcPct val="150000"/>
              </a:lnSpc>
              <a:spcAft>
                <a:spcPts val="0"/>
              </a:spcAft>
              <a:buFontTx/>
              <a:buNone/>
              <a:defRPr/>
            </a:pPr>
            <a:endParaRPr lang="he-IL" sz="2000" b="1"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b="1" dirty="0">
                <a:solidFill>
                  <a:schemeClr val="tx1">
                    <a:lumMod val="75000"/>
                    <a:lumOff val="25000"/>
                  </a:schemeClr>
                </a:solidFill>
                <a:cs typeface="+mn-cs"/>
              </a:rPr>
              <a:t>שפכים ביתיים –  </a:t>
            </a:r>
            <a:r>
              <a:rPr lang="he-IL" sz="2000" dirty="0">
                <a:solidFill>
                  <a:schemeClr val="tx1">
                    <a:lumMod val="75000"/>
                    <a:lumOff val="25000"/>
                  </a:schemeClr>
                </a:solidFill>
                <a:cs typeface="+mn-cs"/>
              </a:rPr>
              <a:t>כגון</a:t>
            </a:r>
            <a:r>
              <a:rPr lang="he-IL" sz="2000" b="1" dirty="0">
                <a:solidFill>
                  <a:schemeClr val="tx1">
                    <a:lumMod val="75000"/>
                    <a:lumOff val="25000"/>
                  </a:schemeClr>
                </a:solidFill>
                <a:cs typeface="+mn-cs"/>
              </a:rPr>
              <a:t> </a:t>
            </a:r>
            <a:r>
              <a:rPr lang="he-IL" sz="2000" i="1" dirty="0">
                <a:solidFill>
                  <a:srgbClr val="007774"/>
                </a:solidFill>
                <a:cs typeface="+mn-cs"/>
              </a:rPr>
              <a:t>דטרגנטים</a:t>
            </a:r>
            <a:r>
              <a:rPr lang="he-IL" sz="2000" dirty="0">
                <a:solidFill>
                  <a:schemeClr val="tx1">
                    <a:lumMod val="75000"/>
                    <a:lumOff val="25000"/>
                  </a:schemeClr>
                </a:solidFill>
                <a:cs typeface="+mn-cs"/>
              </a:rPr>
              <a:t> (חומרי ניקוי) – חדירה שלהם למי השתייה עלולה להשפיע על הבריאות.</a:t>
            </a:r>
            <a:endParaRPr lang="en-US" sz="2000"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b="1" dirty="0">
                <a:solidFill>
                  <a:schemeClr val="tx1">
                    <a:lumMod val="75000"/>
                    <a:lumOff val="25000"/>
                  </a:schemeClr>
                </a:solidFill>
                <a:cs typeface="+mn-cs"/>
              </a:rPr>
              <a:t>שפכים תעשייתיים</a:t>
            </a:r>
            <a:r>
              <a:rPr lang="he-IL" sz="2000" dirty="0">
                <a:solidFill>
                  <a:schemeClr val="tx1">
                    <a:lumMod val="75000"/>
                    <a:lumOff val="25000"/>
                  </a:schemeClr>
                </a:solidFill>
                <a:cs typeface="+mn-cs"/>
              </a:rPr>
              <a:t> </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שפכים רעילים, שאינם מטופלים כנדרש במפעל לפני ניקוזם לביוב הכללי.</a:t>
            </a:r>
            <a:endParaRPr lang="en-US" sz="2000"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b="1" dirty="0">
                <a:solidFill>
                  <a:schemeClr val="tx1">
                    <a:lumMod val="75000"/>
                    <a:lumOff val="25000"/>
                  </a:schemeClr>
                </a:solidFill>
                <a:cs typeface="+mn-cs"/>
              </a:rPr>
              <a:t>חומרי הדברה ודשנים כימיים בחקלאות – </a:t>
            </a:r>
            <a:r>
              <a:rPr lang="he-IL" sz="2000" dirty="0">
                <a:solidFill>
                  <a:schemeClr val="tx1">
                    <a:lumMod val="75000"/>
                    <a:lumOff val="25000"/>
                  </a:schemeClr>
                </a:solidFill>
                <a:cs typeface="+mn-cs"/>
              </a:rPr>
              <a:t>כגון חומרים עשירים ב</a:t>
            </a:r>
            <a:r>
              <a:rPr lang="he-IL" sz="2000" i="1" dirty="0">
                <a:solidFill>
                  <a:srgbClr val="007774"/>
                </a:solidFill>
                <a:cs typeface="+mn-cs"/>
              </a:rPr>
              <a:t>חנקות</a:t>
            </a:r>
            <a:r>
              <a:rPr lang="he-IL" sz="2000" dirty="0">
                <a:solidFill>
                  <a:schemeClr val="tx1">
                    <a:lumMod val="75000"/>
                    <a:lumOff val="25000"/>
                  </a:schemeClr>
                </a:solidFill>
                <a:cs typeface="+mn-cs"/>
              </a:rPr>
              <a:t> –  חדירה שלהם למי התהום גורמת לעלייה ברמת החנקות במי הבארות, ושתייה ממים אלו עלולה לפגוע בבריאות.</a:t>
            </a:r>
            <a:endParaRPr lang="en-US" sz="2000"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b="1" dirty="0">
                <a:solidFill>
                  <a:schemeClr val="tx1">
                    <a:lumMod val="75000"/>
                    <a:lumOff val="25000"/>
                  </a:schemeClr>
                </a:solidFill>
                <a:cs typeface="+mn-cs"/>
              </a:rPr>
              <a:t>מזבלות</a:t>
            </a:r>
            <a:r>
              <a:rPr lang="en-US" sz="2000" dirty="0">
                <a:solidFill>
                  <a:schemeClr val="tx1">
                    <a:lumMod val="75000"/>
                    <a:lumOff val="25000"/>
                  </a:schemeClr>
                </a:solidFill>
                <a:cs typeface="+mn-cs"/>
              </a:rPr>
              <a:t> - </a:t>
            </a:r>
            <a:r>
              <a:rPr lang="he-IL" sz="2000" dirty="0">
                <a:solidFill>
                  <a:schemeClr val="tx1">
                    <a:lumMod val="75000"/>
                    <a:lumOff val="25000"/>
                  </a:schemeClr>
                </a:solidFill>
                <a:cs typeface="+mn-cs"/>
              </a:rPr>
              <a:t> אשפה עלולה להכיל חומרים רעילים ואפילו מסרטנים, שעלולים להגיע לאתרי שאיבת מים.</a:t>
            </a:r>
            <a:endParaRPr lang="en-US" sz="2000"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u="sng" dirty="0">
                <a:solidFill>
                  <a:schemeClr val="tx1">
                    <a:lumMod val="75000"/>
                    <a:lumOff val="25000"/>
                  </a:schemeClr>
                </a:solidFill>
                <a:cs typeface="+mn-cs"/>
              </a:rPr>
              <a:t>שאלה:</a:t>
            </a:r>
            <a:r>
              <a:rPr lang="he-IL" sz="2000" dirty="0">
                <a:solidFill>
                  <a:schemeClr val="tx1">
                    <a:lumMod val="75000"/>
                    <a:lumOff val="25000"/>
                  </a:schemeClr>
                </a:solidFill>
                <a:cs typeface="+mn-cs"/>
              </a:rPr>
              <a:t> האם המים מכילים מזהמים שאינם תוצאה של פעילות האדם?</a:t>
            </a:r>
            <a:endParaRPr lang="he-IL" sz="2000" u="sng" dirty="0">
              <a:solidFill>
                <a:schemeClr val="tx1">
                  <a:lumMod val="75000"/>
                  <a:lumOff val="25000"/>
                </a:schemeClr>
              </a:solidFill>
              <a:cs typeface="+mn-cs"/>
            </a:endParaRPr>
          </a:p>
          <a:p>
            <a:pPr marL="609600" indent="-609600" eaLnBrk="1" fontAlgn="auto" hangingPunct="1">
              <a:lnSpc>
                <a:spcPct val="150000"/>
              </a:lnSpc>
              <a:spcAft>
                <a:spcPts val="0"/>
              </a:spcAft>
              <a:buFontTx/>
              <a:buNone/>
              <a:defRPr/>
            </a:pPr>
            <a:r>
              <a:rPr lang="he-IL" sz="2000" u="sng" dirty="0">
                <a:solidFill>
                  <a:schemeClr val="tx1">
                    <a:lumMod val="75000"/>
                    <a:lumOff val="25000"/>
                  </a:schemeClr>
                </a:solidFill>
                <a:cs typeface="+mn-cs"/>
              </a:rPr>
              <a:t>תשובה</a:t>
            </a:r>
            <a:r>
              <a:rPr lang="he-IL" sz="2000" dirty="0">
                <a:solidFill>
                  <a:schemeClr val="tx1">
                    <a:lumMod val="75000"/>
                    <a:lumOff val="25000"/>
                  </a:schemeClr>
                </a:solidFill>
                <a:cs typeface="+mn-cs"/>
              </a:rPr>
              <a:t>: ישנם </a:t>
            </a:r>
            <a:r>
              <a:rPr lang="he-IL" sz="2000" i="1" dirty="0">
                <a:solidFill>
                  <a:srgbClr val="007774"/>
                </a:solidFill>
                <a:cs typeface="+mn-cs"/>
              </a:rPr>
              <a:t>מרכיבים טבעיים ה</a:t>
            </a:r>
            <a:r>
              <a:rPr lang="he-IL" sz="2000" i="1" u="sng" dirty="0">
                <a:solidFill>
                  <a:srgbClr val="007774"/>
                </a:solidFill>
                <a:cs typeface="+mn-cs"/>
              </a:rPr>
              <a:t>מצויים בקרקע ובסלעים</a:t>
            </a:r>
            <a:r>
              <a:rPr lang="he-IL" sz="2000" i="1" dirty="0">
                <a:solidFill>
                  <a:srgbClr val="007774"/>
                </a:solidFill>
                <a:cs typeface="+mn-cs"/>
              </a:rPr>
              <a:t>, אשר בריכוזים גבוהים במי השתייה עלולים להזיק לבריאות</a:t>
            </a:r>
            <a:r>
              <a:rPr lang="he-IL" sz="2000" dirty="0">
                <a:solidFill>
                  <a:schemeClr val="tx1">
                    <a:lumMod val="75000"/>
                    <a:lumOff val="25000"/>
                  </a:schemeClr>
                </a:solidFill>
                <a:cs typeface="+mn-cs"/>
              </a:rPr>
              <a:t>. </a:t>
            </a:r>
            <a:endParaRPr lang="en-US" sz="2000" dirty="0">
              <a:solidFill>
                <a:schemeClr val="tx1">
                  <a:lumMod val="75000"/>
                  <a:lumOff val="25000"/>
                </a:schemeClr>
              </a:solidFill>
              <a:cs typeface="+mn-cs"/>
            </a:endParaRPr>
          </a:p>
        </p:txBody>
      </p:sp>
      <p:sp>
        <p:nvSpPr>
          <p:cNvPr id="22531" name="Text Box 4"/>
          <p:cNvSpPr txBox="1">
            <a:spLocks noChangeArrowheads="1"/>
          </p:cNvSpPr>
          <p:nvPr/>
        </p:nvSpPr>
        <p:spPr bwMode="auto">
          <a:xfrm>
            <a:off x="1184275" y="5373688"/>
            <a:ext cx="676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eaLnBrk="1" hangingPunct="1">
              <a:spcBef>
                <a:spcPct val="50000"/>
              </a:spcBef>
              <a:buClrTx/>
              <a:buFontTx/>
              <a:buNone/>
            </a:pPr>
            <a:r>
              <a:rPr lang="he-IL" altLang="he-IL" sz="2000" b="1">
                <a:solidFill>
                  <a:schemeClr val="tx1"/>
                </a:solidFill>
                <a:latin typeface="Arial" panose="020B0604020202020204" pitchFamily="34" charset="0"/>
                <a:hlinkClick r:id="rId2"/>
              </a:rPr>
              <a:t>סרטון מהחדשות בנושא מים מזוהמים</a:t>
            </a:r>
            <a:endParaRPr lang="en-US" altLang="he-IL" sz="2000" b="1">
              <a:solidFill>
                <a:schemeClr val="tx1"/>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p:cNvSpPr>
            <a:spLocks noGrp="1"/>
          </p:cNvSpPr>
          <p:nvPr>
            <p:ph type="title"/>
          </p:nvPr>
        </p:nvSpPr>
        <p:spPr>
          <a:xfrm>
            <a:off x="1944688" y="623888"/>
            <a:ext cx="6589712" cy="1281112"/>
          </a:xfrm>
        </p:spPr>
        <p:txBody>
          <a:bodyPr/>
          <a:lstStyle/>
          <a:p>
            <a:pPr algn="r" eaLnBrk="1" hangingPunct="1"/>
            <a:r>
              <a:rPr lang="he-IL" altLang="he-IL">
                <a:cs typeface="Gisha" panose="020B0502040204020203" pitchFamily="34" charset="-79"/>
              </a:rPr>
              <a:t>מכון התקנים הישראלי</a:t>
            </a:r>
          </a:p>
        </p:txBody>
      </p:sp>
      <p:sp>
        <p:nvSpPr>
          <p:cNvPr id="23555" name="מציין מיקום תוכן 2"/>
          <p:cNvSpPr>
            <a:spLocks noGrp="1"/>
          </p:cNvSpPr>
          <p:nvPr>
            <p:ph idx="1"/>
          </p:nvPr>
        </p:nvSpPr>
        <p:spPr>
          <a:xfrm>
            <a:off x="1943100" y="2133600"/>
            <a:ext cx="6591300" cy="3778250"/>
          </a:xfrm>
        </p:spPr>
        <p:txBody>
          <a:bodyPr/>
          <a:lstStyle/>
          <a:p>
            <a:pPr eaLnBrk="1" hangingPunct="1"/>
            <a:r>
              <a:rPr lang="he-IL" altLang="he-IL">
                <a:cs typeface="Gisha" panose="020B0502040204020203" pitchFamily="34" charset="-79"/>
              </a:rPr>
              <a:t>תקן הוא מסמך, שמפורטות בו דרישות טכניות למוצר כדי שיתאים ליעודו. התקן דן בתכונות שונות של מוצר כגון: חומרים, מבנה, מידות, תפעול, סימון ואריזה. קיימים תקנים המגדירים שיטות בדיקה, מונחים ותוכן. </a:t>
            </a:r>
          </a:p>
          <a:p>
            <a:pPr eaLnBrk="1" hangingPunct="1"/>
            <a:r>
              <a:rPr lang="he-IL" altLang="he-IL">
                <a:cs typeface="Gisha" panose="020B0502040204020203" pitchFamily="34" charset="-79"/>
              </a:rPr>
              <a:t>התקנים משמשים כלי עזר חשוב לשמירת איכות המוצר ולשמירת אחידות במידות, במשקלות, בסמלים, במונחים ועוד. בתקנים מובאות הנחיות לביצוע מלאכות שונות והם חשובים ביותר לבטיחות הציבור ולבריאותו. נעזרים בהם כל הגורמים הפועלים במשק, לרבות המגזר התעשייתי, ענף הבנייה, ציבור הצרכנים, משרדי הממשלה וארגוני מסחר שונים.</a:t>
            </a:r>
          </a:p>
          <a:p>
            <a:pPr eaLnBrk="1" hangingPunct="1"/>
            <a:r>
              <a:rPr lang="he-IL" altLang="he-IL">
                <a:cs typeface="Gisha" panose="020B0502040204020203" pitchFamily="34" charset="-79"/>
                <a:hlinkClick r:id="rId2"/>
              </a:rPr>
              <a:t>סרטון של דוברת מכון התקנים</a:t>
            </a:r>
            <a:endParaRPr lang="he-IL" altLang="he-IL">
              <a:cs typeface="Gisha" panose="020B0502040204020203" pitchFamily="34" charset="-79"/>
            </a:endParaRPr>
          </a:p>
        </p:txBody>
      </p:sp>
      <p:sp>
        <p:nvSpPr>
          <p:cNvPr id="23556" name="מציין מיקום של מספר שקופית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D00EF8B6-43F6-4187-AAFA-1360D56478F2}" type="slidenum">
              <a:rPr lang="he-IL" altLang="he-IL" smtClean="0">
                <a:solidFill>
                  <a:srgbClr val="FEFFFF"/>
                </a:solidFill>
                <a:latin typeface="Arial" panose="020B0604020202020204" pitchFamily="34" charset="0"/>
              </a:rPr>
              <a:pPr rtl="0">
                <a:spcBef>
                  <a:spcPct val="0"/>
                </a:spcBef>
                <a:buClrTx/>
                <a:buFontTx/>
                <a:buNone/>
              </a:pPr>
              <a:t>5</a:t>
            </a:fld>
            <a:endParaRPr lang="en-US" altLang="he-IL">
              <a:solidFill>
                <a:srgbClr val="FEFFFF"/>
              </a:solidFill>
              <a:latin typeface="Arial" panose="020B0604020202020204" pitchFamily="34" charset="0"/>
            </a:endParaRPr>
          </a:p>
        </p:txBody>
      </p:sp>
      <p:pic>
        <p:nvPicPr>
          <p:cNvPr id="23557" name="תמונה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787400"/>
            <a:ext cx="10477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idx="1"/>
          </p:nvPr>
        </p:nvSpPr>
        <p:spPr>
          <a:xfrm>
            <a:off x="0" y="1279525"/>
            <a:ext cx="8866188" cy="4525963"/>
          </a:xfrm>
        </p:spPr>
        <p:txBody>
          <a:bodyPr/>
          <a:lstStyle/>
          <a:p>
            <a:pPr eaLnBrk="1" hangingPunct="1">
              <a:buFontTx/>
              <a:buNone/>
            </a:pPr>
            <a:r>
              <a:rPr lang="he-IL" altLang="he-IL" b="1">
                <a:cs typeface="Gisha" panose="020B0502040204020203" pitchFamily="34" charset="-79"/>
              </a:rPr>
              <a:t>שאלה 1</a:t>
            </a:r>
            <a:endParaRPr lang="en-US" altLang="he-IL" b="1"/>
          </a:p>
          <a:p>
            <a:pPr eaLnBrk="1" hangingPunct="1">
              <a:buFontTx/>
              <a:buNone/>
            </a:pPr>
            <a:r>
              <a:rPr lang="he-IL" altLang="he-IL" sz="1600" b="1">
                <a:cs typeface="Gisha" panose="020B0502040204020203" pitchFamily="34" charset="-79"/>
              </a:rPr>
              <a:t>המזהמים השונים שהוזכרו בראיון חודרים אל מי התהום, שהם אחד המקורות למי השתייה. </a:t>
            </a:r>
          </a:p>
          <a:p>
            <a:pPr eaLnBrk="1" hangingPunct="1">
              <a:buFontTx/>
              <a:buNone/>
            </a:pPr>
            <a:r>
              <a:rPr lang="he-IL" altLang="he-IL" sz="1600" b="1">
                <a:cs typeface="Gisha" panose="020B0502040204020203" pitchFamily="34" charset="-79"/>
              </a:rPr>
              <a:t>אילו גורמים משפיעים על קצב חדירתם של החומרים המזהמים השונים אל מי התהום</a:t>
            </a:r>
            <a:r>
              <a:rPr lang="en-US" altLang="he-IL" sz="1600" b="1"/>
              <a:t>?</a:t>
            </a:r>
            <a:endParaRPr lang="he-IL" altLang="he-IL" sz="1600" b="1">
              <a:cs typeface="Gisha" panose="020B0502040204020203" pitchFamily="34" charset="-79"/>
            </a:endParaRPr>
          </a:p>
          <a:p>
            <a:pPr eaLnBrk="1" hangingPunct="1">
              <a:buFontTx/>
              <a:buNone/>
            </a:pPr>
            <a:endParaRPr lang="en-US" altLang="he-IL" sz="1600" b="1"/>
          </a:p>
          <a:p>
            <a:pPr eaLnBrk="1" hangingPunct="1">
              <a:buFontTx/>
              <a:buNone/>
            </a:pPr>
            <a:r>
              <a:rPr lang="he-IL" altLang="he-IL" sz="2800">
                <a:cs typeface="Gisha" panose="020B0502040204020203" pitchFamily="34" charset="-79"/>
              </a:rPr>
              <a:t>א.   סוג הסלע הנמצא מתחת למקור הזיהום</a:t>
            </a:r>
            <a:r>
              <a:rPr lang="en-US" altLang="he-IL" sz="2800"/>
              <a:t>.</a:t>
            </a:r>
          </a:p>
          <a:p>
            <a:pPr eaLnBrk="1" hangingPunct="1">
              <a:buFontTx/>
              <a:buNone/>
            </a:pPr>
            <a:r>
              <a:rPr lang="he-IL" altLang="he-IL" sz="2800">
                <a:cs typeface="Gisha" panose="020B0502040204020203" pitchFamily="34" charset="-79"/>
              </a:rPr>
              <a:t>ב.   מידת האטימות של הצנרת דרכה מובלים מי השתייה</a:t>
            </a:r>
            <a:r>
              <a:rPr lang="en-US" altLang="he-IL" sz="2800"/>
              <a:t>.</a:t>
            </a:r>
          </a:p>
          <a:p>
            <a:pPr eaLnBrk="1" hangingPunct="1">
              <a:buFontTx/>
              <a:buNone/>
            </a:pPr>
            <a:r>
              <a:rPr lang="he-IL" altLang="he-IL" sz="2800">
                <a:cs typeface="Gisha" panose="020B0502040204020203" pitchFamily="34" charset="-79"/>
              </a:rPr>
              <a:t>ג.   מידת המסיסות של החומרים המזהמים</a:t>
            </a:r>
            <a:r>
              <a:rPr lang="en-US" altLang="he-IL" sz="2800"/>
              <a:t>.</a:t>
            </a:r>
          </a:p>
          <a:p>
            <a:pPr eaLnBrk="1" hangingPunct="1">
              <a:buFontTx/>
              <a:buNone/>
            </a:pPr>
            <a:r>
              <a:rPr lang="he-IL" altLang="he-IL" sz="2800">
                <a:cs typeface="Gisha" panose="020B0502040204020203" pitchFamily="34" charset="-79"/>
              </a:rPr>
              <a:t>ד.   הטמפרטורה בקרבת הבארות מהן שואבים את מי השתייה</a:t>
            </a:r>
            <a:r>
              <a:rPr lang="en-US" altLang="he-IL" sz="2800"/>
              <a:t>.</a:t>
            </a:r>
            <a:endParaRPr lang="en-US" altLang="he-IL" sz="2800" b="1" u="sng"/>
          </a:p>
        </p:txBody>
      </p:sp>
      <p:sp>
        <p:nvSpPr>
          <p:cNvPr id="24579"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AD2C3F07-69ED-435F-B4DD-3D722124A2EA}" type="slidenum">
              <a:rPr lang="he-IL" altLang="he-IL" smtClean="0">
                <a:solidFill>
                  <a:schemeClr val="tx1"/>
                </a:solidFill>
                <a:latin typeface="Arial" panose="020B0604020202020204" pitchFamily="34" charset="0"/>
              </a:rPr>
              <a:pPr rtl="0">
                <a:spcBef>
                  <a:spcPct val="0"/>
                </a:spcBef>
                <a:buClrTx/>
                <a:buFontTx/>
                <a:buNone/>
              </a:pPr>
              <a:t>6</a:t>
            </a:fld>
            <a:endParaRPr lang="en-US" altLang="he-IL">
              <a:solidFill>
                <a:schemeClr val="tx1"/>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0" y="620713"/>
            <a:ext cx="8858250" cy="4665662"/>
          </a:xfrm>
        </p:spPr>
        <p:txBody>
          <a:bodyPr rtlCol="0">
            <a:normAutofit/>
          </a:bodyPr>
          <a:lstStyle/>
          <a:p>
            <a:pPr marL="381000" indent="-381000" eaLnBrk="1" fontAlgn="auto" hangingPunct="1">
              <a:lnSpc>
                <a:spcPct val="80000"/>
              </a:lnSpc>
              <a:spcAft>
                <a:spcPts val="0"/>
              </a:spcAft>
              <a:buFontTx/>
              <a:buNone/>
              <a:defRPr/>
            </a:pPr>
            <a:br>
              <a:rPr lang="en-US" sz="2000" b="1" u="sng" dirty="0">
                <a:solidFill>
                  <a:schemeClr val="tx1">
                    <a:lumMod val="75000"/>
                    <a:lumOff val="25000"/>
                  </a:schemeClr>
                </a:solidFill>
                <a:cs typeface="+mn-cs"/>
              </a:rPr>
            </a:br>
            <a:endParaRPr lang="he-IL" sz="2000" b="1" u="sng" dirty="0">
              <a:solidFill>
                <a:schemeClr val="tx1">
                  <a:lumMod val="75000"/>
                  <a:lumOff val="25000"/>
                </a:schemeClr>
              </a:solidFill>
              <a:cs typeface="+mn-cs"/>
            </a:endParaRPr>
          </a:p>
          <a:p>
            <a:pPr marL="381000" indent="-381000" eaLnBrk="1" fontAlgn="auto" hangingPunct="1">
              <a:lnSpc>
                <a:spcPct val="80000"/>
              </a:lnSpc>
              <a:spcAft>
                <a:spcPts val="0"/>
              </a:spcAft>
              <a:buFontTx/>
              <a:buAutoNum type="arabicPeriod"/>
              <a:defRPr/>
            </a:pPr>
            <a:endParaRPr lang="he-IL" sz="2000" dirty="0">
              <a:solidFill>
                <a:schemeClr val="tx1">
                  <a:lumMod val="75000"/>
                  <a:lumOff val="25000"/>
                </a:schemeClr>
              </a:solidFill>
              <a:cs typeface="+mn-cs"/>
            </a:endParaRPr>
          </a:p>
          <a:p>
            <a:pPr marL="381000" indent="-381000" eaLnBrk="1" fontAlgn="auto" hangingPunct="1">
              <a:lnSpc>
                <a:spcPct val="80000"/>
              </a:lnSpc>
              <a:spcAft>
                <a:spcPts val="0"/>
              </a:spcAft>
              <a:buFont typeface="Wingdings 3" charset="2"/>
              <a:buChar char=""/>
              <a:defRPr/>
            </a:pPr>
            <a:r>
              <a:rPr lang="he-IL" sz="2000" b="1" dirty="0">
                <a:solidFill>
                  <a:schemeClr val="tx1">
                    <a:lumMod val="75000"/>
                    <a:lumOff val="25000"/>
                  </a:schemeClr>
                </a:solidFill>
                <a:cs typeface="+mn-cs"/>
                <a:hlinkClick r:id="rId2"/>
              </a:rPr>
              <a:t>מסיסות</a:t>
            </a:r>
            <a:r>
              <a:rPr lang="en-US" sz="2000" b="1" dirty="0">
                <a:solidFill>
                  <a:schemeClr val="tx1">
                    <a:lumMod val="75000"/>
                    <a:lumOff val="25000"/>
                  </a:schemeClr>
                </a:solidFill>
                <a:cs typeface="+mn-cs"/>
              </a:rPr>
              <a:t>- </a:t>
            </a:r>
            <a:r>
              <a:rPr lang="he-IL" sz="2000" dirty="0">
                <a:solidFill>
                  <a:schemeClr val="tx1">
                    <a:lumMod val="75000"/>
                    <a:lumOff val="25000"/>
                  </a:schemeClr>
                </a:solidFill>
                <a:cs typeface="+mn-cs"/>
              </a:rPr>
              <a:t>חומר נקרא</a:t>
            </a:r>
            <a:r>
              <a:rPr lang="en-US" sz="2000" dirty="0">
                <a:solidFill>
                  <a:schemeClr val="tx1">
                    <a:lumMod val="75000"/>
                    <a:lumOff val="25000"/>
                  </a:schemeClr>
                </a:solidFill>
                <a:cs typeface="+mn-cs"/>
              </a:rPr>
              <a:t> </a:t>
            </a:r>
            <a:r>
              <a:rPr lang="he-IL" sz="2000" b="1" dirty="0">
                <a:solidFill>
                  <a:schemeClr val="tx1">
                    <a:lumMod val="75000"/>
                    <a:lumOff val="25000"/>
                  </a:schemeClr>
                </a:solidFill>
                <a:cs typeface="+mn-cs"/>
              </a:rPr>
              <a:t>מסיס</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אם הוא עובר פירוק ב</a:t>
            </a:r>
            <a:r>
              <a:rPr lang="he-IL" sz="2000" dirty="0">
                <a:solidFill>
                  <a:schemeClr val="tx1">
                    <a:lumMod val="75000"/>
                    <a:lumOff val="25000"/>
                  </a:schemeClr>
                </a:solidFill>
                <a:cs typeface="+mn-cs"/>
                <a:hlinkClick r:id="rId3" tooltip="נוזל"/>
              </a:rPr>
              <a:t>נוזל</a:t>
            </a:r>
            <a:r>
              <a:rPr lang="en-US" sz="2000" dirty="0">
                <a:solidFill>
                  <a:schemeClr val="tx1">
                    <a:lumMod val="75000"/>
                    <a:lumOff val="25000"/>
                  </a:schemeClr>
                </a:solidFill>
                <a:cs typeface="+mn-cs"/>
              </a:rPr>
              <a:t>. </a:t>
            </a:r>
          </a:p>
          <a:p>
            <a:pPr marL="381000" indent="-381000" eaLnBrk="1" fontAlgn="auto" hangingPunct="1">
              <a:lnSpc>
                <a:spcPct val="80000"/>
              </a:lnSpc>
              <a:spcAft>
                <a:spcPts val="0"/>
              </a:spcAft>
              <a:buFont typeface="Wingdings 3" charset="2"/>
              <a:buChar char=""/>
              <a:defRPr/>
            </a:pPr>
            <a:r>
              <a:rPr lang="he-IL" sz="2000" dirty="0">
                <a:solidFill>
                  <a:schemeClr val="tx1">
                    <a:lumMod val="75000"/>
                    <a:lumOff val="25000"/>
                  </a:schemeClr>
                </a:solidFill>
                <a:cs typeface="+mn-cs"/>
              </a:rPr>
              <a:t>החומר המפורק נקרא</a:t>
            </a:r>
            <a:r>
              <a:rPr lang="en-US" sz="2000" dirty="0">
                <a:solidFill>
                  <a:schemeClr val="tx1">
                    <a:lumMod val="75000"/>
                    <a:lumOff val="25000"/>
                  </a:schemeClr>
                </a:solidFill>
                <a:cs typeface="+mn-cs"/>
              </a:rPr>
              <a:t> </a:t>
            </a:r>
            <a:r>
              <a:rPr lang="he-IL" sz="2000" b="1" dirty="0">
                <a:solidFill>
                  <a:schemeClr val="tx1">
                    <a:lumMod val="75000"/>
                    <a:lumOff val="25000"/>
                  </a:schemeClr>
                </a:solidFill>
                <a:cs typeface="+mn-cs"/>
              </a:rPr>
              <a:t>מומס</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והנוזל (המצוי בעודף) נקרא</a:t>
            </a:r>
            <a:r>
              <a:rPr lang="en-US" sz="2000" dirty="0">
                <a:solidFill>
                  <a:schemeClr val="tx1">
                    <a:lumMod val="75000"/>
                    <a:lumOff val="25000"/>
                  </a:schemeClr>
                </a:solidFill>
                <a:cs typeface="+mn-cs"/>
              </a:rPr>
              <a:t> </a:t>
            </a:r>
            <a:r>
              <a:rPr lang="he-IL" sz="2000" b="1" dirty="0">
                <a:solidFill>
                  <a:schemeClr val="tx1">
                    <a:lumMod val="75000"/>
                    <a:lumOff val="25000"/>
                  </a:schemeClr>
                </a:solidFill>
                <a:cs typeface="+mn-cs"/>
              </a:rPr>
              <a:t>ממיס</a:t>
            </a:r>
            <a:r>
              <a:rPr lang="en-US" sz="2000" dirty="0">
                <a:solidFill>
                  <a:schemeClr val="tx1">
                    <a:lumMod val="75000"/>
                    <a:lumOff val="25000"/>
                  </a:schemeClr>
                </a:solidFill>
                <a:cs typeface="+mn-cs"/>
              </a:rPr>
              <a:t>.</a:t>
            </a:r>
            <a:endParaRPr lang="en-US" sz="2000" b="1" dirty="0">
              <a:solidFill>
                <a:schemeClr val="tx1">
                  <a:lumMod val="75000"/>
                  <a:lumOff val="25000"/>
                </a:schemeClr>
              </a:solidFill>
              <a:cs typeface="+mn-cs"/>
            </a:endParaRPr>
          </a:p>
          <a:p>
            <a:pPr marL="381000" indent="-381000" eaLnBrk="1" fontAlgn="auto" hangingPunct="1">
              <a:lnSpc>
                <a:spcPct val="80000"/>
              </a:lnSpc>
              <a:spcAft>
                <a:spcPts val="0"/>
              </a:spcAft>
              <a:buFont typeface="Wingdings 3" charset="2"/>
              <a:buChar char=""/>
              <a:defRPr/>
            </a:pPr>
            <a:r>
              <a:rPr lang="he-IL" sz="2000" b="1" dirty="0">
                <a:solidFill>
                  <a:schemeClr val="tx1">
                    <a:lumMod val="75000"/>
                    <a:lumOff val="25000"/>
                  </a:schemeClr>
                </a:solidFill>
                <a:cs typeface="+mn-cs"/>
              </a:rPr>
              <a:t>מידת המסיסות</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רמת המסיסות</a:t>
            </a:r>
            <a:r>
              <a:rPr lang="en-US" sz="2000" dirty="0">
                <a:solidFill>
                  <a:schemeClr val="tx1">
                    <a:lumMod val="75000"/>
                    <a:lumOff val="25000"/>
                  </a:schemeClr>
                </a:solidFill>
                <a:cs typeface="+mn-cs"/>
              </a:rPr>
              <a:t>)</a:t>
            </a:r>
            <a:r>
              <a:rPr lang="en-US" sz="2000" b="1" dirty="0">
                <a:solidFill>
                  <a:schemeClr val="tx1">
                    <a:lumMod val="75000"/>
                    <a:lumOff val="25000"/>
                  </a:schemeClr>
                </a:solidFill>
                <a:cs typeface="+mn-cs"/>
              </a:rPr>
              <a:t> - </a:t>
            </a:r>
            <a:r>
              <a:rPr lang="he-IL" sz="2000" dirty="0">
                <a:solidFill>
                  <a:schemeClr val="tx1">
                    <a:lumMod val="75000"/>
                    <a:lumOff val="25000"/>
                  </a:schemeClr>
                </a:solidFill>
                <a:cs typeface="+mn-cs"/>
              </a:rPr>
              <a:t>המידה שבה החומר יכול לעבור פירוק בחומר אחר</a:t>
            </a:r>
            <a:r>
              <a:rPr lang="en-US" sz="2000" b="1" dirty="0">
                <a:solidFill>
                  <a:schemeClr val="tx1">
                    <a:lumMod val="75000"/>
                    <a:lumOff val="25000"/>
                  </a:schemeClr>
                </a:solidFill>
                <a:cs typeface="+mn-cs"/>
              </a:rPr>
              <a:t>.</a:t>
            </a:r>
            <a:endParaRPr lang="en-US" sz="2000" dirty="0">
              <a:solidFill>
                <a:schemeClr val="tx1">
                  <a:lumMod val="75000"/>
                  <a:lumOff val="25000"/>
                </a:schemeClr>
              </a:solidFill>
              <a:cs typeface="+mn-cs"/>
            </a:endParaRPr>
          </a:p>
          <a:p>
            <a:pPr marL="381000" indent="-381000" eaLnBrk="1" fontAlgn="auto" hangingPunct="1">
              <a:lnSpc>
                <a:spcPct val="80000"/>
              </a:lnSpc>
              <a:spcAft>
                <a:spcPts val="0"/>
              </a:spcAft>
              <a:buFont typeface="Wingdings 3" charset="2"/>
              <a:buChar char=""/>
              <a:defRPr/>
            </a:pPr>
            <a:r>
              <a:rPr lang="he-IL" sz="2000" dirty="0">
                <a:solidFill>
                  <a:schemeClr val="tx1">
                    <a:lumMod val="75000"/>
                    <a:lumOff val="25000"/>
                  </a:schemeClr>
                </a:solidFill>
                <a:cs typeface="+mn-cs"/>
              </a:rPr>
              <a:t>רמה</a:t>
            </a:r>
            <a:r>
              <a:rPr lang="en-US" sz="2000" dirty="0">
                <a:solidFill>
                  <a:schemeClr val="tx1">
                    <a:lumMod val="75000"/>
                    <a:lumOff val="25000"/>
                  </a:schemeClr>
                </a:solidFill>
                <a:cs typeface="+mn-cs"/>
              </a:rPr>
              <a:t>  </a:t>
            </a:r>
            <a:r>
              <a:rPr lang="he-IL" sz="2000" dirty="0">
                <a:solidFill>
                  <a:schemeClr val="tx1">
                    <a:lumMod val="75000"/>
                    <a:lumOff val="25000"/>
                  </a:schemeClr>
                </a:solidFill>
                <a:cs typeface="+mn-cs"/>
              </a:rPr>
              <a:t>המסיסות תלויה בהיווצרות קשרים בין מולקולת הממיס למולקולת המומס</a:t>
            </a:r>
            <a:r>
              <a:rPr lang="en-US" sz="2000" b="1" dirty="0">
                <a:solidFill>
                  <a:schemeClr val="tx1">
                    <a:lumMod val="75000"/>
                    <a:lumOff val="25000"/>
                  </a:schemeClr>
                </a:solidFill>
                <a:cs typeface="+mn-cs"/>
              </a:rPr>
              <a:t>.</a:t>
            </a:r>
            <a:endParaRPr lang="he-IL" sz="2000" b="1" dirty="0">
              <a:solidFill>
                <a:schemeClr val="tx1">
                  <a:lumMod val="75000"/>
                  <a:lumOff val="25000"/>
                </a:schemeClr>
              </a:solidFill>
              <a:cs typeface="+mn-cs"/>
            </a:endParaRPr>
          </a:p>
          <a:p>
            <a:pPr marL="0" indent="0" eaLnBrk="1" fontAlgn="auto" hangingPunct="1">
              <a:lnSpc>
                <a:spcPct val="80000"/>
              </a:lnSpc>
              <a:spcAft>
                <a:spcPts val="0"/>
              </a:spcAft>
              <a:buFont typeface="Wingdings 3" charset="2"/>
              <a:buNone/>
              <a:defRPr/>
            </a:pPr>
            <a:endParaRPr lang="en-US" sz="2000" dirty="0">
              <a:solidFill>
                <a:schemeClr val="tx1">
                  <a:lumMod val="75000"/>
                  <a:lumOff val="25000"/>
                </a:schemeClr>
              </a:solidFill>
              <a:cs typeface="+mn-cs"/>
            </a:endParaRPr>
          </a:p>
        </p:txBody>
      </p:sp>
      <p:sp>
        <p:nvSpPr>
          <p:cNvPr id="25603"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458C6B9F-207F-460D-A420-2673A598A172}" type="slidenum">
              <a:rPr lang="he-IL" altLang="he-IL" smtClean="0">
                <a:solidFill>
                  <a:schemeClr val="tx1"/>
                </a:solidFill>
                <a:latin typeface="Arial" panose="020B0604020202020204" pitchFamily="34" charset="0"/>
              </a:rPr>
              <a:pPr rtl="0">
                <a:spcBef>
                  <a:spcPct val="0"/>
                </a:spcBef>
                <a:buClrTx/>
                <a:buFontTx/>
                <a:buNone/>
              </a:pPr>
              <a:t>7</a:t>
            </a:fld>
            <a:endParaRPr lang="en-US" altLang="he-IL">
              <a:solidFill>
                <a:schemeClr val="tx1"/>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1944688" y="623888"/>
            <a:ext cx="6589712" cy="1281112"/>
          </a:xfrm>
        </p:spPr>
        <p:txBody>
          <a:bodyPr/>
          <a:lstStyle/>
          <a:p>
            <a:pPr algn="r" eaLnBrk="1" hangingPunct="1"/>
            <a:r>
              <a:rPr lang="he-IL" altLang="he-IL" sz="3200" b="1">
                <a:cs typeface="Gisha" panose="020B0502040204020203" pitchFamily="34" charset="-79"/>
              </a:rPr>
              <a:t>תשובה לשאלה 1</a:t>
            </a:r>
            <a:endParaRPr lang="en-US" altLang="he-IL" sz="3200" b="1"/>
          </a:p>
        </p:txBody>
      </p:sp>
      <p:sp>
        <p:nvSpPr>
          <p:cNvPr id="26627" name="Rectangle 3"/>
          <p:cNvSpPr>
            <a:spLocks noGrp="1"/>
          </p:cNvSpPr>
          <p:nvPr>
            <p:ph idx="1"/>
          </p:nvPr>
        </p:nvSpPr>
        <p:spPr>
          <a:xfrm>
            <a:off x="250825" y="1125538"/>
            <a:ext cx="8229600" cy="4525962"/>
          </a:xfrm>
        </p:spPr>
        <p:txBody>
          <a:bodyPr/>
          <a:lstStyle/>
          <a:p>
            <a:pPr eaLnBrk="1" hangingPunct="1">
              <a:buFontTx/>
              <a:buNone/>
            </a:pPr>
            <a:endParaRPr lang="he-IL" altLang="he-IL" sz="2800">
              <a:solidFill>
                <a:srgbClr val="E60414"/>
              </a:solidFill>
              <a:cs typeface="Gisha" panose="020B0502040204020203" pitchFamily="34" charset="-79"/>
            </a:endParaRPr>
          </a:p>
          <a:p>
            <a:pPr eaLnBrk="1" hangingPunct="1">
              <a:buFontTx/>
              <a:buNone/>
            </a:pPr>
            <a:r>
              <a:rPr lang="he-IL" altLang="he-IL" sz="2800">
                <a:solidFill>
                  <a:schemeClr val="accent2"/>
                </a:solidFill>
                <a:cs typeface="Gisha" panose="020B0502040204020203" pitchFamily="34" charset="-79"/>
              </a:rPr>
              <a:t>א.   סוג הסלע הנמצא מתחת למקור הזיהום</a:t>
            </a:r>
            <a:r>
              <a:rPr lang="en-US" altLang="he-IL" sz="2800">
                <a:solidFill>
                  <a:schemeClr val="accent2"/>
                </a:solidFill>
              </a:rPr>
              <a:t>.</a:t>
            </a:r>
          </a:p>
          <a:p>
            <a:pPr eaLnBrk="1" hangingPunct="1">
              <a:buFontTx/>
              <a:buNone/>
            </a:pPr>
            <a:r>
              <a:rPr lang="he-IL" altLang="he-IL" sz="2800">
                <a:cs typeface="Gisha" panose="020B0502040204020203" pitchFamily="34" charset="-79"/>
              </a:rPr>
              <a:t>ב.   מידת האטימות של הצנרת דרכה מובלים מי השתייה</a:t>
            </a:r>
            <a:r>
              <a:rPr lang="en-US" altLang="he-IL" sz="2800"/>
              <a:t>.</a:t>
            </a:r>
          </a:p>
          <a:p>
            <a:pPr eaLnBrk="1" hangingPunct="1">
              <a:buFontTx/>
              <a:buNone/>
            </a:pPr>
            <a:r>
              <a:rPr lang="he-IL" altLang="he-IL" sz="2800">
                <a:solidFill>
                  <a:schemeClr val="accent2"/>
                </a:solidFill>
                <a:cs typeface="Gisha" panose="020B0502040204020203" pitchFamily="34" charset="-79"/>
              </a:rPr>
              <a:t>ג.   מידת המסיסות של החומרים המזהמים</a:t>
            </a:r>
            <a:r>
              <a:rPr lang="en-US" altLang="he-IL" sz="2800">
                <a:solidFill>
                  <a:schemeClr val="accent2"/>
                </a:solidFill>
              </a:rPr>
              <a:t>.</a:t>
            </a:r>
          </a:p>
          <a:p>
            <a:pPr eaLnBrk="1" hangingPunct="1">
              <a:buFontTx/>
              <a:buNone/>
            </a:pPr>
            <a:r>
              <a:rPr lang="he-IL" altLang="he-IL" sz="2800">
                <a:cs typeface="Gisha" panose="020B0502040204020203" pitchFamily="34" charset="-79"/>
              </a:rPr>
              <a:t>ד.   הטמפרטורה בקרבת הבארות מהן שואבים את מי השתייה</a:t>
            </a:r>
            <a:r>
              <a:rPr lang="en-US" altLang="he-IL" sz="2800"/>
              <a:t>.</a:t>
            </a:r>
          </a:p>
        </p:txBody>
      </p:sp>
      <p:sp>
        <p:nvSpPr>
          <p:cNvPr id="26628"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26629" name="מציין מיקום של מספר שקופית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D8062E86-6DDA-415A-9FD2-E395E678F907}" type="slidenum">
              <a:rPr lang="he-IL" altLang="he-IL" smtClean="0">
                <a:solidFill>
                  <a:schemeClr val="tx1"/>
                </a:solidFill>
                <a:latin typeface="Arial" panose="020B0604020202020204" pitchFamily="34" charset="0"/>
              </a:rPr>
              <a:pPr rtl="0">
                <a:spcBef>
                  <a:spcPct val="0"/>
                </a:spcBef>
                <a:buClrTx/>
                <a:buFontTx/>
                <a:buNone/>
              </a:pPr>
              <a:t>8</a:t>
            </a:fld>
            <a:endParaRPr lang="en-US" altLang="he-IL">
              <a:solidFill>
                <a:schemeClr val="tx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type="body" sz="half" idx="1"/>
          </p:nvPr>
        </p:nvSpPr>
        <p:spPr>
          <a:xfrm>
            <a:off x="395288" y="549275"/>
            <a:ext cx="8137525" cy="1511300"/>
          </a:xfrm>
        </p:spPr>
        <p:txBody>
          <a:bodyPr/>
          <a:lstStyle/>
          <a:p>
            <a:pPr eaLnBrk="1" hangingPunct="1">
              <a:lnSpc>
                <a:spcPct val="80000"/>
              </a:lnSpc>
              <a:buFontTx/>
              <a:buNone/>
            </a:pPr>
            <a:r>
              <a:rPr lang="he-IL" altLang="he-IL" b="1">
                <a:solidFill>
                  <a:schemeClr val="tx2"/>
                </a:solidFill>
                <a:cs typeface="Gisha" panose="020B0502040204020203" pitchFamily="34" charset="-79"/>
              </a:rPr>
              <a:t>שאלה 2</a:t>
            </a:r>
            <a:endParaRPr lang="en-US" altLang="he-IL" b="1">
              <a:solidFill>
                <a:schemeClr val="tx2"/>
              </a:solidFill>
            </a:endParaRPr>
          </a:p>
          <a:p>
            <a:pPr eaLnBrk="1" hangingPunct="1">
              <a:lnSpc>
                <a:spcPct val="80000"/>
              </a:lnSpc>
              <a:buFontTx/>
              <a:buNone/>
            </a:pPr>
            <a:r>
              <a:rPr lang="he-IL" altLang="he-IL" sz="2800">
                <a:cs typeface="Gisha" panose="020B0502040204020203" pitchFamily="34" charset="-79"/>
              </a:rPr>
              <a:t>אילו מההיגדים הבאים מסבירים נכון את המושג "תקן" לאיכות מי השתייה? </a:t>
            </a:r>
            <a:endParaRPr lang="en-US" altLang="he-IL" sz="2800" u="sng"/>
          </a:p>
          <a:p>
            <a:pPr eaLnBrk="1" hangingPunct="1">
              <a:lnSpc>
                <a:spcPct val="80000"/>
              </a:lnSpc>
              <a:buFontTx/>
              <a:buNone/>
            </a:pPr>
            <a:r>
              <a:rPr lang="he-IL" altLang="he-IL" sz="1000">
                <a:cs typeface="Gisha" panose="020B0502040204020203" pitchFamily="34" charset="-79"/>
              </a:rPr>
              <a:t>.</a:t>
            </a:r>
            <a:endParaRPr lang="en-US" altLang="he-IL" sz="1000" u="sng"/>
          </a:p>
          <a:p>
            <a:pPr eaLnBrk="1" hangingPunct="1">
              <a:lnSpc>
                <a:spcPct val="80000"/>
              </a:lnSpc>
            </a:pPr>
            <a:endParaRPr lang="en-US" altLang="he-IL" sz="1000"/>
          </a:p>
        </p:txBody>
      </p:sp>
      <p:graphicFrame>
        <p:nvGraphicFramePr>
          <p:cNvPr id="22671" name="Group 143"/>
          <p:cNvGraphicFramePr>
            <a:graphicFrameLocks noGrp="1"/>
          </p:cNvGraphicFramePr>
          <p:nvPr>
            <p:ph sz="half" idx="2"/>
          </p:nvPr>
        </p:nvGraphicFramePr>
        <p:xfrm>
          <a:off x="250825" y="2205038"/>
          <a:ext cx="8448675" cy="3908425"/>
        </p:xfrm>
        <a:graphic>
          <a:graphicData uri="http://schemas.openxmlformats.org/drawingml/2006/table">
            <a:tbl>
              <a:tblPr rtl="1"/>
              <a:tblGrid>
                <a:gridCol w="388937">
                  <a:extLst>
                    <a:ext uri="{9D8B030D-6E8A-4147-A177-3AD203B41FA5}">
                      <a16:colId xmlns:a16="http://schemas.microsoft.com/office/drawing/2014/main" val="20000"/>
                    </a:ext>
                  </a:extLst>
                </a:gridCol>
                <a:gridCol w="6657975">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gridCol w="874713">
                  <a:extLst>
                    <a:ext uri="{9D8B030D-6E8A-4147-A177-3AD203B41FA5}">
                      <a16:colId xmlns:a16="http://schemas.microsoft.com/office/drawing/2014/main" val="20003"/>
                    </a:ext>
                  </a:extLst>
                </a:gridCol>
              </a:tblGrid>
              <a:tr h="4206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היגדים</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נכון</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לא נכון</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851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א</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הכמות המירבית של החומרים השונים (במיליגרמים) המותרת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69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ב</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כמות החומרים השונים (במיליגרמים) שחייבת להיות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69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ג</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כמות החומרים הקטנה ביותר (במיליגרמים) של חומר המותרת בליטר מי שתייה.</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9535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ד</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a:ln>
                            <a:noFill/>
                          </a:ln>
                          <a:solidFill>
                            <a:schemeClr val="tx1"/>
                          </a:solidFill>
                          <a:effectLst/>
                          <a:latin typeface="Arial" pitchFamily="34" charset="0"/>
                          <a:cs typeface="Arial" pitchFamily="34" charset="0"/>
                        </a:rPr>
                        <a:t>הרכב</a:t>
                      </a:r>
                      <a:r>
                        <a:rPr kumimoji="0" lang="he-IL" sz="1800" b="1" i="0" u="none" strike="noStrike" cap="none" normalizeH="0" baseline="0">
                          <a:ln>
                            <a:noFill/>
                          </a:ln>
                          <a:solidFill>
                            <a:srgbClr val="FF0000"/>
                          </a:solidFill>
                          <a:effectLst/>
                          <a:latin typeface="Arial" pitchFamily="34" charset="0"/>
                          <a:cs typeface="Arial" pitchFamily="34" charset="0"/>
                        </a:rPr>
                        <a:t> </a:t>
                      </a:r>
                      <a:r>
                        <a:rPr kumimoji="0" lang="he-IL" sz="1800" b="1" i="0" u="none" strike="noStrike" cap="none" normalizeH="0" baseline="0">
                          <a:ln>
                            <a:noFill/>
                          </a:ln>
                          <a:solidFill>
                            <a:schemeClr val="tx1"/>
                          </a:solidFill>
                          <a:effectLst/>
                          <a:latin typeface="Arial" pitchFamily="34" charset="0"/>
                          <a:cs typeface="Arial" pitchFamily="34" charset="0"/>
                        </a:rPr>
                        <a:t>תמיסת המים (סוג החמרים וכמותם) שמותר לשתות על פי החלטת גורם המוסמך לכך.</a:t>
                      </a:r>
                      <a:endParaRPr kumimoji="0" lang="en-US" sz="1800" b="1" i="0" u="sng" strike="noStrike" cap="none" normalizeH="0" baseline="0">
                        <a:ln>
                          <a:noFill/>
                        </a:ln>
                        <a:solidFill>
                          <a:schemeClr val="tx1"/>
                        </a:solidFill>
                        <a:effectLst/>
                        <a:latin typeface="Times New Roman" pitchFamily="18" charset="0"/>
                        <a:cs typeface="David" pitchFamily="2" charset="-79"/>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he-IL" sz="1800" b="1"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7683" name="מציין מיקום של כותרת תחתונה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algn="l" rtl="0">
              <a:spcBef>
                <a:spcPct val="0"/>
              </a:spcBef>
              <a:buClrTx/>
              <a:buFontTx/>
              <a:buNone/>
            </a:pPr>
            <a:endParaRPr lang="he-IL" altLang="he-IL">
              <a:solidFill>
                <a:schemeClr val="tx1"/>
              </a:solidFill>
              <a:latin typeface="Arial" panose="020B0604020202020204" pitchFamily="34" charset="0"/>
            </a:endParaRPr>
          </a:p>
        </p:txBody>
      </p:sp>
      <p:sp>
        <p:nvSpPr>
          <p:cNvPr id="27684" name="מציין מיקום של מספר שקופית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Arial" panose="020B0604020202020204" pitchFamily="34" charset="0"/>
              </a:defRPr>
            </a:lvl1pPr>
            <a:lvl2pPr marL="742950" indent="-285750" algn="r" rtl="1">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Arial" panose="020B0604020202020204" pitchFamily="34" charset="0"/>
              </a:defRPr>
            </a:lvl2pPr>
            <a:lvl3pPr marL="1143000" indent="-228600" algn="r" rtl="1">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Arial" panose="020B0604020202020204" pitchFamily="34" charset="0"/>
              </a:defRPr>
            </a:lvl3pPr>
            <a:lvl4pPr marL="16002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4pPr>
            <a:lvl5pPr marL="2057400" indent="-228600" algn="r" rtl="1">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Arial" panose="020B0604020202020204" pitchFamily="34" charset="0"/>
              </a:defRPr>
            </a:lvl9pPr>
          </a:lstStyle>
          <a:p>
            <a:pPr rtl="0">
              <a:spcBef>
                <a:spcPct val="0"/>
              </a:spcBef>
              <a:buClrTx/>
              <a:buFontTx/>
              <a:buNone/>
            </a:pPr>
            <a:fld id="{6963B09E-8C89-4C88-875E-F12E18EEB763}" type="slidenum">
              <a:rPr lang="he-IL" altLang="he-IL" smtClean="0">
                <a:solidFill>
                  <a:schemeClr val="tx1"/>
                </a:solidFill>
                <a:latin typeface="Arial" panose="020B0604020202020204" pitchFamily="34" charset="0"/>
              </a:rPr>
              <a:pPr rtl="0">
                <a:spcBef>
                  <a:spcPct val="0"/>
                </a:spcBef>
                <a:buClrTx/>
                <a:buFontTx/>
                <a:buNone/>
              </a:pPr>
              <a:t>9</a:t>
            </a:fld>
            <a:endParaRPr lang="en-US" altLang="he-IL">
              <a:solidFill>
                <a:schemeClr val="tx1"/>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1704</TotalTime>
  <Words>1422</Words>
  <Application>Microsoft Office PowerPoint</Application>
  <PresentationFormat>‫הצגה על המסך (4:3)</PresentationFormat>
  <Paragraphs>289</Paragraphs>
  <Slides>20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Arial</vt:lpstr>
      <vt:lpstr>Century Gothic</vt:lpstr>
      <vt:lpstr>Times New Roman</vt:lpstr>
      <vt:lpstr>Wingdings 3</vt:lpstr>
      <vt:lpstr>עשן מתפתל</vt:lpstr>
      <vt:lpstr>האם מי השתייה נקיים? </vt:lpstr>
      <vt:lpstr>מים בישראל</vt:lpstr>
      <vt:lpstr>מצגת של PowerPoint‏</vt:lpstr>
      <vt:lpstr>מצגת של PowerPoint‏</vt:lpstr>
      <vt:lpstr>מכון התקנים הישראלי</vt:lpstr>
      <vt:lpstr>מצגת של PowerPoint‏</vt:lpstr>
      <vt:lpstr>מצגת של PowerPoint‏</vt:lpstr>
      <vt:lpstr>תשובה לשאלה 1</vt:lpstr>
      <vt:lpstr>מצגת של PowerPoint‏</vt:lpstr>
      <vt:lpstr>תשובה לשאלה 2</vt:lpstr>
      <vt:lpstr>מצגת של PowerPoint‏</vt:lpstr>
      <vt:lpstr>תשובה לשאלה 3  </vt:lpstr>
      <vt:lpstr>שאלה 4</vt:lpstr>
      <vt:lpstr>מצגת של PowerPoint‏</vt:lpstr>
      <vt:lpstr>מצגת של PowerPoint‏</vt:lpstr>
      <vt:lpstr>תשובה לשאלה 4 מטרת השאלה: ידע על מדע – חזרות בניסוי ובתצפית,                          יכולות – הפקת מידע מטבלה </vt:lpstr>
      <vt:lpstr>שאלה 5</vt:lpstr>
      <vt:lpstr>תשובה לשאלה 5 מטרת השאלה: ידע של מדע – מקורות של מרכיבים שונים  המשפיעים על איכות המים . יכולת המרת טקסט מילולי לטקסט חזותי - טבלה </vt:lpstr>
      <vt:lpstr>שאלה 6 </vt:lpstr>
      <vt:lpstr>תשובה לשאלה 6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האם מי שתיה נקיים?</dc:title>
  <dc:creator>User</dc:creator>
  <cp:lastModifiedBy>Eilat Katz</cp:lastModifiedBy>
  <cp:revision>95</cp:revision>
  <dcterms:created xsi:type="dcterms:W3CDTF">2005-12-24T08:32:49Z</dcterms:created>
  <dcterms:modified xsi:type="dcterms:W3CDTF">2023-01-25T16:56:27Z</dcterms:modified>
</cp:coreProperties>
</file>